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64" d="100"/>
          <a:sy n="64" d="100"/>
        </p:scale>
        <p:origin x="32"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281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hyperlink" Target="https://ladressedakar.com/" TargetMode="External"/><Relationship Id="rId13" Type="http://schemas.openxmlformats.org/officeDocument/2006/relationships/hyperlink" Target="https://terroubi.com/fr/" TargetMode="External"/><Relationship Id="rId18" Type="http://schemas.openxmlformats.org/officeDocument/2006/relationships/hyperlink" Target="https://en.hotelbomadakar.com/" TargetMode="External"/><Relationship Id="rId3" Type="http://schemas.openxmlformats.org/officeDocument/2006/relationships/image" Target="../media/image1.png"/><Relationship Id="rId21" Type="http://schemas.openxmlformats.org/officeDocument/2006/relationships/hyperlink" Target="mailto:daouda.diouf@artp.sn" TargetMode="External"/><Relationship Id="rId7" Type="http://schemas.openxmlformats.org/officeDocument/2006/relationships/hyperlink" Target="https://www.kingfahdpalacehotels.com/" TargetMode="External"/><Relationship Id="rId12" Type="http://schemas.openxmlformats.org/officeDocument/2006/relationships/hyperlink" Target="https://www.azalai.com/" TargetMode="External"/><Relationship Id="rId17" Type="http://schemas.openxmlformats.org/officeDocument/2006/relationships/hyperlink" Target="https://www.casinoducapvert.com/fr/hotel" TargetMode="External"/><Relationship Id="rId2" Type="http://schemas.openxmlformats.org/officeDocument/2006/relationships/notesSlide" Target="../notesSlides/notesSlide10.xml"/><Relationship Id="rId16" Type="http://schemas.openxmlformats.org/officeDocument/2006/relationships/hyperlink" Target="https://www.radissonhotels.com/fr-fr/hotels/radisson-individuals-noom-dakar-sea-plaza" TargetMode="External"/><Relationship Id="rId20" Type="http://schemas.openxmlformats.org/officeDocument/2006/relationships/hyperlink" Target="mailto:mariama.ndao@artp.sn" TargetMode="Externa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hyperlink" Target="https://hotelfleurdelysdakar.com/almadies/" TargetMode="External"/><Relationship Id="rId5" Type="http://schemas.openxmlformats.org/officeDocument/2006/relationships/image" Target="../media/image82.png"/><Relationship Id="rId15" Type="http://schemas.openxmlformats.org/officeDocument/2006/relationships/hyperlink" Target="https://www.onomohotels.com/hotel/onomo-hotel-dakar/" TargetMode="External"/><Relationship Id="rId10" Type="http://schemas.openxmlformats.org/officeDocument/2006/relationships/hyperlink" Target="https://www.mangalis.com/hotels/yaas-hotel-almadies-dakar/" TargetMode="External"/><Relationship Id="rId19" Type="http://schemas.openxmlformats.org/officeDocument/2006/relationships/hyperlink" Target="mailto:kadjo.diop@artp.sn" TargetMode="External"/><Relationship Id="rId4" Type="http://schemas.openxmlformats.org/officeDocument/2006/relationships/image" Target="../media/image81.png"/><Relationship Id="rId9" Type="http://schemas.openxmlformats.org/officeDocument/2006/relationships/hyperlink" Target="https://lodgedesalmadies.com/" TargetMode="External"/><Relationship Id="rId14" Type="http://schemas.openxmlformats.org/officeDocument/2006/relationships/hyperlink" Target="https://hotel-colonia.dakar-hotels-sn.com/f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9.png"/><Relationship Id="rId10" Type="http://schemas.openxmlformats.org/officeDocument/2006/relationships/hyperlink" Target="mailto:alioune.diakhate@artp.sn" TargetMode="External"/><Relationship Id="rId4" Type="http://schemas.openxmlformats.org/officeDocument/2006/relationships/image" Target="../media/image18.png"/><Relationship Id="rId9" Type="http://schemas.openxmlformats.org/officeDocument/2006/relationships/hyperlink" Target="mailto:mamadou.gueye@artp.s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1.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6.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1.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7.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54.png"/><Relationship Id="rId18" Type="http://schemas.openxmlformats.org/officeDocument/2006/relationships/image" Target="../media/image60.png"/><Relationship Id="rId3" Type="http://schemas.openxmlformats.org/officeDocument/2006/relationships/image" Target="../media/image1.png"/><Relationship Id="rId21" Type="http://schemas.openxmlformats.org/officeDocument/2006/relationships/image" Target="../media/image73.png"/><Relationship Id="rId7" Type="http://schemas.openxmlformats.org/officeDocument/2006/relationships/image" Target="../media/image47.png"/><Relationship Id="rId12" Type="http://schemas.openxmlformats.org/officeDocument/2006/relationships/image" Target="../media/image68.png"/><Relationship Id="rId17" Type="http://schemas.openxmlformats.org/officeDocument/2006/relationships/image" Target="../media/image58.png"/><Relationship Id="rId2" Type="http://schemas.openxmlformats.org/officeDocument/2006/relationships/notesSlide" Target="../notesSlides/notesSlide8.xml"/><Relationship Id="rId16" Type="http://schemas.openxmlformats.org/officeDocument/2006/relationships/image" Target="../media/image70.png"/><Relationship Id="rId20"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5" Type="http://schemas.openxmlformats.org/officeDocument/2006/relationships/image" Target="../media/image56.png"/><Relationship Id="rId10" Type="http://schemas.openxmlformats.org/officeDocument/2006/relationships/image" Target="../media/image52.png"/><Relationship Id="rId19"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67.png"/><Relationship Id="rId14" Type="http://schemas.openxmlformats.org/officeDocument/2006/relationships/image" Target="../media/image69.png"/><Relationship Id="rId22" Type="http://schemas.openxmlformats.org/officeDocument/2006/relationships/image" Target="../media/image74.png"/></Relationships>
</file>

<file path=ppt/slides/_rels/slide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png"/><Relationship Id="rId7" Type="http://schemas.openxmlformats.org/officeDocument/2006/relationships/image" Target="../media/image77.png"/><Relationship Id="rId12" Type="http://schemas.openxmlformats.org/officeDocument/2006/relationships/hyperlink" Target="https://tally.so/r/3x6p9y"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hyperlink" Target="mailto:kevin.ndong@artp.sn" TargetMode="External"/><Relationship Id="rId5" Type="http://schemas.openxmlformats.org/officeDocument/2006/relationships/image" Target="../media/image3.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10287000"/>
          </a:xfrm>
          <a:prstGeom prst="rect">
            <a:avLst/>
          </a:prstGeom>
        </p:spPr>
      </p:pic>
      <p:sp>
        <p:nvSpPr>
          <p:cNvPr id="3" name="Text 0"/>
          <p:cNvSpPr/>
          <p:nvPr/>
        </p:nvSpPr>
        <p:spPr>
          <a:xfrm>
            <a:off x="1011803" y="7417451"/>
            <a:ext cx="8886825" cy="2190750"/>
          </a:xfrm>
          <a:prstGeom prst="rect">
            <a:avLst/>
          </a:prstGeom>
          <a:noFill/>
          <a:ln/>
        </p:spPr>
        <p:txBody>
          <a:bodyPr wrap="square" lIns="0" tIns="0" rIns="0" bIns="0" rtlCol="0" anchor="ctr"/>
          <a:lstStyle/>
          <a:p>
            <a:pPr marL="0" indent="0" algn="l">
              <a:lnSpc>
                <a:spcPct val="79650"/>
              </a:lnSpc>
              <a:buNone/>
            </a:pPr>
            <a:r>
              <a:rPr lang="en-US" sz="7200" b="1" dirty="0">
                <a:solidFill>
                  <a:srgbClr val="FFFFFF"/>
                </a:solidFill>
                <a:latin typeface="Poppins" pitchFamily="34" charset="0"/>
                <a:ea typeface="Poppins" pitchFamily="34" charset="-122"/>
                <a:cs typeface="Poppins" pitchFamily="34" charset="-120"/>
              </a:rPr>
              <a:t>International Tech Summit 2028</a:t>
            </a:r>
            <a:endParaRPr lang="en-US" sz="7200" dirty="0"/>
          </a:p>
        </p:txBody>
      </p:sp>
      <p:pic>
        <p:nvPicPr>
          <p:cNvPr id="4" name="Image 1" descr="preencoded.png"/>
          <p:cNvPicPr>
            <a:picLocks noChangeAspect="1"/>
          </p:cNvPicPr>
          <p:nvPr/>
        </p:nvPicPr>
        <p:blipFill>
          <a:blip r:embed="rId4"/>
          <a:stretch>
            <a:fillRect/>
          </a:stretch>
        </p:blipFill>
        <p:spPr>
          <a:xfrm>
            <a:off x="16535400" y="-114"/>
            <a:ext cx="1752600" cy="10287000"/>
          </a:xfrm>
          <a:prstGeom prst="rect">
            <a:avLst/>
          </a:prstGeom>
        </p:spPr>
      </p:pic>
      <p:pic>
        <p:nvPicPr>
          <p:cNvPr id="5" name="Image 2" descr="preencoded.png"/>
          <p:cNvPicPr>
            <a:picLocks noChangeAspect="1"/>
          </p:cNvPicPr>
          <p:nvPr/>
        </p:nvPicPr>
        <p:blipFill>
          <a:blip r:embed="rId5"/>
          <a:stretch>
            <a:fillRect/>
          </a:stretch>
        </p:blipFill>
        <p:spPr>
          <a:xfrm rot="-5402820">
            <a:off x="15902654" y="4542396"/>
            <a:ext cx="1428750" cy="923925"/>
          </a:xfrm>
          <a:prstGeom prst="rect">
            <a:avLst/>
          </a:prstGeom>
        </p:spPr>
      </p:pic>
      <p:pic>
        <p:nvPicPr>
          <p:cNvPr id="6" name="Image 3" descr="preencoded.png"/>
          <p:cNvPicPr>
            <a:picLocks noChangeAspect="1"/>
          </p:cNvPicPr>
          <p:nvPr/>
        </p:nvPicPr>
        <p:blipFill>
          <a:blip r:embed="rId6"/>
          <a:stretch>
            <a:fillRect/>
          </a:stretch>
        </p:blipFill>
        <p:spPr>
          <a:xfrm>
            <a:off x="4467901" y="9511246"/>
            <a:ext cx="8772525" cy="457200"/>
          </a:xfrm>
          <a:prstGeom prst="rect">
            <a:avLst/>
          </a:prstGeom>
        </p:spPr>
      </p:pic>
      <p:sp>
        <p:nvSpPr>
          <p:cNvPr id="7" name="Text 1"/>
          <p:cNvSpPr/>
          <p:nvPr/>
        </p:nvSpPr>
        <p:spPr>
          <a:xfrm>
            <a:off x="1012174" y="6604111"/>
            <a:ext cx="6734175" cy="561975"/>
          </a:xfrm>
          <a:prstGeom prst="rect">
            <a:avLst/>
          </a:prstGeom>
          <a:noFill/>
          <a:ln/>
        </p:spPr>
        <p:txBody>
          <a:bodyPr wrap="square" lIns="0" tIns="0" rIns="0" bIns="0" rtlCol="0" anchor="ctr"/>
          <a:lstStyle/>
          <a:p>
            <a:pPr marL="0" indent="0" algn="l">
              <a:lnSpc>
                <a:spcPct val="92663"/>
              </a:lnSpc>
              <a:buNone/>
            </a:pPr>
            <a:r>
              <a:rPr lang="en-US" sz="3150" dirty="0">
                <a:solidFill>
                  <a:srgbClr val="FFFFFF"/>
                </a:solidFill>
                <a:latin typeface="Poppins" pitchFamily="34" charset="0"/>
                <a:ea typeface="Poppins" pitchFamily="34" charset="-122"/>
                <a:cs typeface="Poppins" pitchFamily="34" charset="-120"/>
              </a:rPr>
              <a:t>Innovations Shaping the Future</a:t>
            </a:r>
            <a:endParaRPr lang="en-US" sz="3150" dirty="0"/>
          </a:p>
        </p:txBody>
      </p:sp>
      <p:pic>
        <p:nvPicPr>
          <p:cNvPr id="8" name="Image 4" descr="preencoded.png"/>
          <p:cNvPicPr>
            <a:picLocks noChangeAspect="1"/>
          </p:cNvPicPr>
          <p:nvPr/>
        </p:nvPicPr>
        <p:blipFill>
          <a:blip r:embed="rId7"/>
          <a:stretch>
            <a:fillRect/>
          </a:stretch>
        </p:blipFill>
        <p:spPr>
          <a:xfrm>
            <a:off x="5285423" y="1294933"/>
            <a:ext cx="6457950" cy="5143500"/>
          </a:xfrm>
          <a:prstGeom prst="rect">
            <a:avLst/>
          </a:prstGeom>
        </p:spPr>
      </p:pic>
      <p:sp>
        <p:nvSpPr>
          <p:cNvPr id="9" name="Text 2"/>
          <p:cNvSpPr/>
          <p:nvPr/>
        </p:nvSpPr>
        <p:spPr>
          <a:xfrm>
            <a:off x="4467901" y="7492003"/>
            <a:ext cx="8772525" cy="1943100"/>
          </a:xfrm>
          <a:prstGeom prst="rect">
            <a:avLst/>
          </a:prstGeom>
          <a:noFill/>
          <a:ln/>
        </p:spPr>
        <p:txBody>
          <a:bodyPr wrap="square" lIns="0" tIns="0" rIns="0" bIns="0" rtlCol="0" anchor="ctr"/>
          <a:lstStyle/>
          <a:p>
            <a:pPr marL="0" indent="0" algn="ctr">
              <a:lnSpc>
                <a:spcPct val="66563"/>
              </a:lnSpc>
              <a:buNone/>
            </a:pPr>
            <a:r>
              <a:rPr lang="en-US" sz="1800" b="1" dirty="0">
                <a:solidFill>
                  <a:srgbClr val="2B2B35"/>
                </a:solidFill>
                <a:latin typeface="Raleway" pitchFamily="34" charset="0"/>
                <a:ea typeface="Raleway" pitchFamily="34" charset="-122"/>
                <a:cs typeface="Raleway" pitchFamily="34" charset="-120"/>
              </a:rPr>
              <a:t>26ème session ordinaire du Conseil d’administration de l’UAT</a:t>
            </a:r>
            <a:endParaRPr lang="en-US" sz="1800" dirty="0"/>
          </a:p>
          <a:p>
            <a:pPr marL="0" indent="0" algn="ctr">
              <a:lnSpc>
                <a:spcPct val="66563"/>
              </a:lnSpc>
              <a:buNone/>
            </a:pPr>
            <a:r>
              <a:rPr lang="en-US" sz="1500" b="1" dirty="0">
                <a:solidFill>
                  <a:srgbClr val="2B2B35"/>
                </a:solidFill>
                <a:latin typeface="Raleway" pitchFamily="34" charset="0"/>
                <a:ea typeface="Raleway" pitchFamily="34" charset="-122"/>
                <a:cs typeface="Raleway" pitchFamily="34" charset="-120"/>
              </a:rPr>
              <a:t> </a:t>
            </a:r>
            <a:endParaRPr lang="en-US" sz="1800" dirty="0"/>
          </a:p>
          <a:p>
            <a:pPr marL="0" indent="0" algn="ctr">
              <a:lnSpc>
                <a:spcPct val="66563"/>
              </a:lnSpc>
              <a:buNone/>
            </a:pPr>
            <a:r>
              <a:rPr lang="en-US" sz="1500" b="1" dirty="0">
                <a:solidFill>
                  <a:srgbClr val="2B2B35"/>
                </a:solidFill>
                <a:latin typeface="Raleway" pitchFamily="34" charset="0"/>
                <a:ea typeface="Raleway" pitchFamily="34" charset="-122"/>
                <a:cs typeface="Raleway" pitchFamily="34" charset="-120"/>
              </a:rPr>
              <a:t> </a:t>
            </a:r>
            <a:endParaRPr lang="en-US" sz="1800" dirty="0"/>
          </a:p>
          <a:p>
            <a:pPr marL="0" indent="0" algn="ctr">
              <a:lnSpc>
                <a:spcPct val="66563"/>
              </a:lnSpc>
              <a:buNone/>
            </a:pPr>
            <a:r>
              <a:rPr lang="en-US" sz="1500" b="1" dirty="0">
                <a:solidFill>
                  <a:srgbClr val="2B2B35"/>
                </a:solidFill>
                <a:latin typeface="Raleway" pitchFamily="34" charset="0"/>
                <a:ea typeface="Raleway" pitchFamily="34" charset="-122"/>
                <a:cs typeface="Raleway" pitchFamily="34" charset="-120"/>
              </a:rPr>
              <a:t> </a:t>
            </a:r>
            <a:endParaRPr lang="en-US" sz="1800" dirty="0"/>
          </a:p>
          <a:p>
            <a:pPr marL="0" indent="0" algn="ctr">
              <a:lnSpc>
                <a:spcPct val="66563"/>
              </a:lnSpc>
              <a:buNone/>
            </a:pPr>
            <a:r>
              <a:rPr lang="en-US" sz="1500" b="1" dirty="0">
                <a:solidFill>
                  <a:srgbClr val="2B2B35"/>
                </a:solidFill>
                <a:latin typeface="Raleway" pitchFamily="34" charset="0"/>
                <a:ea typeface="Raleway" pitchFamily="34" charset="-122"/>
                <a:cs typeface="Raleway" pitchFamily="34" charset="-120"/>
              </a:rPr>
              <a:t>Lieu : KING FAHD PALACE HOTEL</a:t>
            </a:r>
            <a:endParaRPr lang="en-US" sz="1800" dirty="0"/>
          </a:p>
          <a:p>
            <a:pPr marL="0" indent="0" algn="ctr">
              <a:lnSpc>
                <a:spcPct val="66563"/>
              </a:lnSpc>
              <a:buNone/>
            </a:pPr>
            <a:r>
              <a:rPr lang="en-US" sz="1500" b="1" dirty="0">
                <a:solidFill>
                  <a:srgbClr val="2B2B35"/>
                </a:solidFill>
                <a:latin typeface="Raleway" pitchFamily="34" charset="0"/>
                <a:ea typeface="Raleway" pitchFamily="34" charset="-122"/>
                <a:cs typeface="Raleway" pitchFamily="34" charset="-120"/>
              </a:rPr>
              <a:t> </a:t>
            </a:r>
            <a:endParaRPr lang="en-US" sz="1800" dirty="0"/>
          </a:p>
          <a:p>
            <a:pPr marL="0" indent="0" algn="ctr">
              <a:lnSpc>
                <a:spcPct val="66563"/>
              </a:lnSpc>
              <a:buNone/>
            </a:pPr>
            <a:r>
              <a:rPr lang="en-US" sz="1500" b="1" dirty="0">
                <a:solidFill>
                  <a:srgbClr val="2B2B35"/>
                </a:solidFill>
                <a:latin typeface="Raleway" pitchFamily="34" charset="0"/>
                <a:ea typeface="Raleway" pitchFamily="34" charset="-122"/>
                <a:cs typeface="Raleway" pitchFamily="34" charset="-120"/>
              </a:rPr>
              <a:t> </a:t>
            </a:r>
            <a:endParaRPr lang="en-US" sz="1800" dirty="0"/>
          </a:p>
          <a:p>
            <a:pPr marL="0" indent="0" algn="ctr">
              <a:lnSpc>
                <a:spcPct val="66563"/>
              </a:lnSpc>
              <a:buNone/>
            </a:pPr>
            <a:r>
              <a:rPr lang="en-US" sz="1500" b="1" dirty="0">
                <a:solidFill>
                  <a:srgbClr val="2B2B35"/>
                </a:solidFill>
                <a:latin typeface="Raleway" pitchFamily="34" charset="0"/>
                <a:ea typeface="Raleway" pitchFamily="34" charset="-122"/>
                <a:cs typeface="Raleway" pitchFamily="34" charset="-120"/>
              </a:rPr>
              <a:t>Dates : du 28 au 30 mai 2025</a:t>
            </a:r>
            <a:endParaRPr lang="en-US" sz="1800" dirty="0"/>
          </a:p>
        </p:txBody>
      </p:sp>
      <p:pic>
        <p:nvPicPr>
          <p:cNvPr id="11" name="Image 5" descr="preencoded.png"/>
          <p:cNvPicPr>
            <a:picLocks noChangeAspect="1"/>
          </p:cNvPicPr>
          <p:nvPr/>
        </p:nvPicPr>
        <p:blipFill>
          <a:blip r:embed="rId8"/>
          <a:stretch>
            <a:fillRect/>
          </a:stretch>
        </p:blipFill>
        <p:spPr>
          <a:xfrm>
            <a:off x="534795" y="414846"/>
            <a:ext cx="1476375" cy="981075"/>
          </a:xfrm>
          <a:prstGeom prst="rect">
            <a:avLst/>
          </a:prstGeom>
        </p:spPr>
      </p:pic>
      <p:pic>
        <p:nvPicPr>
          <p:cNvPr id="12" name="Image 6" descr="preencoded.png"/>
          <p:cNvPicPr>
            <a:picLocks noChangeAspect="1"/>
          </p:cNvPicPr>
          <p:nvPr/>
        </p:nvPicPr>
        <p:blipFill>
          <a:blip r:embed="rId9"/>
          <a:stretch>
            <a:fillRect/>
          </a:stretch>
        </p:blipFill>
        <p:spPr>
          <a:xfrm>
            <a:off x="14843760" y="417389"/>
            <a:ext cx="1533525" cy="1466850"/>
          </a:xfrm>
          <a:prstGeom prst="rect">
            <a:avLst/>
          </a:prstGeom>
        </p:spPr>
      </p:pic>
      <p:sp>
        <p:nvSpPr>
          <p:cNvPr id="13" name="Text 4"/>
          <p:cNvSpPr/>
          <p:nvPr/>
        </p:nvSpPr>
        <p:spPr>
          <a:xfrm>
            <a:off x="18030825" y="10001250"/>
            <a:ext cx="257175"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1</a:t>
            </a:r>
            <a:endParaRPr lang="en-US" sz="15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4762" y="-441179"/>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8677275" y="4017169"/>
            <a:ext cx="190500" cy="5474941"/>
          </a:xfrm>
          <a:prstGeom prst="rect">
            <a:avLst/>
          </a:prstGeom>
        </p:spPr>
      </p:pic>
      <p:pic>
        <p:nvPicPr>
          <p:cNvPr id="4" name="Image 2" descr="preencoded.png"/>
          <p:cNvPicPr>
            <a:picLocks noChangeAspect="1"/>
          </p:cNvPicPr>
          <p:nvPr/>
        </p:nvPicPr>
        <p:blipFill>
          <a:blip r:embed="rId5"/>
          <a:stretch>
            <a:fillRect/>
          </a:stretch>
        </p:blipFill>
        <p:spPr>
          <a:xfrm>
            <a:off x="-4762" y="0"/>
            <a:ext cx="18297525" cy="1971675"/>
          </a:xfrm>
          <a:prstGeom prst="rect">
            <a:avLst/>
          </a:prstGeom>
        </p:spPr>
      </p:pic>
      <p:pic>
        <p:nvPicPr>
          <p:cNvPr id="5" name="Image 3" descr="preencoded.png"/>
          <p:cNvPicPr>
            <a:picLocks noChangeAspect="1"/>
          </p:cNvPicPr>
          <p:nvPr/>
        </p:nvPicPr>
        <p:blipFill>
          <a:blip r:embed="rId6"/>
          <a:stretch>
            <a:fillRect/>
          </a:stretch>
        </p:blipFill>
        <p:spPr>
          <a:xfrm rot="-21604380">
            <a:off x="3312119" y="1622984"/>
            <a:ext cx="1428750" cy="923925"/>
          </a:xfrm>
          <a:prstGeom prst="rect">
            <a:avLst/>
          </a:prstGeom>
        </p:spPr>
      </p:pic>
      <p:pic>
        <p:nvPicPr>
          <p:cNvPr id="6" name="Image 4" descr="preencoded.png"/>
          <p:cNvPicPr>
            <a:picLocks noChangeAspect="1"/>
          </p:cNvPicPr>
          <p:nvPr/>
        </p:nvPicPr>
        <p:blipFill>
          <a:blip r:embed="rId6"/>
          <a:stretch>
            <a:fillRect/>
          </a:stretch>
        </p:blipFill>
        <p:spPr>
          <a:xfrm rot="-21604380">
            <a:off x="12734068" y="1632575"/>
            <a:ext cx="1428750" cy="923925"/>
          </a:xfrm>
          <a:prstGeom prst="rect">
            <a:avLst/>
          </a:prstGeom>
        </p:spPr>
      </p:pic>
      <p:sp>
        <p:nvSpPr>
          <p:cNvPr id="7" name="Text 0"/>
          <p:cNvSpPr/>
          <p:nvPr/>
        </p:nvSpPr>
        <p:spPr>
          <a:xfrm>
            <a:off x="587010" y="2648931"/>
            <a:ext cx="7362825" cy="457200"/>
          </a:xfrm>
          <a:prstGeom prst="rect">
            <a:avLst/>
          </a:prstGeom>
          <a:noFill/>
          <a:ln/>
        </p:spPr>
        <p:txBody>
          <a:bodyPr wrap="square" lIns="0" tIns="0" rIns="0" bIns="0" rtlCol="0" anchor="ctr"/>
          <a:lstStyle/>
          <a:p>
            <a:pPr marL="0" indent="0" algn="l">
              <a:lnSpc>
                <a:spcPct val="86166"/>
              </a:lnSpc>
              <a:buNone/>
            </a:pPr>
            <a:r>
              <a:rPr lang="en-US" sz="2775" b="1" dirty="0">
                <a:solidFill>
                  <a:srgbClr val="14892C"/>
                </a:solidFill>
                <a:latin typeface="Raleway" pitchFamily="34" charset="0"/>
                <a:ea typeface="Raleway" pitchFamily="34" charset="-122"/>
                <a:cs typeface="Raleway" pitchFamily="34" charset="-120"/>
              </a:rPr>
              <a:t>Hotels avec tarifs négocies</a:t>
            </a:r>
            <a:endParaRPr lang="en-US" sz="2775" dirty="0"/>
          </a:p>
        </p:txBody>
      </p:sp>
      <p:sp>
        <p:nvSpPr>
          <p:cNvPr id="8" name="Text 1"/>
          <p:cNvSpPr/>
          <p:nvPr/>
        </p:nvSpPr>
        <p:spPr>
          <a:xfrm>
            <a:off x="6256049" y="475585"/>
            <a:ext cx="7105650" cy="733425"/>
          </a:xfrm>
          <a:prstGeom prst="rect">
            <a:avLst/>
          </a:prstGeom>
          <a:noFill/>
          <a:ln/>
        </p:spPr>
        <p:txBody>
          <a:bodyPr wrap="square" lIns="0" tIns="0" rIns="0" bIns="0" rtlCol="0" anchor="ctr"/>
          <a:lstStyle/>
          <a:p>
            <a:pPr marL="0" indent="0" algn="l">
              <a:lnSpc>
                <a:spcPct val="79650"/>
              </a:lnSpc>
              <a:buNone/>
            </a:pPr>
            <a:r>
              <a:rPr lang="en-US" sz="4800" b="1" dirty="0">
                <a:solidFill>
                  <a:srgbClr val="FFFFFF"/>
                </a:solidFill>
                <a:latin typeface="Raleway" pitchFamily="34" charset="0"/>
                <a:ea typeface="Raleway" pitchFamily="34" charset="-122"/>
                <a:cs typeface="Raleway" pitchFamily="34" charset="-120"/>
              </a:rPr>
              <a:t>LISTE DES HOTELS</a:t>
            </a:r>
            <a:endParaRPr lang="en-US" sz="4800" dirty="0"/>
          </a:p>
        </p:txBody>
      </p:sp>
      <p:sp>
        <p:nvSpPr>
          <p:cNvPr id="9" name="Text 2"/>
          <p:cNvSpPr/>
          <p:nvPr/>
        </p:nvSpPr>
        <p:spPr>
          <a:xfrm>
            <a:off x="464163" y="3310233"/>
            <a:ext cx="3867150"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5 </a:t>
            </a:r>
            <a:r>
              <a:rPr lang="fr-FR" dirty="0"/>
              <a:t>***** </a:t>
            </a:r>
          </a:p>
          <a:p>
            <a:pPr>
              <a:lnSpc>
                <a:spcPct val="79650"/>
              </a:lnSpc>
            </a:pPr>
            <a:r>
              <a:rPr lang="en-US" sz="1650" b="1" u="sng" dirty="0">
                <a:solidFill>
                  <a:srgbClr val="2817E6"/>
                </a:solidFill>
                <a:latin typeface="Raleway" pitchFamily="34" charset="0"/>
                <a:ea typeface="Raleway" pitchFamily="34" charset="-122"/>
                <a:cs typeface="Raleway" pitchFamily="34" charset="-120"/>
                <a:hlinkClick r:id="rId7">
                  <a:extLst>
                    <a:ext uri="{A12FA001-AC4F-418D-AE19-62706E023703}">
                      <ahyp:hlinkClr xmlns:ahyp="http://schemas.microsoft.com/office/drawing/2018/hyperlinkcolor" val="tx"/>
                    </a:ext>
                  </a:extLst>
                </a:hlinkClick>
              </a:rPr>
              <a:t>Hôtel KING FAHD PALACE</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140.000 f CFA (chambre sup.) /nuit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250.000 F CFA (suite junior) /nuit</a:t>
            </a:r>
            <a:endParaRPr lang="en-US" sz="1650" dirty="0"/>
          </a:p>
        </p:txBody>
      </p:sp>
      <p:sp>
        <p:nvSpPr>
          <p:cNvPr id="10" name="Text 3"/>
          <p:cNvSpPr/>
          <p:nvPr/>
        </p:nvSpPr>
        <p:spPr>
          <a:xfrm>
            <a:off x="524964" y="4808839"/>
            <a:ext cx="4219575"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4 </a:t>
            </a:r>
            <a:r>
              <a:rPr lang="fr-FR" dirty="0"/>
              <a:t>***** </a:t>
            </a:r>
          </a:p>
          <a:p>
            <a:pPr>
              <a:lnSpc>
                <a:spcPct val="79650"/>
              </a:lnSpc>
            </a:pPr>
            <a:r>
              <a:rPr lang="en-US" sz="1650" b="1" u="sng" dirty="0">
                <a:solidFill>
                  <a:srgbClr val="2817E6"/>
                </a:solidFill>
                <a:latin typeface="Raleway" pitchFamily="34" charset="0"/>
                <a:ea typeface="Raleway" pitchFamily="34" charset="-122"/>
                <a:cs typeface="Raleway" pitchFamily="34" charset="-120"/>
                <a:hlinkClick r:id="rId8">
                  <a:extLst>
                    <a:ext uri="{A12FA001-AC4F-418D-AE19-62706E023703}">
                      <ahyp:hlinkClr xmlns:ahyp="http://schemas.microsoft.com/office/drawing/2018/hyperlinkcolor" val="tx"/>
                    </a:ext>
                  </a:extLst>
                </a:hlinkClick>
              </a:rPr>
              <a:t>Hôtel L’ADRESSE DAKAR</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89.000 F CFA / nuit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 33 827 17 17</a:t>
            </a:r>
          </a:p>
          <a:p>
            <a:pPr marL="0" indent="0" algn="l">
              <a:lnSpc>
                <a:spcPct val="79650"/>
              </a:lnSpc>
              <a:buNone/>
            </a:pPr>
            <a:r>
              <a:rPr lang="en-US" sz="1650" b="1" dirty="0">
                <a:solidFill>
                  <a:srgbClr val="2B2B35"/>
                </a:solidFill>
                <a:latin typeface="Raleway" pitchFamily="34" charset="0"/>
                <a:ea typeface="Raleway" pitchFamily="34" charset="-122"/>
              </a:rPr>
              <a:t>Distance : 1,1 km</a:t>
            </a:r>
            <a:endParaRPr lang="en-US" sz="1650" dirty="0"/>
          </a:p>
        </p:txBody>
      </p:sp>
      <p:sp>
        <p:nvSpPr>
          <p:cNvPr id="11" name="Text 4"/>
          <p:cNvSpPr/>
          <p:nvPr/>
        </p:nvSpPr>
        <p:spPr>
          <a:xfrm>
            <a:off x="5074091" y="3606946"/>
            <a:ext cx="4219575" cy="1095375"/>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3 </a:t>
            </a:r>
            <a:r>
              <a:rPr lang="fr-FR" dirty="0"/>
              <a:t>***** </a:t>
            </a:r>
            <a:r>
              <a:rPr lang="en-US" sz="600" dirty="0">
                <a:solidFill>
                  <a:srgbClr val="000000"/>
                </a:solidFill>
              </a:rPr>
              <a:t> </a:t>
            </a:r>
            <a:endParaRPr lang="en-US" sz="1650" dirty="0"/>
          </a:p>
          <a:p>
            <a:pPr marL="0" indent="0" algn="l">
              <a:lnSpc>
                <a:spcPct val="79650"/>
              </a:lnSpc>
              <a:buNone/>
            </a:pPr>
            <a:r>
              <a:rPr lang="en-US" sz="1650" b="1" u="sng" dirty="0">
                <a:solidFill>
                  <a:srgbClr val="2817E6"/>
                </a:solidFill>
                <a:latin typeface="Raleway" pitchFamily="34" charset="0"/>
                <a:ea typeface="Raleway" pitchFamily="34" charset="-122"/>
                <a:cs typeface="Raleway" pitchFamily="34" charset="-120"/>
                <a:hlinkClick r:id="rId9">
                  <a:extLst>
                    <a:ext uri="{A12FA001-AC4F-418D-AE19-62706E023703}">
                      <ahyp:hlinkClr xmlns:ahyp="http://schemas.microsoft.com/office/drawing/2018/hyperlinkcolor" val="tx"/>
                    </a:ext>
                  </a:extLst>
                </a:hlinkClick>
              </a:rPr>
              <a:t>Hôtel LE LODGE Almadies</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60.000 F CFA / nuit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 33 869 03 45</a:t>
            </a:r>
          </a:p>
          <a:p>
            <a:pPr>
              <a:lnSpc>
                <a:spcPct val="79650"/>
              </a:lnSpc>
            </a:pPr>
            <a:r>
              <a:rPr lang="en-US" sz="1650" b="1" dirty="0">
                <a:solidFill>
                  <a:srgbClr val="2B2B35"/>
                </a:solidFill>
                <a:latin typeface="Raleway" pitchFamily="34" charset="0"/>
                <a:ea typeface="Raleway" pitchFamily="34" charset="-122"/>
              </a:rPr>
              <a:t>Distance : 1,1 km</a:t>
            </a:r>
            <a:endParaRPr lang="en-US" sz="1650" dirty="0"/>
          </a:p>
          <a:p>
            <a:pPr marL="0" indent="0" algn="l">
              <a:lnSpc>
                <a:spcPct val="79650"/>
              </a:lnSpc>
              <a:buNone/>
            </a:pPr>
            <a:endParaRPr lang="en-US" sz="1650" dirty="0"/>
          </a:p>
        </p:txBody>
      </p:sp>
      <p:sp>
        <p:nvSpPr>
          <p:cNvPr id="12" name="Text 5"/>
          <p:cNvSpPr/>
          <p:nvPr/>
        </p:nvSpPr>
        <p:spPr>
          <a:xfrm>
            <a:off x="4800229" y="5082711"/>
            <a:ext cx="4219575" cy="1095375"/>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3 </a:t>
            </a:r>
            <a:r>
              <a:rPr lang="fr-FR" dirty="0"/>
              <a:t>***** </a:t>
            </a:r>
            <a:r>
              <a:rPr lang="en-US" sz="600" dirty="0">
                <a:solidFill>
                  <a:srgbClr val="000000"/>
                </a:solidFill>
              </a:rPr>
              <a:t> </a:t>
            </a:r>
            <a:endParaRPr lang="en-US" sz="1650" dirty="0"/>
          </a:p>
          <a:p>
            <a:pPr marL="0" indent="0" algn="just">
              <a:lnSpc>
                <a:spcPct val="79650"/>
              </a:lnSpc>
              <a:buNone/>
            </a:pPr>
            <a:r>
              <a:rPr lang="en-US" sz="1650" b="1" u="sng" dirty="0">
                <a:solidFill>
                  <a:srgbClr val="2817E6"/>
                </a:solidFill>
                <a:latin typeface="Raleway" pitchFamily="34" charset="0"/>
                <a:ea typeface="Raleway" pitchFamily="34" charset="-122"/>
                <a:cs typeface="Raleway" pitchFamily="34" charset="-120"/>
                <a:hlinkClick r:id="rId10">
                  <a:extLst>
                    <a:ext uri="{A12FA001-AC4F-418D-AE19-62706E023703}">
                      <ahyp:hlinkClr xmlns:ahyp="http://schemas.microsoft.com/office/drawing/2018/hyperlinkcolor" val="tx"/>
                    </a:ext>
                  </a:extLst>
                </a:hlinkClick>
              </a:rPr>
              <a:t>YAAS Hotel Dakar Almadies</a:t>
            </a:r>
            <a:endParaRPr lang="en-US" sz="1650" dirty="0"/>
          </a:p>
          <a:p>
            <a:pPr marL="0" indent="0" algn="just">
              <a:lnSpc>
                <a:spcPct val="79650"/>
              </a:lnSpc>
              <a:buNone/>
            </a:pPr>
            <a:r>
              <a:rPr lang="en-US" sz="1650" b="1" dirty="0">
                <a:solidFill>
                  <a:srgbClr val="2B2B35"/>
                </a:solidFill>
                <a:latin typeface="Raleway" pitchFamily="34" charset="0"/>
                <a:ea typeface="Raleway" pitchFamily="34" charset="-122"/>
                <a:cs typeface="Raleway" pitchFamily="34" charset="-120"/>
              </a:rPr>
              <a:t>66.000 F CFA / nuit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 33 859 07 00</a:t>
            </a:r>
          </a:p>
          <a:p>
            <a:pPr marL="0" indent="0" algn="l">
              <a:lnSpc>
                <a:spcPct val="79650"/>
              </a:lnSpc>
              <a:buNone/>
            </a:pPr>
            <a:r>
              <a:rPr lang="en-US" sz="1650" b="1" dirty="0">
                <a:solidFill>
                  <a:srgbClr val="2B2B35"/>
                </a:solidFill>
                <a:latin typeface="Raleway" pitchFamily="34" charset="0"/>
                <a:ea typeface="Raleway" pitchFamily="34" charset="-122"/>
              </a:rPr>
              <a:t>Distance : 450 m</a:t>
            </a:r>
            <a:endParaRPr lang="en-US" sz="1650" dirty="0"/>
          </a:p>
        </p:txBody>
      </p:sp>
      <p:sp>
        <p:nvSpPr>
          <p:cNvPr id="13" name="Text 6"/>
          <p:cNvSpPr/>
          <p:nvPr/>
        </p:nvSpPr>
        <p:spPr>
          <a:xfrm>
            <a:off x="416405" y="6022591"/>
            <a:ext cx="4219575" cy="160020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3 </a:t>
            </a:r>
            <a:r>
              <a:rPr lang="fr-FR" dirty="0"/>
              <a:t>***** </a:t>
            </a:r>
            <a:r>
              <a:rPr lang="en-US" sz="600" dirty="0">
                <a:solidFill>
                  <a:srgbClr val="000000"/>
                </a:solidFill>
              </a:rPr>
              <a:t> </a:t>
            </a:r>
            <a:endParaRPr lang="en-US" sz="1650" dirty="0"/>
          </a:p>
          <a:p>
            <a:pPr marL="0" indent="0" algn="just">
              <a:lnSpc>
                <a:spcPct val="79650"/>
              </a:lnSpc>
              <a:buNone/>
            </a:pPr>
            <a:r>
              <a:rPr lang="en-US" sz="1650" b="1" u="sng" dirty="0">
                <a:solidFill>
                  <a:srgbClr val="2817E6"/>
                </a:solidFill>
                <a:latin typeface="Raleway" pitchFamily="34" charset="0"/>
                <a:ea typeface="Raleway" pitchFamily="34" charset="-122"/>
                <a:cs typeface="Raleway" pitchFamily="34" charset="-120"/>
                <a:hlinkClick r:id="rId11">
                  <a:extLst>
                    <a:ext uri="{A12FA001-AC4F-418D-AE19-62706E023703}">
                      <ahyp:hlinkClr xmlns:ahyp="http://schemas.microsoft.com/office/drawing/2018/hyperlinkcolor" val="tx"/>
                    </a:ext>
                  </a:extLst>
                </a:hlinkClick>
              </a:rPr>
              <a:t>Hôtel FLEUR DE LYS</a:t>
            </a:r>
            <a:r>
              <a:rPr lang="en-US" sz="1650" b="1" dirty="0">
                <a:solidFill>
                  <a:srgbClr val="2817E6"/>
                </a:solidFill>
                <a:latin typeface="Raleway" pitchFamily="34" charset="0"/>
                <a:ea typeface="Raleway" pitchFamily="34" charset="-122"/>
                <a:cs typeface="Raleway" pitchFamily="34" charset="-120"/>
              </a:rPr>
              <a:t> (ALMADIES)</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Chambre standard : 77000 FCFA/nuit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Chambre supérieure : 95000 FCFA/nuit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Suite junior : 135000 FCFA/nuit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Suite de luxe : 175000 FCFA/</a:t>
            </a:r>
            <a:r>
              <a:rPr lang="en-US" sz="1650" b="1" dirty="0" err="1">
                <a:solidFill>
                  <a:srgbClr val="2B2B35"/>
                </a:solidFill>
                <a:latin typeface="Raleway" pitchFamily="34" charset="0"/>
                <a:ea typeface="Raleway" pitchFamily="34" charset="-122"/>
                <a:cs typeface="Raleway" pitchFamily="34" charset="-120"/>
              </a:rPr>
              <a:t>nuit</a:t>
            </a:r>
            <a:endParaRPr lang="en-US" sz="1650" b="1" dirty="0">
              <a:solidFill>
                <a:srgbClr val="2B2B35"/>
              </a:solidFill>
              <a:latin typeface="Raleway" pitchFamily="34" charset="0"/>
              <a:ea typeface="Raleway" pitchFamily="34" charset="-122"/>
              <a:cs typeface="Raleway" pitchFamily="34" charset="-120"/>
            </a:endParaRPr>
          </a:p>
          <a:p>
            <a:pPr>
              <a:lnSpc>
                <a:spcPct val="79650"/>
              </a:lnSpc>
            </a:pPr>
            <a:r>
              <a:rPr lang="en-US" sz="1650" b="1" dirty="0">
                <a:solidFill>
                  <a:srgbClr val="2B2B35"/>
                </a:solidFill>
                <a:latin typeface="Raleway" pitchFamily="34" charset="0"/>
                <a:ea typeface="Raleway" pitchFamily="34" charset="-122"/>
              </a:rPr>
              <a:t>Distance : 1,2 km</a:t>
            </a:r>
            <a:endParaRPr lang="en-US" sz="1650" dirty="0"/>
          </a:p>
          <a:p>
            <a:pPr marL="0" indent="0" algn="l">
              <a:lnSpc>
                <a:spcPct val="79650"/>
              </a:lnSpc>
              <a:buNone/>
            </a:pPr>
            <a:endParaRPr lang="en-US" sz="1650" dirty="0"/>
          </a:p>
        </p:txBody>
      </p:sp>
      <p:sp>
        <p:nvSpPr>
          <p:cNvPr id="14" name="Text 7"/>
          <p:cNvSpPr/>
          <p:nvPr/>
        </p:nvSpPr>
        <p:spPr>
          <a:xfrm>
            <a:off x="11123105" y="2662990"/>
            <a:ext cx="7362825" cy="457200"/>
          </a:xfrm>
          <a:prstGeom prst="rect">
            <a:avLst/>
          </a:prstGeom>
          <a:noFill/>
          <a:ln/>
        </p:spPr>
        <p:txBody>
          <a:bodyPr wrap="square" lIns="0" tIns="0" rIns="0" bIns="0" rtlCol="0" anchor="ctr"/>
          <a:lstStyle/>
          <a:p>
            <a:pPr marL="0" indent="0" algn="l">
              <a:lnSpc>
                <a:spcPct val="86166"/>
              </a:lnSpc>
              <a:buNone/>
            </a:pPr>
            <a:r>
              <a:rPr lang="en-US" sz="2775" b="1" dirty="0">
                <a:solidFill>
                  <a:srgbClr val="14892C"/>
                </a:solidFill>
                <a:latin typeface="Raleway" pitchFamily="34" charset="0"/>
                <a:ea typeface="Raleway" pitchFamily="34" charset="-122"/>
                <a:cs typeface="Raleway" pitchFamily="34" charset="-120"/>
              </a:rPr>
              <a:t>Hotels aux environs</a:t>
            </a:r>
            <a:endParaRPr lang="en-US" sz="2775" dirty="0"/>
          </a:p>
        </p:txBody>
      </p:sp>
      <p:sp>
        <p:nvSpPr>
          <p:cNvPr id="15" name="Text 8"/>
          <p:cNvSpPr/>
          <p:nvPr/>
        </p:nvSpPr>
        <p:spPr>
          <a:xfrm>
            <a:off x="9294590" y="3605260"/>
            <a:ext cx="4219575"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4 </a:t>
            </a:r>
            <a:r>
              <a:rPr lang="fr-FR" dirty="0"/>
              <a:t>***** </a:t>
            </a:r>
          </a:p>
          <a:p>
            <a:pPr>
              <a:lnSpc>
                <a:spcPct val="79650"/>
              </a:lnSpc>
            </a:pPr>
            <a:r>
              <a:rPr lang="en-US" sz="1650" b="1" u="sng" dirty="0">
                <a:solidFill>
                  <a:srgbClr val="2817E6"/>
                </a:solidFill>
                <a:latin typeface="Raleway" pitchFamily="34" charset="0"/>
                <a:ea typeface="Raleway" pitchFamily="34" charset="-122"/>
                <a:cs typeface="Raleway" pitchFamily="34" charset="-120"/>
                <a:hlinkClick r:id="rId12">
                  <a:extLst>
                    <a:ext uri="{A12FA001-AC4F-418D-AE19-62706E023703}">
                      <ahyp:hlinkClr xmlns:ahyp="http://schemas.microsoft.com/office/drawing/2018/hyperlinkcolor" val="tx"/>
                    </a:ext>
                  </a:extLst>
                </a:hlinkClick>
              </a:rPr>
              <a:t>Hôtel AZALAI</a:t>
            </a:r>
            <a:endParaRPr lang="en-US" sz="1650" dirty="0"/>
          </a:p>
          <a:p>
            <a:pPr marL="0" indent="0" algn="just">
              <a:lnSpc>
                <a:spcPct val="79650"/>
              </a:lnSpc>
              <a:buNone/>
            </a:pPr>
            <a:r>
              <a:rPr lang="en-US" sz="1650" b="1" dirty="0">
                <a:solidFill>
                  <a:srgbClr val="2B2B35"/>
                </a:solidFill>
                <a:latin typeface="Raleway" pitchFamily="34" charset="0"/>
                <a:ea typeface="Raleway" pitchFamily="34" charset="-122"/>
                <a:cs typeface="Raleway" pitchFamily="34" charset="-120"/>
              </a:rPr>
              <a:t>133 666 F CFA/ nuit</a:t>
            </a:r>
            <a:endParaRPr lang="en-US" sz="1650" dirty="0"/>
          </a:p>
          <a:p>
            <a:pPr marL="0" indent="0" algn="just">
              <a:lnSpc>
                <a:spcPct val="79650"/>
              </a:lnSpc>
              <a:buNone/>
            </a:pPr>
            <a:r>
              <a:rPr lang="en-US" sz="1650" b="1" dirty="0">
                <a:solidFill>
                  <a:srgbClr val="2B2B35"/>
                </a:solidFill>
                <a:latin typeface="Raleway" pitchFamily="34" charset="0"/>
                <a:ea typeface="Raleway" pitchFamily="34" charset="-122"/>
                <a:cs typeface="Raleway" pitchFamily="34" charset="-120"/>
              </a:rPr>
              <a:t>Tel : 221 33 923 23 00</a:t>
            </a:r>
          </a:p>
          <a:p>
            <a:pPr marL="0" indent="0" algn="just">
              <a:lnSpc>
                <a:spcPct val="79650"/>
              </a:lnSpc>
              <a:buNone/>
            </a:pPr>
            <a:r>
              <a:rPr lang="en-US" sz="1650" b="1" dirty="0">
                <a:solidFill>
                  <a:srgbClr val="2B2B35"/>
                </a:solidFill>
                <a:latin typeface="Raleway" pitchFamily="34" charset="0"/>
                <a:ea typeface="Raleway" pitchFamily="34" charset="-122"/>
              </a:rPr>
              <a:t>Distance : 12km</a:t>
            </a:r>
            <a:endParaRPr lang="en-US" sz="1650" dirty="0"/>
          </a:p>
        </p:txBody>
      </p:sp>
      <p:sp>
        <p:nvSpPr>
          <p:cNvPr id="16" name="Text 9"/>
          <p:cNvSpPr/>
          <p:nvPr/>
        </p:nvSpPr>
        <p:spPr>
          <a:xfrm>
            <a:off x="9297286" y="7604369"/>
            <a:ext cx="4219575"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5 </a:t>
            </a:r>
            <a:r>
              <a:rPr lang="fr-FR" dirty="0"/>
              <a:t>***** </a:t>
            </a:r>
          </a:p>
          <a:p>
            <a:pPr>
              <a:lnSpc>
                <a:spcPct val="79650"/>
              </a:lnSpc>
            </a:pPr>
            <a:r>
              <a:rPr lang="en-US" sz="1650" b="1" u="sng" dirty="0">
                <a:solidFill>
                  <a:srgbClr val="2817E6"/>
                </a:solidFill>
                <a:latin typeface="Raleway" pitchFamily="34" charset="0"/>
                <a:ea typeface="Raleway" pitchFamily="34" charset="-122"/>
                <a:cs typeface="Raleway" pitchFamily="34" charset="-120"/>
                <a:hlinkClick r:id="rId13">
                  <a:extLst>
                    <a:ext uri="{A12FA001-AC4F-418D-AE19-62706E023703}">
                      <ahyp:hlinkClr xmlns:ahyp="http://schemas.microsoft.com/office/drawing/2018/hyperlinkcolor" val="tx"/>
                    </a:ext>
                  </a:extLst>
                </a:hlinkClick>
              </a:rPr>
              <a:t>Hôtel TERROU-BI</a:t>
            </a:r>
            <a:endParaRPr lang="en-US" sz="1650" dirty="0"/>
          </a:p>
          <a:p>
            <a:pPr marL="0" indent="0" algn="just">
              <a:lnSpc>
                <a:spcPct val="79650"/>
              </a:lnSpc>
              <a:buNone/>
            </a:pPr>
            <a:r>
              <a:rPr lang="en-US" sz="1650" b="1" dirty="0">
                <a:solidFill>
                  <a:srgbClr val="2B2B35"/>
                </a:solidFill>
                <a:latin typeface="Raleway" pitchFamily="34" charset="0"/>
                <a:ea typeface="Raleway" pitchFamily="34" charset="-122"/>
                <a:cs typeface="Raleway" pitchFamily="34" charset="-120"/>
              </a:rPr>
              <a:t>189 900 F CFA/ nuit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22133 839 90 39</a:t>
            </a:r>
          </a:p>
          <a:p>
            <a:pPr marL="0" indent="0" algn="l">
              <a:lnSpc>
                <a:spcPct val="79650"/>
              </a:lnSpc>
              <a:buNone/>
            </a:pPr>
            <a:r>
              <a:rPr lang="en-US" sz="1650" b="1" dirty="0">
                <a:solidFill>
                  <a:srgbClr val="2B2B35"/>
                </a:solidFill>
                <a:latin typeface="Raleway" pitchFamily="34" charset="0"/>
                <a:ea typeface="Raleway" pitchFamily="34" charset="-122"/>
              </a:rPr>
              <a:t>Distance : 12 km</a:t>
            </a:r>
            <a:endParaRPr lang="en-US" sz="1650" dirty="0"/>
          </a:p>
        </p:txBody>
      </p:sp>
      <p:sp>
        <p:nvSpPr>
          <p:cNvPr id="17" name="Text 10"/>
          <p:cNvSpPr/>
          <p:nvPr/>
        </p:nvSpPr>
        <p:spPr>
          <a:xfrm>
            <a:off x="13518261" y="6431852"/>
            <a:ext cx="4219575"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3 </a:t>
            </a:r>
            <a:r>
              <a:rPr lang="fr-FR" dirty="0"/>
              <a:t>***** </a:t>
            </a:r>
          </a:p>
          <a:p>
            <a:pPr>
              <a:lnSpc>
                <a:spcPct val="79650"/>
              </a:lnSpc>
            </a:pPr>
            <a:r>
              <a:rPr lang="en-US" sz="1650" b="1" u="sng" dirty="0">
                <a:solidFill>
                  <a:srgbClr val="2817E6"/>
                </a:solidFill>
                <a:latin typeface="Raleway" pitchFamily="34" charset="0"/>
                <a:ea typeface="Raleway" pitchFamily="34" charset="-122"/>
                <a:cs typeface="Raleway" pitchFamily="34" charset="-120"/>
                <a:hlinkClick r:id="rId14">
                  <a:extLst>
                    <a:ext uri="{A12FA001-AC4F-418D-AE19-62706E023703}">
                      <ahyp:hlinkClr xmlns:ahyp="http://schemas.microsoft.com/office/drawing/2018/hyperlinkcolor" val="tx"/>
                    </a:ext>
                  </a:extLst>
                </a:hlinkClick>
              </a:rPr>
              <a:t>Hotel COLONIA</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65 650 F CFA/ nuit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 33 820 40 40</a:t>
            </a:r>
          </a:p>
          <a:p>
            <a:pPr marL="0" indent="0" algn="l">
              <a:lnSpc>
                <a:spcPct val="79650"/>
              </a:lnSpc>
              <a:buNone/>
            </a:pPr>
            <a:r>
              <a:rPr lang="en-US" sz="1650" b="1" dirty="0">
                <a:solidFill>
                  <a:srgbClr val="2B2B35"/>
                </a:solidFill>
                <a:latin typeface="Raleway" pitchFamily="34" charset="0"/>
                <a:ea typeface="Raleway" pitchFamily="34" charset="-122"/>
              </a:rPr>
              <a:t>Distance : 4 km</a:t>
            </a:r>
            <a:endParaRPr lang="en-US" sz="1650" dirty="0"/>
          </a:p>
        </p:txBody>
      </p:sp>
      <p:sp>
        <p:nvSpPr>
          <p:cNvPr id="18" name="Text 11"/>
          <p:cNvSpPr/>
          <p:nvPr/>
        </p:nvSpPr>
        <p:spPr>
          <a:xfrm>
            <a:off x="13602938" y="5083693"/>
            <a:ext cx="4219575"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3 </a:t>
            </a:r>
            <a:r>
              <a:rPr lang="fr-FR" dirty="0"/>
              <a:t>***** </a:t>
            </a:r>
          </a:p>
          <a:p>
            <a:pPr>
              <a:lnSpc>
                <a:spcPct val="79650"/>
              </a:lnSpc>
            </a:pPr>
            <a:r>
              <a:rPr lang="en-US" sz="1650" b="1" u="sng" dirty="0">
                <a:solidFill>
                  <a:srgbClr val="2817E6"/>
                </a:solidFill>
                <a:latin typeface="Raleway" pitchFamily="34" charset="0"/>
                <a:ea typeface="Raleway" pitchFamily="34" charset="-122"/>
                <a:cs typeface="Raleway" pitchFamily="34" charset="-120"/>
                <a:hlinkClick r:id="rId15">
                  <a:extLst>
                    <a:ext uri="{A12FA001-AC4F-418D-AE19-62706E023703}">
                      <ahyp:hlinkClr xmlns:ahyp="http://schemas.microsoft.com/office/drawing/2018/hyperlinkcolor" val="tx"/>
                    </a:ext>
                  </a:extLst>
                </a:hlinkClick>
              </a:rPr>
              <a:t>Hôtel ONOMO DAKAR</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158 100 F CFA/ nuit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 33 869 06 10</a:t>
            </a:r>
          </a:p>
          <a:p>
            <a:pPr marL="0" indent="0" algn="l">
              <a:lnSpc>
                <a:spcPct val="79650"/>
              </a:lnSpc>
              <a:buNone/>
            </a:pPr>
            <a:r>
              <a:rPr lang="en-US" sz="1650" b="1" dirty="0">
                <a:solidFill>
                  <a:srgbClr val="2B2B35"/>
                </a:solidFill>
                <a:latin typeface="Raleway" pitchFamily="34" charset="0"/>
                <a:ea typeface="Raleway" pitchFamily="34" charset="-122"/>
              </a:rPr>
              <a:t>Distance : 9,3 km</a:t>
            </a:r>
            <a:endParaRPr lang="en-US" sz="1650" dirty="0"/>
          </a:p>
        </p:txBody>
      </p:sp>
      <p:sp>
        <p:nvSpPr>
          <p:cNvPr id="19" name="Text 12"/>
          <p:cNvSpPr/>
          <p:nvPr/>
        </p:nvSpPr>
        <p:spPr>
          <a:xfrm>
            <a:off x="13837158" y="3728656"/>
            <a:ext cx="4219575"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5 </a:t>
            </a:r>
            <a:r>
              <a:rPr lang="fr-FR" dirty="0"/>
              <a:t>***** </a:t>
            </a:r>
          </a:p>
          <a:p>
            <a:pPr>
              <a:lnSpc>
                <a:spcPct val="79650"/>
              </a:lnSpc>
            </a:pPr>
            <a:r>
              <a:rPr lang="en-US" sz="1650" b="1" u="sng" dirty="0">
                <a:solidFill>
                  <a:srgbClr val="2817E6"/>
                </a:solidFill>
                <a:latin typeface="Raleway" pitchFamily="34" charset="0"/>
                <a:ea typeface="Raleway" pitchFamily="34" charset="-122"/>
                <a:cs typeface="Raleway" pitchFamily="34" charset="-120"/>
                <a:hlinkClick r:id="rId16">
                  <a:extLst>
                    <a:ext uri="{A12FA001-AC4F-418D-AE19-62706E023703}">
                      <ahyp:hlinkClr xmlns:ahyp="http://schemas.microsoft.com/office/drawing/2018/hyperlinkcolor" val="tx"/>
                    </a:ext>
                  </a:extLst>
                </a:hlinkClick>
              </a:rPr>
              <a:t>Hôtel NOOM Ex Radisson BLU</a:t>
            </a:r>
            <a:endParaRPr lang="en-US" sz="1650" dirty="0"/>
          </a:p>
          <a:p>
            <a:pPr marL="0" indent="0" algn="just">
              <a:lnSpc>
                <a:spcPct val="79650"/>
              </a:lnSpc>
              <a:buNone/>
            </a:pPr>
            <a:r>
              <a:rPr lang="en-US" sz="1650" b="1" dirty="0">
                <a:solidFill>
                  <a:srgbClr val="2B2B35"/>
                </a:solidFill>
                <a:latin typeface="Raleway" pitchFamily="34" charset="0"/>
                <a:ea typeface="Raleway" pitchFamily="34" charset="-122"/>
                <a:cs typeface="Raleway" pitchFamily="34" charset="-120"/>
              </a:rPr>
              <a:t>198 000 FCFA / nuit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 33 869 33 33</a:t>
            </a:r>
          </a:p>
          <a:p>
            <a:pPr marL="0" indent="0" algn="l">
              <a:lnSpc>
                <a:spcPct val="79650"/>
              </a:lnSpc>
              <a:buNone/>
            </a:pPr>
            <a:r>
              <a:rPr lang="en-US" sz="1650" b="1" dirty="0">
                <a:solidFill>
                  <a:srgbClr val="2B2B35"/>
                </a:solidFill>
                <a:latin typeface="Raleway" pitchFamily="34" charset="0"/>
                <a:ea typeface="Raleway" pitchFamily="34" charset="-122"/>
              </a:rPr>
              <a:t>Distance : 9,4 km</a:t>
            </a:r>
            <a:endParaRPr lang="en-US" sz="1650" dirty="0"/>
          </a:p>
        </p:txBody>
      </p:sp>
      <p:sp>
        <p:nvSpPr>
          <p:cNvPr id="20" name="Text 13"/>
          <p:cNvSpPr/>
          <p:nvPr/>
        </p:nvSpPr>
        <p:spPr>
          <a:xfrm>
            <a:off x="9182129" y="6288262"/>
            <a:ext cx="4219575"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3 </a:t>
            </a:r>
            <a:r>
              <a:rPr lang="fr-FR" dirty="0"/>
              <a:t>***** </a:t>
            </a:r>
          </a:p>
          <a:p>
            <a:pPr>
              <a:lnSpc>
                <a:spcPct val="79650"/>
              </a:lnSpc>
            </a:pPr>
            <a:r>
              <a:rPr lang="en-US" sz="1650" b="1" dirty="0">
                <a:solidFill>
                  <a:srgbClr val="2B2B35"/>
                </a:solidFill>
                <a:latin typeface="Raleway" pitchFamily="34" charset="0"/>
                <a:ea typeface="Raleway" pitchFamily="34" charset="-122"/>
                <a:cs typeface="Raleway" pitchFamily="34" charset="-120"/>
              </a:rPr>
              <a:t> </a:t>
            </a:r>
            <a:r>
              <a:rPr lang="en-US" sz="1650" b="1" u="sng" dirty="0">
                <a:solidFill>
                  <a:srgbClr val="2817E6"/>
                </a:solidFill>
                <a:latin typeface="Raleway" pitchFamily="34" charset="0"/>
                <a:ea typeface="Raleway" pitchFamily="34" charset="-122"/>
                <a:cs typeface="Raleway" pitchFamily="34" charset="-120"/>
                <a:hlinkClick r:id="rId17">
                  <a:extLst>
                    <a:ext uri="{A12FA001-AC4F-418D-AE19-62706E023703}">
                      <ahyp:hlinkClr xmlns:ahyp="http://schemas.microsoft.com/office/drawing/2018/hyperlinkcolor" val="tx"/>
                    </a:ext>
                  </a:extLst>
                </a:hlinkClick>
              </a:rPr>
              <a:t>HOTEL CASINO DU CAP-VERT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 75 150 F CFA/ nuit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 33 869 78 78</a:t>
            </a:r>
          </a:p>
          <a:p>
            <a:pPr marL="0" indent="0" algn="l">
              <a:lnSpc>
                <a:spcPct val="79650"/>
              </a:lnSpc>
              <a:buNone/>
            </a:pPr>
            <a:r>
              <a:rPr lang="en-US" sz="1650" b="1" dirty="0">
                <a:solidFill>
                  <a:srgbClr val="2B2B35"/>
                </a:solidFill>
                <a:latin typeface="Raleway" pitchFamily="34" charset="0"/>
                <a:ea typeface="Raleway" pitchFamily="34" charset="-122"/>
              </a:rPr>
              <a:t>Distance : 3,6 km</a:t>
            </a:r>
            <a:endParaRPr lang="en-US" sz="1650" dirty="0"/>
          </a:p>
        </p:txBody>
      </p:sp>
      <p:sp>
        <p:nvSpPr>
          <p:cNvPr id="21" name="Text 14"/>
          <p:cNvSpPr/>
          <p:nvPr/>
        </p:nvSpPr>
        <p:spPr>
          <a:xfrm>
            <a:off x="9184053" y="4869752"/>
            <a:ext cx="4219575"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4 </a:t>
            </a:r>
            <a:r>
              <a:rPr lang="fr-FR" dirty="0"/>
              <a:t>***** </a:t>
            </a:r>
          </a:p>
          <a:p>
            <a:pPr>
              <a:lnSpc>
                <a:spcPct val="79650"/>
              </a:lnSpc>
            </a:pPr>
            <a:r>
              <a:rPr lang="en-US" sz="1650" b="1" u="sng" dirty="0">
                <a:solidFill>
                  <a:srgbClr val="2817E6"/>
                </a:solidFill>
                <a:latin typeface="Raleway" pitchFamily="34" charset="0"/>
                <a:ea typeface="Raleway" pitchFamily="34" charset="-122"/>
                <a:cs typeface="Raleway" pitchFamily="34" charset="-120"/>
                <a:hlinkClick r:id="rId18">
                  <a:extLst>
                    <a:ext uri="{A12FA001-AC4F-418D-AE19-62706E023703}">
                      <ahyp:hlinkClr xmlns:ahyp="http://schemas.microsoft.com/office/drawing/2018/hyperlinkcolor" val="tx"/>
                    </a:ext>
                  </a:extLst>
                </a:hlinkClick>
              </a:rPr>
              <a:t>BOMA LIFESTYLE HOTEL</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127 440 F CFA/ nuit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 33 859 02 50</a:t>
            </a:r>
          </a:p>
          <a:p>
            <a:pPr marL="0" indent="0" algn="l">
              <a:lnSpc>
                <a:spcPct val="79650"/>
              </a:lnSpc>
              <a:buNone/>
            </a:pPr>
            <a:r>
              <a:rPr lang="en-US" sz="1650" b="1" dirty="0">
                <a:solidFill>
                  <a:srgbClr val="2B2B35"/>
                </a:solidFill>
                <a:latin typeface="Raleway" pitchFamily="34" charset="0"/>
                <a:ea typeface="Raleway" pitchFamily="34" charset="-122"/>
              </a:rPr>
              <a:t>Distance ; 4,3 km</a:t>
            </a:r>
            <a:endParaRPr lang="en-US" sz="1650" dirty="0"/>
          </a:p>
        </p:txBody>
      </p:sp>
      <p:sp>
        <p:nvSpPr>
          <p:cNvPr id="22" name="Text 15"/>
          <p:cNvSpPr/>
          <p:nvPr/>
        </p:nvSpPr>
        <p:spPr>
          <a:xfrm>
            <a:off x="17907000" y="10001250"/>
            <a:ext cx="381000"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10</a:t>
            </a:r>
            <a:endParaRPr lang="en-US" sz="1500" dirty="0"/>
          </a:p>
        </p:txBody>
      </p:sp>
      <p:sp>
        <p:nvSpPr>
          <p:cNvPr id="23" name="ZoneTexte 22">
            <a:extLst>
              <a:ext uri="{FF2B5EF4-FFF2-40B4-BE49-F238E27FC236}">
                <a16:creationId xmlns:a16="http://schemas.microsoft.com/office/drawing/2014/main" id="{68270FE4-A796-4B3E-8646-6DCAE58AA712}"/>
              </a:ext>
            </a:extLst>
          </p:cNvPr>
          <p:cNvSpPr txBox="1"/>
          <p:nvPr/>
        </p:nvSpPr>
        <p:spPr>
          <a:xfrm>
            <a:off x="426515" y="7967688"/>
            <a:ext cx="7523320" cy="1477328"/>
          </a:xfrm>
          <a:prstGeom prst="rect">
            <a:avLst/>
          </a:prstGeom>
          <a:solidFill>
            <a:schemeClr val="bg1"/>
          </a:solidFill>
          <a:ln w="38100">
            <a:solidFill>
              <a:schemeClr val="accent6"/>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b="1" dirty="0"/>
              <a:t>En cas de besoin , merci de contacter : </a:t>
            </a:r>
          </a:p>
          <a:p>
            <a:r>
              <a:rPr lang="fr-FR" b="1" dirty="0"/>
              <a:t>Mme Kadjo DIOP </a:t>
            </a:r>
            <a:r>
              <a:rPr lang="fr-FR" b="1" dirty="0">
                <a:hlinkClick r:id="rId19"/>
              </a:rPr>
              <a:t>kadjo.diop@artp.sn</a:t>
            </a:r>
            <a:r>
              <a:rPr lang="fr-FR" b="1" dirty="0"/>
              <a:t> au 00221775298154</a:t>
            </a:r>
          </a:p>
          <a:p>
            <a:r>
              <a:rPr lang="fr-FR" b="1" dirty="0"/>
              <a:t>Mme Mariama NDAO </a:t>
            </a:r>
            <a:r>
              <a:rPr lang="fr-FR" b="1" dirty="0">
                <a:hlinkClick r:id="rId20"/>
              </a:rPr>
              <a:t>mariama.ndao@artp.sn</a:t>
            </a:r>
            <a:r>
              <a:rPr lang="fr-FR" b="1" dirty="0"/>
              <a:t> au 002214501237</a:t>
            </a:r>
          </a:p>
          <a:p>
            <a:r>
              <a:rPr lang="fr-FR" b="1" dirty="0"/>
              <a:t>M. Daouda DIOUF </a:t>
            </a:r>
            <a:r>
              <a:rPr lang="fr-FR" b="1" dirty="0">
                <a:hlinkClick r:id="rId21"/>
              </a:rPr>
              <a:t>daouda.diouf@artp.sn</a:t>
            </a:r>
            <a:r>
              <a:rPr lang="fr-FR" b="1" dirty="0"/>
              <a:t> au 00221773339630</a:t>
            </a:r>
          </a:p>
          <a:p>
            <a:endParaRPr lang="fr-FR"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0" y="0"/>
            <a:ext cx="4143375" cy="10287000"/>
          </a:xfrm>
          <a:prstGeom prst="rect">
            <a:avLst/>
          </a:prstGeom>
        </p:spPr>
      </p:pic>
      <p:pic>
        <p:nvPicPr>
          <p:cNvPr id="4" name="Image 2" descr="preencoded.png"/>
          <p:cNvPicPr>
            <a:picLocks noChangeAspect="1"/>
          </p:cNvPicPr>
          <p:nvPr/>
        </p:nvPicPr>
        <p:blipFill>
          <a:blip r:embed="rId5"/>
          <a:stretch>
            <a:fillRect/>
          </a:stretch>
        </p:blipFill>
        <p:spPr>
          <a:xfrm rot="-5402820">
            <a:off x="3620157" y="4677337"/>
            <a:ext cx="1428750" cy="923925"/>
          </a:xfrm>
          <a:prstGeom prst="rect">
            <a:avLst/>
          </a:prstGeom>
        </p:spPr>
      </p:pic>
      <p:sp>
        <p:nvSpPr>
          <p:cNvPr id="5" name="Text 0"/>
          <p:cNvSpPr/>
          <p:nvPr/>
        </p:nvSpPr>
        <p:spPr>
          <a:xfrm>
            <a:off x="5655583" y="988247"/>
            <a:ext cx="11268075" cy="1095375"/>
          </a:xfrm>
          <a:prstGeom prst="rect">
            <a:avLst/>
          </a:prstGeom>
          <a:noFill/>
          <a:ln/>
        </p:spPr>
        <p:txBody>
          <a:bodyPr wrap="square" lIns="0" tIns="0" rIns="0" bIns="0" rtlCol="0" anchor="ctr"/>
          <a:lstStyle/>
          <a:p>
            <a:pPr marL="0" indent="0" algn="l">
              <a:lnSpc>
                <a:spcPct val="79650"/>
              </a:lnSpc>
              <a:buNone/>
            </a:pPr>
            <a:r>
              <a:rPr lang="en-US" sz="7200" b="1" dirty="0">
                <a:solidFill>
                  <a:srgbClr val="14892C"/>
                </a:solidFill>
                <a:latin typeface="Poppins" pitchFamily="34" charset="0"/>
                <a:ea typeface="Poppins" pitchFamily="34" charset="-122"/>
                <a:cs typeface="Poppins" pitchFamily="34" charset="-120"/>
              </a:rPr>
              <a:t>site de l'évènement</a:t>
            </a:r>
            <a:endParaRPr lang="en-US" sz="7200" dirty="0"/>
          </a:p>
        </p:txBody>
      </p:sp>
      <p:sp>
        <p:nvSpPr>
          <p:cNvPr id="6" name="Text 1"/>
          <p:cNvSpPr/>
          <p:nvPr/>
        </p:nvSpPr>
        <p:spPr>
          <a:xfrm>
            <a:off x="5506507" y="8038262"/>
            <a:ext cx="10839450" cy="2266950"/>
          </a:xfrm>
          <a:prstGeom prst="rect">
            <a:avLst/>
          </a:prstGeom>
          <a:noFill/>
          <a:ln/>
        </p:spPr>
        <p:txBody>
          <a:bodyPr wrap="square" lIns="0" tIns="0" rIns="0" bIns="0" rtlCol="0" anchor="ctr"/>
          <a:lstStyle/>
          <a:p>
            <a:pPr marL="0" indent="0" algn="l">
              <a:lnSpc>
                <a:spcPct val="92663"/>
              </a:lnSpc>
              <a:buNone/>
            </a:pPr>
            <a:r>
              <a:rPr lang="en-US" sz="2550" b="1" dirty="0">
                <a:solidFill>
                  <a:srgbClr val="3C3A3A"/>
                </a:solidFill>
                <a:latin typeface="Poppins" pitchFamily="34" charset="0"/>
                <a:ea typeface="Poppins" pitchFamily="34" charset="-122"/>
                <a:cs typeface="Poppins" pitchFamily="34" charset="-120"/>
              </a:rPr>
              <a:t>Adresse</a:t>
            </a:r>
            <a:r>
              <a:rPr lang="en-US" sz="2550" dirty="0">
                <a:solidFill>
                  <a:srgbClr val="3C3A3A"/>
                </a:solidFill>
                <a:latin typeface="Poppins" pitchFamily="34" charset="0"/>
                <a:ea typeface="Poppins" pitchFamily="34" charset="-122"/>
                <a:cs typeface="Poppins" pitchFamily="34" charset="-120"/>
              </a:rPr>
              <a:t> : Route des Almadies, B.P : 8181 Dakar Sénégal</a:t>
            </a:r>
            <a:endParaRPr lang="en-US" sz="2550" dirty="0"/>
          </a:p>
          <a:p>
            <a:pPr marL="0" indent="0" algn="just">
              <a:lnSpc>
                <a:spcPct val="92663"/>
              </a:lnSpc>
              <a:buNone/>
            </a:pPr>
            <a:r>
              <a:rPr lang="en-US" sz="2550" dirty="0">
                <a:solidFill>
                  <a:srgbClr val="3C3A3A"/>
                </a:solidFill>
                <a:latin typeface="Poppins" pitchFamily="34" charset="0"/>
                <a:ea typeface="Poppins" pitchFamily="34" charset="-122"/>
                <a:cs typeface="Poppins" pitchFamily="34" charset="-120"/>
              </a:rPr>
              <a:t>Téléphone: +221 33 869 69 69. Fax : +221 33 869 69 24 ;</a:t>
            </a:r>
            <a:endParaRPr lang="en-US" sz="2550" dirty="0"/>
          </a:p>
          <a:p>
            <a:pPr marL="0" indent="0" algn="just">
              <a:lnSpc>
                <a:spcPct val="92663"/>
              </a:lnSpc>
              <a:buNone/>
            </a:pPr>
            <a:r>
              <a:rPr lang="en-US" sz="2550" dirty="0">
                <a:solidFill>
                  <a:srgbClr val="3C3A3A"/>
                </a:solidFill>
                <a:latin typeface="Poppins" pitchFamily="34" charset="0"/>
                <a:ea typeface="Poppins" pitchFamily="34" charset="-122"/>
                <a:cs typeface="Poppins" pitchFamily="34" charset="-120"/>
              </a:rPr>
              <a:t>Email. Reservation.dakar@kingfahdpalacehotels.com</a:t>
            </a:r>
            <a:endParaRPr lang="en-US" sz="2550" dirty="0"/>
          </a:p>
          <a:p>
            <a:pPr marL="0" indent="0" algn="just">
              <a:lnSpc>
                <a:spcPct val="92663"/>
              </a:lnSpc>
              <a:buNone/>
            </a:pPr>
            <a:r>
              <a:rPr lang="en-US" sz="2550" dirty="0">
                <a:solidFill>
                  <a:srgbClr val="3C3A3A"/>
                </a:solidFill>
                <a:latin typeface="Poppins" pitchFamily="34" charset="0"/>
                <a:ea typeface="Poppins" pitchFamily="34" charset="-122"/>
                <a:cs typeface="Poppins" pitchFamily="34" charset="-120"/>
              </a:rPr>
              <a:t>Site web : https://www.kingfahdpalacehotels.com</a:t>
            </a:r>
            <a:endParaRPr lang="en-US" sz="2550" dirty="0"/>
          </a:p>
          <a:p>
            <a:pPr marL="0" indent="0" algn="just">
              <a:lnSpc>
                <a:spcPct val="92663"/>
              </a:lnSpc>
              <a:buNone/>
            </a:pPr>
            <a:r>
              <a:rPr lang="en-US" sz="2550" dirty="0">
                <a:solidFill>
                  <a:srgbClr val="000000"/>
                </a:solidFill>
              </a:rPr>
              <a:t> </a:t>
            </a:r>
            <a:endParaRPr lang="en-US" sz="2550" dirty="0"/>
          </a:p>
        </p:txBody>
      </p:sp>
      <p:pic>
        <p:nvPicPr>
          <p:cNvPr id="7" name="Image 3" descr="preencoded.png"/>
          <p:cNvPicPr>
            <a:picLocks noChangeAspect="1"/>
          </p:cNvPicPr>
          <p:nvPr/>
        </p:nvPicPr>
        <p:blipFill>
          <a:blip r:embed="rId6"/>
          <a:stretch>
            <a:fillRect/>
          </a:stretch>
        </p:blipFill>
        <p:spPr>
          <a:xfrm>
            <a:off x="5587851" y="2530459"/>
            <a:ext cx="10744200" cy="4152900"/>
          </a:xfrm>
          <a:prstGeom prst="rect">
            <a:avLst/>
          </a:prstGeom>
        </p:spPr>
      </p:pic>
      <p:pic>
        <p:nvPicPr>
          <p:cNvPr id="8" name="Image 4" descr="preencoded.png"/>
          <p:cNvPicPr>
            <a:picLocks noChangeAspect="1"/>
          </p:cNvPicPr>
          <p:nvPr/>
        </p:nvPicPr>
        <p:blipFill>
          <a:blip r:embed="rId7"/>
          <a:stretch>
            <a:fillRect/>
          </a:stretch>
        </p:blipFill>
        <p:spPr>
          <a:xfrm>
            <a:off x="2459022" y="8577062"/>
            <a:ext cx="1724025" cy="1724025"/>
          </a:xfrm>
          <a:prstGeom prst="rect">
            <a:avLst/>
          </a:prstGeom>
        </p:spPr>
      </p:pic>
      <p:sp>
        <p:nvSpPr>
          <p:cNvPr id="9" name="Text 2"/>
          <p:cNvSpPr/>
          <p:nvPr/>
        </p:nvSpPr>
        <p:spPr>
          <a:xfrm>
            <a:off x="512510" y="1066324"/>
            <a:ext cx="4276725" cy="1466850"/>
          </a:xfrm>
          <a:prstGeom prst="rect">
            <a:avLst/>
          </a:prstGeom>
          <a:noFill/>
          <a:ln/>
        </p:spPr>
        <p:txBody>
          <a:bodyPr wrap="square" lIns="0" tIns="0" rIns="0" bIns="0" rtlCol="0" anchor="ctr"/>
          <a:lstStyle/>
          <a:p>
            <a:pPr marL="0" indent="0" algn="l">
              <a:lnSpc>
                <a:spcPct val="79650"/>
              </a:lnSpc>
              <a:buNone/>
            </a:pPr>
            <a:r>
              <a:rPr lang="en-US" sz="4800" b="1" dirty="0">
                <a:solidFill>
                  <a:srgbClr val="FFFFFF"/>
                </a:solidFill>
                <a:latin typeface="Roboto Condensed" pitchFamily="34" charset="0"/>
                <a:ea typeface="Roboto Condensed" pitchFamily="34" charset="-122"/>
                <a:cs typeface="Roboto Condensed" pitchFamily="34" charset="-120"/>
              </a:rPr>
              <a:t>KING FAHD</a:t>
            </a:r>
            <a:endParaRPr lang="en-US" sz="4800" dirty="0"/>
          </a:p>
          <a:p>
            <a:pPr marL="0" indent="0" algn="l">
              <a:lnSpc>
                <a:spcPct val="79650"/>
              </a:lnSpc>
              <a:buNone/>
            </a:pPr>
            <a:r>
              <a:rPr lang="en-US" sz="4800" b="1" dirty="0">
                <a:solidFill>
                  <a:srgbClr val="FFFFFF"/>
                </a:solidFill>
                <a:latin typeface="Roboto Condensed" pitchFamily="34" charset="0"/>
                <a:ea typeface="Roboto Condensed" pitchFamily="34" charset="-122"/>
                <a:cs typeface="Roboto Condensed" pitchFamily="34" charset="-120"/>
              </a:rPr>
              <a:t> HOTEL</a:t>
            </a:r>
            <a:endParaRPr lang="en-US" sz="4800" dirty="0"/>
          </a:p>
        </p:txBody>
      </p:sp>
      <p:sp>
        <p:nvSpPr>
          <p:cNvPr id="10" name="Text 3"/>
          <p:cNvSpPr/>
          <p:nvPr/>
        </p:nvSpPr>
        <p:spPr>
          <a:xfrm>
            <a:off x="17992725" y="10001250"/>
            <a:ext cx="295275"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2</a:t>
            </a:r>
            <a:endParaRPr lang="en-US"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9185062" y="5042630"/>
            <a:ext cx="9124950" cy="5229225"/>
          </a:xfrm>
          <a:prstGeom prst="rect">
            <a:avLst/>
          </a:prstGeom>
        </p:spPr>
      </p:pic>
      <p:pic>
        <p:nvPicPr>
          <p:cNvPr id="4" name="Image 2" descr="preencoded.png"/>
          <p:cNvPicPr>
            <a:picLocks noChangeAspect="1"/>
          </p:cNvPicPr>
          <p:nvPr/>
        </p:nvPicPr>
        <p:blipFill>
          <a:blip r:embed="rId5"/>
          <a:stretch>
            <a:fillRect/>
          </a:stretch>
        </p:blipFill>
        <p:spPr>
          <a:xfrm>
            <a:off x="7607" y="827"/>
            <a:ext cx="9277350" cy="5105400"/>
          </a:xfrm>
          <a:prstGeom prst="rect">
            <a:avLst/>
          </a:prstGeom>
        </p:spPr>
      </p:pic>
      <p:pic>
        <p:nvPicPr>
          <p:cNvPr id="5" name="Image 3" descr="preencoded.png"/>
          <p:cNvPicPr>
            <a:picLocks noChangeAspect="1"/>
          </p:cNvPicPr>
          <p:nvPr/>
        </p:nvPicPr>
        <p:blipFill>
          <a:blip r:embed="rId6"/>
          <a:stretch>
            <a:fillRect/>
          </a:stretch>
        </p:blipFill>
        <p:spPr>
          <a:xfrm>
            <a:off x="-53251" y="5185696"/>
            <a:ext cx="9229725" cy="5076825"/>
          </a:xfrm>
          <a:prstGeom prst="rect">
            <a:avLst/>
          </a:prstGeom>
        </p:spPr>
      </p:pic>
      <p:pic>
        <p:nvPicPr>
          <p:cNvPr id="6" name="Image 4" descr="preencoded.png"/>
          <p:cNvPicPr>
            <a:picLocks noChangeAspect="1"/>
          </p:cNvPicPr>
          <p:nvPr/>
        </p:nvPicPr>
        <p:blipFill>
          <a:blip r:embed="rId7"/>
          <a:stretch>
            <a:fillRect/>
          </a:stretch>
        </p:blipFill>
        <p:spPr>
          <a:xfrm>
            <a:off x="9178080" y="922"/>
            <a:ext cx="9134475" cy="5238750"/>
          </a:xfrm>
          <a:prstGeom prst="rect">
            <a:avLst/>
          </a:prstGeom>
        </p:spPr>
      </p:pic>
      <p:pic>
        <p:nvPicPr>
          <p:cNvPr id="7" name="Image 5" descr="preencoded.png"/>
          <p:cNvPicPr>
            <a:picLocks noChangeAspect="1"/>
          </p:cNvPicPr>
          <p:nvPr/>
        </p:nvPicPr>
        <p:blipFill>
          <a:blip r:embed="rId8"/>
          <a:stretch>
            <a:fillRect/>
          </a:stretch>
        </p:blipFill>
        <p:spPr>
          <a:xfrm>
            <a:off x="5043754" y="2983097"/>
            <a:ext cx="9115425" cy="4114800"/>
          </a:xfrm>
          <a:prstGeom prst="rect">
            <a:avLst/>
          </a:prstGeom>
        </p:spPr>
      </p:pic>
      <p:sp>
        <p:nvSpPr>
          <p:cNvPr id="8" name="Text 0"/>
          <p:cNvSpPr/>
          <p:nvPr/>
        </p:nvSpPr>
        <p:spPr>
          <a:xfrm>
            <a:off x="5638743" y="3317748"/>
            <a:ext cx="8077200" cy="3286125"/>
          </a:xfrm>
          <a:prstGeom prst="rect">
            <a:avLst/>
          </a:prstGeom>
          <a:noFill/>
          <a:ln/>
        </p:spPr>
        <p:txBody>
          <a:bodyPr wrap="square" lIns="0" tIns="0" rIns="0" bIns="0" rtlCol="0" anchor="ctr"/>
          <a:lstStyle/>
          <a:p>
            <a:pPr marL="0" indent="0" algn="just">
              <a:lnSpc>
                <a:spcPct val="99141"/>
              </a:lnSpc>
              <a:buNone/>
            </a:pPr>
            <a:r>
              <a:rPr lang="en-US" sz="1725" b="1" dirty="0">
                <a:solidFill>
                  <a:srgbClr val="FFFFFF"/>
                </a:solidFill>
                <a:latin typeface="Raleway" pitchFamily="34" charset="0"/>
                <a:ea typeface="Raleway" pitchFamily="34" charset="-122"/>
                <a:cs typeface="Raleway" pitchFamily="34" charset="-120"/>
              </a:rPr>
              <a:t>Le Sénégal se situe à l'avancée la plus occidentale du continent africain dans l'Océan Atlantique, au confluent de l'Europe, de l'Afrique et des Amériques, et à un carrefour de grandes routes maritimes et aériennes.  </a:t>
            </a:r>
            <a:endParaRPr lang="en-US" sz="1725" dirty="0"/>
          </a:p>
          <a:p>
            <a:pPr marL="0" indent="0" algn="just">
              <a:lnSpc>
                <a:spcPct val="99141"/>
              </a:lnSpc>
              <a:buNone/>
            </a:pPr>
            <a:r>
              <a:rPr lang="en-US" sz="1725" b="1" dirty="0">
                <a:solidFill>
                  <a:srgbClr val="FFFFFF"/>
                </a:solidFill>
                <a:latin typeface="Raleway" pitchFamily="34" charset="0"/>
                <a:ea typeface="Raleway" pitchFamily="34" charset="-122"/>
                <a:cs typeface="Raleway" pitchFamily="34" charset="-120"/>
              </a:rPr>
              <a:t>Entre 12° et 17° de latitude Nord et 11° et 18° de longitude Ouest, le Sénégal est limité au Nord et au Nord-Est par la Mauritanie, au Sud-Est par le Mali, au Sud par la Guinée et la Guinée Bissau. La Gambie constitue une enclave de 10.300 km² dans le territoire sénégalais.</a:t>
            </a:r>
            <a:endParaRPr lang="en-US" sz="1725" dirty="0"/>
          </a:p>
          <a:p>
            <a:pPr marL="0" indent="0" algn="just">
              <a:lnSpc>
                <a:spcPct val="99141"/>
              </a:lnSpc>
              <a:buNone/>
            </a:pPr>
            <a:r>
              <a:rPr lang="en-US" sz="1725" b="1" dirty="0">
                <a:solidFill>
                  <a:srgbClr val="FFFFFF"/>
                </a:solidFill>
                <a:latin typeface="Raleway" pitchFamily="34" charset="0"/>
                <a:ea typeface="Raleway" pitchFamily="34" charset="-122"/>
                <a:cs typeface="Raleway" pitchFamily="34" charset="-120"/>
              </a:rPr>
              <a:t>Il compte 18 126 390 ‘source ANSD)  d'habitants.</a:t>
            </a:r>
            <a:endParaRPr lang="en-US" sz="1725" dirty="0"/>
          </a:p>
          <a:p>
            <a:pPr marL="0" indent="0" algn="just">
              <a:lnSpc>
                <a:spcPct val="99141"/>
              </a:lnSpc>
              <a:buNone/>
            </a:pPr>
            <a:r>
              <a:rPr lang="en-US" sz="1725" b="1" dirty="0">
                <a:solidFill>
                  <a:srgbClr val="FFFFFF"/>
                </a:solidFill>
                <a:latin typeface="Raleway" pitchFamily="34" charset="0"/>
                <a:ea typeface="Raleway" pitchFamily="34" charset="-122"/>
                <a:cs typeface="Raleway" pitchFamily="34" charset="-120"/>
              </a:rPr>
              <a:t>Le Sénégal a une position géographique stratégique qui lui confère une ouverture sur le monde et une facile accessibilité.</a:t>
            </a:r>
            <a:endParaRPr lang="en-US" sz="1725" dirty="0"/>
          </a:p>
        </p:txBody>
      </p:sp>
      <p:sp>
        <p:nvSpPr>
          <p:cNvPr id="9" name="Text 1"/>
          <p:cNvSpPr/>
          <p:nvPr/>
        </p:nvSpPr>
        <p:spPr>
          <a:xfrm>
            <a:off x="289079" y="4734792"/>
            <a:ext cx="1562100" cy="180975"/>
          </a:xfrm>
          <a:prstGeom prst="rect">
            <a:avLst/>
          </a:prstGeom>
          <a:noFill/>
          <a:ln/>
        </p:spPr>
        <p:txBody>
          <a:bodyPr wrap="square" lIns="0" tIns="0" rIns="0" bIns="0" rtlCol="0" anchor="ctr"/>
          <a:lstStyle/>
          <a:p>
            <a:pPr marL="0" indent="0" algn="l">
              <a:lnSpc>
                <a:spcPct val="79650"/>
              </a:lnSpc>
              <a:buNone/>
            </a:pPr>
            <a:r>
              <a:rPr lang="en-US" sz="1200" dirty="0">
                <a:solidFill>
                  <a:srgbClr val="FFFFFF"/>
                </a:solidFill>
                <a:latin typeface="Cabin" pitchFamily="34" charset="0"/>
                <a:ea typeface="Cabin" pitchFamily="34" charset="-122"/>
                <a:cs typeface="Cabin" pitchFamily="34" charset="-120"/>
              </a:rPr>
              <a:t>phare des mamelles</a:t>
            </a:r>
            <a:endParaRPr lang="en-US" sz="1200" dirty="0"/>
          </a:p>
        </p:txBody>
      </p:sp>
      <p:sp>
        <p:nvSpPr>
          <p:cNvPr id="10" name="Text 2"/>
          <p:cNvSpPr/>
          <p:nvPr/>
        </p:nvSpPr>
        <p:spPr>
          <a:xfrm>
            <a:off x="205524" y="9936194"/>
            <a:ext cx="1562100" cy="180975"/>
          </a:xfrm>
          <a:prstGeom prst="rect">
            <a:avLst/>
          </a:prstGeom>
          <a:noFill/>
          <a:ln/>
        </p:spPr>
        <p:txBody>
          <a:bodyPr wrap="square" lIns="0" tIns="0" rIns="0" bIns="0" rtlCol="0" anchor="ctr"/>
          <a:lstStyle/>
          <a:p>
            <a:pPr marL="0" indent="0" algn="l">
              <a:lnSpc>
                <a:spcPct val="79650"/>
              </a:lnSpc>
              <a:buNone/>
            </a:pPr>
            <a:r>
              <a:rPr lang="en-US" sz="1200" dirty="0">
                <a:solidFill>
                  <a:srgbClr val="FFFFFF"/>
                </a:solidFill>
                <a:latin typeface="Cabin" pitchFamily="34" charset="0"/>
                <a:ea typeface="Cabin" pitchFamily="34" charset="-122"/>
                <a:cs typeface="Cabin" pitchFamily="34" charset="-120"/>
              </a:rPr>
              <a:t>ile de Ngor</a:t>
            </a:r>
            <a:endParaRPr lang="en-US" sz="1200" dirty="0"/>
          </a:p>
        </p:txBody>
      </p:sp>
      <p:sp>
        <p:nvSpPr>
          <p:cNvPr id="11" name="Text 3"/>
          <p:cNvSpPr/>
          <p:nvPr/>
        </p:nvSpPr>
        <p:spPr>
          <a:xfrm>
            <a:off x="16656748" y="9936194"/>
            <a:ext cx="1562100" cy="180975"/>
          </a:xfrm>
          <a:prstGeom prst="rect">
            <a:avLst/>
          </a:prstGeom>
          <a:noFill/>
          <a:ln/>
        </p:spPr>
        <p:txBody>
          <a:bodyPr wrap="square" lIns="0" tIns="0" rIns="0" bIns="0" rtlCol="0" anchor="ctr"/>
          <a:lstStyle/>
          <a:p>
            <a:pPr marL="0" indent="0" algn="l">
              <a:lnSpc>
                <a:spcPct val="79650"/>
              </a:lnSpc>
              <a:buNone/>
            </a:pPr>
            <a:r>
              <a:rPr lang="en-US" sz="1200" dirty="0">
                <a:solidFill>
                  <a:srgbClr val="FFFFFF"/>
                </a:solidFill>
                <a:latin typeface="Cabin" pitchFamily="34" charset="0"/>
                <a:ea typeface="Cabin" pitchFamily="34" charset="-122"/>
                <a:cs typeface="Cabin" pitchFamily="34" charset="-120"/>
              </a:rPr>
              <a:t>Lac Rose</a:t>
            </a:r>
            <a:endParaRPr lang="en-US" sz="1200" dirty="0"/>
          </a:p>
        </p:txBody>
      </p:sp>
      <p:sp>
        <p:nvSpPr>
          <p:cNvPr id="12" name="Text 4"/>
          <p:cNvSpPr/>
          <p:nvPr/>
        </p:nvSpPr>
        <p:spPr>
          <a:xfrm>
            <a:off x="16743807" y="4930616"/>
            <a:ext cx="1562100" cy="180975"/>
          </a:xfrm>
          <a:prstGeom prst="rect">
            <a:avLst/>
          </a:prstGeom>
          <a:noFill/>
          <a:ln/>
        </p:spPr>
        <p:txBody>
          <a:bodyPr wrap="square" lIns="0" tIns="0" rIns="0" bIns="0" rtlCol="0" anchor="ctr"/>
          <a:lstStyle/>
          <a:p>
            <a:pPr marL="0" indent="0" algn="l">
              <a:lnSpc>
                <a:spcPct val="79650"/>
              </a:lnSpc>
              <a:buNone/>
            </a:pPr>
            <a:r>
              <a:rPr lang="en-US" sz="1200" dirty="0">
                <a:solidFill>
                  <a:srgbClr val="FFFFFF"/>
                </a:solidFill>
                <a:latin typeface="Cabin" pitchFamily="34" charset="0"/>
                <a:ea typeface="Cabin" pitchFamily="34" charset="-122"/>
                <a:cs typeface="Cabin" pitchFamily="34" charset="-120"/>
              </a:rPr>
              <a:t>ile de Gorée</a:t>
            </a:r>
            <a:endParaRPr lang="en-US" sz="1200" dirty="0"/>
          </a:p>
        </p:txBody>
      </p:sp>
      <p:sp>
        <p:nvSpPr>
          <p:cNvPr id="13" name="Text 5"/>
          <p:cNvSpPr/>
          <p:nvPr/>
        </p:nvSpPr>
        <p:spPr>
          <a:xfrm>
            <a:off x="17983200" y="10001250"/>
            <a:ext cx="304800" cy="285750"/>
          </a:xfrm>
          <a:prstGeom prst="rect">
            <a:avLst/>
          </a:prstGeom>
          <a:noFill/>
          <a:ln/>
        </p:spPr>
        <p:txBody>
          <a:bodyPr wrap="square" lIns="0" tIns="0" rIns="0" bIns="0" rtlCol="0" anchor="ctr"/>
          <a:lstStyle/>
          <a:p>
            <a:pPr marL="0" indent="0" algn="ctr">
              <a:buNone/>
            </a:pPr>
            <a:r>
              <a:rPr lang="en-US" sz="1500" u="none" dirty="0">
                <a:solidFill>
                  <a:srgbClr val="FFFFFF"/>
                </a:solidFill>
                <a:uFill>
                  <a:solidFill>
                    <a:srgbClr val="FFFFFF"/>
                  </a:solidFill>
                </a:uFill>
                <a:latin typeface="Inter" pitchFamily="34" charset="0"/>
                <a:ea typeface="Inter" pitchFamily="34" charset="-122"/>
                <a:cs typeface="Inter" pitchFamily="34" charset="-120"/>
              </a:rPr>
              <a:t>3</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2950083" y="3870"/>
            <a:ext cx="15430500" cy="10287000"/>
          </a:xfrm>
          <a:prstGeom prst="rect">
            <a:avLst/>
          </a:prstGeom>
        </p:spPr>
      </p:pic>
      <p:pic>
        <p:nvPicPr>
          <p:cNvPr id="4" name="Image 2" descr="preencoded.png"/>
          <p:cNvPicPr>
            <a:picLocks noChangeAspect="1"/>
          </p:cNvPicPr>
          <p:nvPr/>
        </p:nvPicPr>
        <p:blipFill>
          <a:blip r:embed="rId5"/>
          <a:stretch>
            <a:fillRect/>
          </a:stretch>
        </p:blipFill>
        <p:spPr>
          <a:xfrm>
            <a:off x="6203156" y="0"/>
            <a:ext cx="6362700" cy="10287000"/>
          </a:xfrm>
          <a:prstGeom prst="rect">
            <a:avLst/>
          </a:prstGeom>
        </p:spPr>
      </p:pic>
      <p:pic>
        <p:nvPicPr>
          <p:cNvPr id="6" name="Image 4" descr="preencoded.png"/>
          <p:cNvPicPr>
            <a:picLocks noChangeAspect="1"/>
          </p:cNvPicPr>
          <p:nvPr/>
        </p:nvPicPr>
        <p:blipFill>
          <a:blip r:embed="rId6">
            <a:duotone>
              <a:schemeClr val="accent4">
                <a:shade val="45000"/>
                <a:satMod val="135000"/>
              </a:schemeClr>
              <a:prstClr val="white"/>
            </a:duotone>
          </a:blip>
          <a:stretch>
            <a:fillRect/>
          </a:stretch>
        </p:blipFill>
        <p:spPr>
          <a:xfrm rot="-5402820">
            <a:off x="5644220" y="4696406"/>
            <a:ext cx="1428750" cy="923925"/>
          </a:xfrm>
          <a:prstGeom prst="rect">
            <a:avLst/>
          </a:prstGeom>
        </p:spPr>
      </p:pic>
      <p:pic>
        <p:nvPicPr>
          <p:cNvPr id="5" name="Image 3" descr="preencoded.png"/>
          <p:cNvPicPr>
            <a:picLocks noChangeAspect="1"/>
          </p:cNvPicPr>
          <p:nvPr/>
        </p:nvPicPr>
        <p:blipFill>
          <a:blip r:embed="rId7">
            <a:duotone>
              <a:schemeClr val="accent4">
                <a:shade val="45000"/>
                <a:satMod val="135000"/>
              </a:schemeClr>
              <a:prstClr val="white"/>
            </a:duotone>
          </a:blip>
          <a:stretch>
            <a:fillRect/>
          </a:stretch>
        </p:blipFill>
        <p:spPr>
          <a:xfrm>
            <a:off x="0" y="0"/>
            <a:ext cx="6219825" cy="10287000"/>
          </a:xfrm>
          <a:prstGeom prst="rect">
            <a:avLst/>
          </a:prstGeom>
        </p:spPr>
      </p:pic>
      <p:pic>
        <p:nvPicPr>
          <p:cNvPr id="7" name="Image 5" descr="preencoded.png"/>
          <p:cNvPicPr>
            <a:picLocks noChangeAspect="1"/>
          </p:cNvPicPr>
          <p:nvPr/>
        </p:nvPicPr>
        <p:blipFill>
          <a:blip r:embed="rId8"/>
          <a:stretch>
            <a:fillRect/>
          </a:stretch>
        </p:blipFill>
        <p:spPr>
          <a:xfrm>
            <a:off x="700088" y="6255544"/>
            <a:ext cx="3848100" cy="190500"/>
          </a:xfrm>
          <a:prstGeom prst="rect">
            <a:avLst/>
          </a:prstGeom>
        </p:spPr>
      </p:pic>
      <p:sp>
        <p:nvSpPr>
          <p:cNvPr id="8" name="Text 0"/>
          <p:cNvSpPr/>
          <p:nvPr/>
        </p:nvSpPr>
        <p:spPr>
          <a:xfrm>
            <a:off x="512629" y="1015994"/>
            <a:ext cx="5676900" cy="695325"/>
          </a:xfrm>
          <a:prstGeom prst="rect">
            <a:avLst/>
          </a:prstGeom>
          <a:noFill/>
          <a:ln/>
        </p:spPr>
        <p:txBody>
          <a:bodyPr wrap="square" lIns="0" tIns="0" rIns="0" bIns="0" rtlCol="0" anchor="ctr"/>
          <a:lstStyle/>
          <a:p>
            <a:pPr marL="0" indent="0" algn="l">
              <a:lnSpc>
                <a:spcPct val="112041"/>
              </a:lnSpc>
              <a:buNone/>
            </a:pPr>
            <a:r>
              <a:rPr lang="en-US" sz="3225" b="1" dirty="0">
                <a:solidFill>
                  <a:srgbClr val="FFFFFF"/>
                </a:solidFill>
                <a:latin typeface="Poppins" pitchFamily="34" charset="0"/>
                <a:ea typeface="Poppins" pitchFamily="34" charset="-122"/>
                <a:cs typeface="Poppins" pitchFamily="34" charset="-120"/>
              </a:rPr>
              <a:t>CONTACTS ASSISTANCE</a:t>
            </a:r>
            <a:endParaRPr lang="en-US" sz="3225" dirty="0"/>
          </a:p>
        </p:txBody>
      </p:sp>
      <p:sp>
        <p:nvSpPr>
          <p:cNvPr id="9" name="Text 1"/>
          <p:cNvSpPr/>
          <p:nvPr/>
        </p:nvSpPr>
        <p:spPr>
          <a:xfrm>
            <a:off x="7222417" y="1075134"/>
            <a:ext cx="4581525" cy="638175"/>
          </a:xfrm>
          <a:prstGeom prst="rect">
            <a:avLst/>
          </a:prstGeom>
          <a:noFill/>
          <a:ln/>
        </p:spPr>
        <p:txBody>
          <a:bodyPr wrap="square" lIns="0" tIns="0" rIns="0" bIns="0" rtlCol="0" anchor="ctr"/>
          <a:lstStyle/>
          <a:p>
            <a:pPr marL="0" indent="0" algn="l">
              <a:lnSpc>
                <a:spcPct val="105600"/>
              </a:lnSpc>
              <a:buNone/>
            </a:pPr>
            <a:r>
              <a:rPr lang="en-US" sz="3150" b="1" dirty="0">
                <a:solidFill>
                  <a:srgbClr val="E6B23E"/>
                </a:solidFill>
                <a:latin typeface="Poppins" pitchFamily="34" charset="0"/>
                <a:ea typeface="Poppins" pitchFamily="34" charset="-122"/>
                <a:cs typeface="Poppins" pitchFamily="34" charset="-120"/>
              </a:rPr>
              <a:t>FORMALITES DE VISA</a:t>
            </a:r>
            <a:endParaRPr lang="en-US" sz="3150" dirty="0"/>
          </a:p>
        </p:txBody>
      </p:sp>
      <p:sp>
        <p:nvSpPr>
          <p:cNvPr id="10" name="Text 2"/>
          <p:cNvSpPr/>
          <p:nvPr/>
        </p:nvSpPr>
        <p:spPr>
          <a:xfrm>
            <a:off x="6946221" y="1826095"/>
            <a:ext cx="5133975" cy="8343900"/>
          </a:xfrm>
          <a:prstGeom prst="rect">
            <a:avLst/>
          </a:prstGeom>
          <a:noFill/>
          <a:ln/>
        </p:spPr>
        <p:txBody>
          <a:bodyPr wrap="square" lIns="0" tIns="0" rIns="0" bIns="0" rtlCol="0" anchor="ctr"/>
          <a:lstStyle/>
          <a:p>
            <a:pPr marL="0" indent="0" algn="l">
              <a:lnSpc>
                <a:spcPct val="124866"/>
              </a:lnSpc>
              <a:buNone/>
            </a:pPr>
            <a:r>
              <a:rPr lang="en-US" sz="1820" dirty="0">
                <a:solidFill>
                  <a:srgbClr val="FFFFFF"/>
                </a:solidFill>
                <a:latin typeface="Poppins" pitchFamily="34" charset="0"/>
                <a:ea typeface="Poppins" pitchFamily="34" charset="-122"/>
                <a:cs typeface="Poppins" pitchFamily="34" charset="-120"/>
              </a:rPr>
              <a:t>  Tous les voyageurs arrivant au Sénégal devraient avoir un passeport en cours de validité. Les ressortissants des États de la CEDEAO et de certains autres pays ne sont pas tenus de présenter un visa d'entrée.</a:t>
            </a:r>
            <a:endParaRPr lang="en-US" sz="1820" dirty="0"/>
          </a:p>
          <a:p>
            <a:pPr marL="0" indent="0" algn="l">
              <a:lnSpc>
                <a:spcPct val="124866"/>
              </a:lnSpc>
              <a:buNone/>
            </a:pPr>
            <a:r>
              <a:rPr lang="en-US" sz="1820" dirty="0">
                <a:solidFill>
                  <a:srgbClr val="000000"/>
                </a:solidFill>
              </a:rPr>
              <a:t> </a:t>
            </a:r>
            <a:endParaRPr lang="en-US" sz="1820" dirty="0"/>
          </a:p>
          <a:p>
            <a:pPr marL="0" indent="0" algn="l">
              <a:lnSpc>
                <a:spcPct val="124866"/>
              </a:lnSpc>
              <a:buNone/>
            </a:pPr>
            <a:r>
              <a:rPr lang="en-US" sz="1820" dirty="0">
                <a:solidFill>
                  <a:srgbClr val="FFFFFF"/>
                </a:solidFill>
                <a:latin typeface="Poppins" pitchFamily="34" charset="0"/>
                <a:ea typeface="Poppins" pitchFamily="34" charset="-122"/>
                <a:cs typeface="Poppins" pitchFamily="34" charset="-120"/>
              </a:rPr>
              <a:t> Les participants sont donc invités à vérifier si oui ou non ils sont exemptés de l'obligation de visa dans leurs ambassades respectives du Sénégal.</a:t>
            </a:r>
            <a:endParaRPr lang="en-US" sz="1820" dirty="0"/>
          </a:p>
          <a:p>
            <a:pPr marL="0" indent="0" algn="l">
              <a:lnSpc>
                <a:spcPct val="124866"/>
              </a:lnSpc>
              <a:buNone/>
            </a:pPr>
            <a:r>
              <a:rPr lang="en-US" sz="1820" dirty="0">
                <a:solidFill>
                  <a:srgbClr val="FFFFFF"/>
                </a:solidFill>
                <a:latin typeface="Poppins" pitchFamily="34" charset="0"/>
                <a:ea typeface="Poppins" pitchFamily="34" charset="-122"/>
                <a:cs typeface="Poppins" pitchFamily="34" charset="-120"/>
              </a:rPr>
              <a:t>Les participants d'autres pays qui ont des Ambassades au Sénégal dans leur pays doivent demander un visa à l'avance à émettre sur présentation des documents.</a:t>
            </a:r>
            <a:endParaRPr lang="en-US" sz="1820" dirty="0"/>
          </a:p>
          <a:p>
            <a:pPr marL="0" indent="0" algn="l">
              <a:lnSpc>
                <a:spcPct val="124866"/>
              </a:lnSpc>
              <a:buNone/>
            </a:pPr>
            <a:r>
              <a:rPr lang="en-US" sz="1820" dirty="0">
                <a:solidFill>
                  <a:srgbClr val="FFFFFF"/>
                </a:solidFill>
                <a:latin typeface="Poppins" pitchFamily="34" charset="0"/>
                <a:ea typeface="Poppins" pitchFamily="34" charset="-122"/>
                <a:cs typeface="Poppins" pitchFamily="34" charset="-120"/>
              </a:rPr>
              <a:t>Selon la politique de visa du Sénégal en vigueur au 8 avril 2025, les citoyens de nombreux pays africains n'ont pas besoin de visa pour un séjour de moins de 90 jours.</a:t>
            </a:r>
            <a:endParaRPr lang="en-US" sz="1820" dirty="0"/>
          </a:p>
          <a:p>
            <a:pPr marL="0" indent="0" algn="l">
              <a:lnSpc>
                <a:spcPct val="124866"/>
              </a:lnSpc>
              <a:buNone/>
            </a:pPr>
            <a:r>
              <a:rPr lang="en-US" sz="1820" dirty="0">
                <a:solidFill>
                  <a:srgbClr val="000000"/>
                </a:solidFill>
              </a:rPr>
              <a:t> </a:t>
            </a:r>
            <a:endParaRPr lang="en-US" sz="1820" dirty="0"/>
          </a:p>
        </p:txBody>
      </p:sp>
      <p:sp>
        <p:nvSpPr>
          <p:cNvPr id="11" name="Text 3"/>
          <p:cNvSpPr/>
          <p:nvPr/>
        </p:nvSpPr>
        <p:spPr>
          <a:xfrm>
            <a:off x="595704" y="2417245"/>
            <a:ext cx="5295900" cy="2466975"/>
          </a:xfrm>
          <a:prstGeom prst="rect">
            <a:avLst/>
          </a:prstGeom>
          <a:noFill/>
          <a:ln>
            <a:solidFill>
              <a:schemeClr val="bg1"/>
            </a:solidFill>
          </a:ln>
        </p:spPr>
        <p:txBody>
          <a:bodyPr wrap="square" lIns="0" tIns="0" rIns="0" bIns="0" rtlCol="0" anchor="ctr"/>
          <a:lstStyle/>
          <a:p>
            <a:pPr marL="0" indent="0" algn="l">
              <a:buNone/>
            </a:pPr>
            <a:r>
              <a:rPr lang="en-US" sz="1800" dirty="0">
                <a:latin typeface="Raleway" pitchFamily="34" charset="0"/>
                <a:ea typeface="Raleway" pitchFamily="34" charset="-122"/>
                <a:cs typeface="Raleway" pitchFamily="34" charset="-120"/>
              </a:rPr>
              <a:t>Nom: </a:t>
            </a:r>
            <a:r>
              <a:rPr lang="en-US" sz="1800" b="1" dirty="0">
                <a:latin typeface="Raleway" pitchFamily="34" charset="0"/>
                <a:ea typeface="Raleway" pitchFamily="34" charset="-122"/>
                <a:cs typeface="Raleway" pitchFamily="34" charset="-120"/>
              </a:rPr>
              <a:t>Mamadou GUEYE, Chef du Protocole</a:t>
            </a:r>
            <a:endParaRPr lang="en-US" sz="1800" b="1" dirty="0"/>
          </a:p>
          <a:p>
            <a:pPr marL="0" indent="0" algn="just">
              <a:buNone/>
            </a:pPr>
            <a:r>
              <a:rPr lang="en-US" sz="1800" dirty="0">
                <a:latin typeface="Raleway" pitchFamily="34" charset="0"/>
                <a:ea typeface="Raleway" pitchFamily="34" charset="-122"/>
                <a:cs typeface="Raleway" pitchFamily="34" charset="-120"/>
              </a:rPr>
              <a:t>Numéro de téléphone : +221 77 637 03 65</a:t>
            </a:r>
            <a:endParaRPr lang="en-US" sz="1800" dirty="0"/>
          </a:p>
          <a:p>
            <a:pPr marL="0" indent="0" algn="just">
              <a:buNone/>
            </a:pPr>
            <a:r>
              <a:rPr lang="en-US" sz="1800" dirty="0">
                <a:latin typeface="Raleway" pitchFamily="34" charset="0"/>
                <a:ea typeface="Raleway" pitchFamily="34" charset="-122"/>
                <a:cs typeface="Raleway" pitchFamily="34" charset="-120"/>
              </a:rPr>
              <a:t>Adresse électronique : </a:t>
            </a:r>
            <a:r>
              <a:rPr lang="en-US" sz="1800" dirty="0">
                <a:solidFill>
                  <a:srgbClr val="FFFFFF"/>
                </a:solidFill>
                <a:latin typeface="Raleway" pitchFamily="34" charset="0"/>
                <a:ea typeface="Raleway" pitchFamily="34" charset="-122"/>
                <a:cs typeface="Raleway" pitchFamily="34" charset="-120"/>
                <a:hlinkClick r:id="rId9"/>
              </a:rPr>
              <a:t>mamadou.gueye@artp.sn</a:t>
            </a:r>
            <a:endParaRPr lang="en-US" sz="1800" dirty="0"/>
          </a:p>
          <a:p>
            <a:pPr marL="0" indent="0" algn="just">
              <a:buNone/>
            </a:pPr>
            <a:r>
              <a:rPr lang="en-US" sz="1800" dirty="0">
                <a:solidFill>
                  <a:srgbClr val="000000"/>
                </a:solidFill>
              </a:rPr>
              <a:t> </a:t>
            </a:r>
            <a:endParaRPr lang="en-US" sz="1800" dirty="0"/>
          </a:p>
          <a:p>
            <a:pPr marL="0" indent="0" algn="just">
              <a:buNone/>
            </a:pPr>
            <a:r>
              <a:rPr lang="en-US" sz="1800" dirty="0">
                <a:latin typeface="Raleway" pitchFamily="34" charset="0"/>
                <a:ea typeface="Raleway" pitchFamily="34" charset="-122"/>
                <a:cs typeface="Raleway" pitchFamily="34" charset="-120"/>
              </a:rPr>
              <a:t>Nom ; </a:t>
            </a:r>
            <a:r>
              <a:rPr lang="en-US" sz="1800" b="1" dirty="0">
                <a:latin typeface="Raleway" pitchFamily="34" charset="0"/>
                <a:ea typeface="Raleway" pitchFamily="34" charset="-122"/>
                <a:cs typeface="Raleway" pitchFamily="34" charset="-120"/>
              </a:rPr>
              <a:t>M. Alioune DIAKHATE</a:t>
            </a:r>
            <a:endParaRPr lang="en-US" sz="1800" b="1" dirty="0"/>
          </a:p>
          <a:p>
            <a:pPr marL="0" indent="0" algn="just">
              <a:buNone/>
            </a:pPr>
            <a:r>
              <a:rPr lang="en-US" sz="1800" dirty="0">
                <a:latin typeface="Raleway" pitchFamily="34" charset="0"/>
                <a:ea typeface="Raleway" pitchFamily="34" charset="-122"/>
                <a:cs typeface="Raleway" pitchFamily="34" charset="-120"/>
              </a:rPr>
              <a:t>Numéro de téléphone : +221 77 549 66 08</a:t>
            </a:r>
            <a:endParaRPr lang="en-US" sz="1800" dirty="0"/>
          </a:p>
          <a:p>
            <a:pPr marL="0" indent="0" algn="l">
              <a:buNone/>
            </a:pPr>
            <a:r>
              <a:rPr lang="en-US" sz="1800" dirty="0">
                <a:latin typeface="Raleway" pitchFamily="34" charset="0"/>
                <a:ea typeface="Raleway" pitchFamily="34" charset="-122"/>
                <a:cs typeface="Raleway" pitchFamily="34" charset="-120"/>
              </a:rPr>
              <a:t>Adresse électronique: </a:t>
            </a:r>
            <a:r>
              <a:rPr lang="en-US" sz="1800" dirty="0">
                <a:solidFill>
                  <a:srgbClr val="FFFFFF"/>
                </a:solidFill>
                <a:latin typeface="Raleway" pitchFamily="34" charset="0"/>
                <a:ea typeface="Raleway" pitchFamily="34" charset="-122"/>
                <a:cs typeface="Raleway" pitchFamily="34" charset="-120"/>
                <a:hlinkClick r:id="rId10"/>
              </a:rPr>
              <a:t>alioune.diakhate@artp.sn</a:t>
            </a:r>
            <a:endParaRPr lang="en-US" sz="1800" dirty="0"/>
          </a:p>
        </p:txBody>
      </p:sp>
      <p:sp>
        <p:nvSpPr>
          <p:cNvPr id="13" name="Text 5"/>
          <p:cNvSpPr/>
          <p:nvPr/>
        </p:nvSpPr>
        <p:spPr>
          <a:xfrm>
            <a:off x="17983200" y="10001250"/>
            <a:ext cx="304800"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4</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8010134" y="1574"/>
            <a:ext cx="10287000" cy="10287000"/>
          </a:xfrm>
          <a:prstGeom prst="rect">
            <a:avLst/>
          </a:prstGeom>
        </p:spPr>
      </p:pic>
      <p:pic>
        <p:nvPicPr>
          <p:cNvPr id="4" name="Image 2" descr="preencoded.png"/>
          <p:cNvPicPr>
            <a:picLocks noChangeAspect="1"/>
          </p:cNvPicPr>
          <p:nvPr/>
        </p:nvPicPr>
        <p:blipFill>
          <a:blip r:embed="rId5"/>
          <a:stretch>
            <a:fillRect/>
          </a:stretch>
        </p:blipFill>
        <p:spPr>
          <a:xfrm>
            <a:off x="9814560" y="-6379"/>
            <a:ext cx="6362700" cy="10287000"/>
          </a:xfrm>
          <a:prstGeom prst="rect">
            <a:avLst/>
          </a:prstGeom>
        </p:spPr>
      </p:pic>
      <p:pic>
        <p:nvPicPr>
          <p:cNvPr id="5" name="Image 3" descr="preencoded.png"/>
          <p:cNvPicPr>
            <a:picLocks noChangeAspect="1"/>
          </p:cNvPicPr>
          <p:nvPr/>
        </p:nvPicPr>
        <p:blipFill>
          <a:blip r:embed="rId6"/>
          <a:stretch>
            <a:fillRect/>
          </a:stretch>
        </p:blipFill>
        <p:spPr>
          <a:xfrm>
            <a:off x="-33899" y="46135"/>
            <a:ext cx="9839325" cy="10287000"/>
          </a:xfrm>
          <a:prstGeom prst="rect">
            <a:avLst/>
          </a:prstGeom>
        </p:spPr>
      </p:pic>
      <p:sp>
        <p:nvSpPr>
          <p:cNvPr id="6" name="Text 0"/>
          <p:cNvSpPr/>
          <p:nvPr/>
        </p:nvSpPr>
        <p:spPr>
          <a:xfrm>
            <a:off x="348138" y="2186159"/>
            <a:ext cx="5133975" cy="8048625"/>
          </a:xfrm>
          <a:prstGeom prst="rect">
            <a:avLst/>
          </a:prstGeom>
          <a:noFill/>
          <a:ln/>
        </p:spPr>
        <p:txBody>
          <a:bodyPr wrap="square" lIns="0" tIns="0" rIns="0" bIns="0" rtlCol="0" anchor="ctr"/>
          <a:lstStyle/>
          <a:p>
            <a:pPr marL="0" indent="0" algn="l">
              <a:lnSpc>
                <a:spcPct val="124866"/>
              </a:lnSpc>
              <a:buNone/>
            </a:pPr>
            <a:r>
              <a:rPr lang="en-US" dirty="0">
                <a:solidFill>
                  <a:srgbClr val="FFFFFF"/>
                </a:solidFill>
                <a:latin typeface="Poppins" pitchFamily="34" charset="0"/>
                <a:ea typeface="Poppins" pitchFamily="34" charset="-122"/>
                <a:cs typeface="Poppins" pitchFamily="34" charset="-120"/>
              </a:rPr>
              <a:t>Algérie </a:t>
            </a:r>
            <a:r>
              <a:rPr lang="en-US" b="1" dirty="0">
                <a:solidFill>
                  <a:srgbClr val="FFFFFF"/>
                </a:solidFill>
                <a:latin typeface="Poppins" pitchFamily="34" charset="0"/>
                <a:ea typeface="Poppins" pitchFamily="34" charset="-122"/>
                <a:cs typeface="Poppins" pitchFamily="34" charset="-120"/>
              </a:rPr>
              <a:t>(sauf pour les passeports diplomatiques et de service)</a:t>
            </a:r>
            <a:endParaRPr lang="en-US" dirty="0"/>
          </a:p>
          <a:p>
            <a:pPr marL="0" indent="0" algn="l">
              <a:lnSpc>
                <a:spcPct val="124866"/>
              </a:lnSpc>
              <a:buNone/>
            </a:pPr>
            <a:r>
              <a:rPr lang="en-US" dirty="0">
                <a:solidFill>
                  <a:srgbClr val="FFFFFF"/>
                </a:solidFill>
                <a:latin typeface="Poppins" pitchFamily="34" charset="0"/>
                <a:ea typeface="Poppins" pitchFamily="34" charset="-122"/>
                <a:cs typeface="Poppins" pitchFamily="34" charset="-120"/>
              </a:rPr>
              <a:t>Angola</a:t>
            </a:r>
            <a:endParaRPr lang="en-US" dirty="0"/>
          </a:p>
          <a:p>
            <a:pPr marL="0" indent="0" algn="l">
              <a:lnSpc>
                <a:spcPct val="124866"/>
              </a:lnSpc>
              <a:buNone/>
            </a:pPr>
            <a:r>
              <a:rPr lang="en-US" dirty="0">
                <a:solidFill>
                  <a:srgbClr val="FFFFFF"/>
                </a:solidFill>
                <a:latin typeface="Poppins" pitchFamily="34" charset="0"/>
                <a:ea typeface="Poppins" pitchFamily="34" charset="-122"/>
                <a:cs typeface="Poppins" pitchFamily="34" charset="-120"/>
              </a:rPr>
              <a:t>Botswana</a:t>
            </a:r>
            <a:endParaRPr lang="en-US" dirty="0"/>
          </a:p>
          <a:p>
            <a:pPr marL="0" indent="0" algn="l">
              <a:lnSpc>
                <a:spcPct val="124866"/>
              </a:lnSpc>
              <a:buNone/>
            </a:pPr>
            <a:r>
              <a:rPr lang="en-US" dirty="0">
                <a:solidFill>
                  <a:srgbClr val="FFFFFF"/>
                </a:solidFill>
                <a:latin typeface="Poppins" pitchFamily="34" charset="0"/>
                <a:ea typeface="Poppins" pitchFamily="34" charset="-122"/>
                <a:cs typeface="Poppins" pitchFamily="34" charset="-120"/>
              </a:rPr>
              <a:t>Burundi</a:t>
            </a:r>
            <a:endParaRPr lang="en-US" dirty="0"/>
          </a:p>
          <a:p>
            <a:pPr marL="0" indent="0" algn="l">
              <a:lnSpc>
                <a:spcPct val="124866"/>
              </a:lnSpc>
              <a:buNone/>
            </a:pPr>
            <a:r>
              <a:rPr lang="en-US" dirty="0">
                <a:solidFill>
                  <a:srgbClr val="FFFFFF"/>
                </a:solidFill>
                <a:latin typeface="Poppins" pitchFamily="34" charset="0"/>
                <a:ea typeface="Poppins" pitchFamily="34" charset="-122"/>
                <a:cs typeface="Poppins" pitchFamily="34" charset="-120"/>
              </a:rPr>
              <a:t>Cameroun </a:t>
            </a:r>
            <a:r>
              <a:rPr lang="en-US" b="1" dirty="0">
                <a:solidFill>
                  <a:srgbClr val="FFFFFF"/>
                </a:solidFill>
                <a:latin typeface="Poppins" pitchFamily="34" charset="0"/>
                <a:ea typeface="Poppins" pitchFamily="34" charset="-122"/>
                <a:cs typeface="Poppins" pitchFamily="34" charset="-120"/>
              </a:rPr>
              <a:t>(sauf pour les passeports en cours de validité)</a:t>
            </a:r>
            <a:endParaRPr lang="en-US" dirty="0"/>
          </a:p>
          <a:p>
            <a:pPr marL="0" indent="0" algn="l">
              <a:lnSpc>
                <a:spcPct val="124866"/>
              </a:lnSpc>
              <a:buNone/>
            </a:pPr>
            <a:r>
              <a:rPr lang="en-US" dirty="0">
                <a:solidFill>
                  <a:srgbClr val="FFFFFF"/>
                </a:solidFill>
                <a:latin typeface="Poppins" pitchFamily="34" charset="0"/>
                <a:ea typeface="Poppins" pitchFamily="34" charset="-122"/>
                <a:cs typeface="Poppins" pitchFamily="34" charset="-120"/>
              </a:rPr>
              <a:t>Comores</a:t>
            </a:r>
            <a:endParaRPr lang="en-US" dirty="0"/>
          </a:p>
          <a:p>
            <a:pPr marL="0" indent="0" algn="l">
              <a:lnSpc>
                <a:spcPct val="124866"/>
              </a:lnSpc>
              <a:buNone/>
            </a:pPr>
            <a:r>
              <a:rPr lang="en-US" dirty="0">
                <a:solidFill>
                  <a:srgbClr val="FFFFFF"/>
                </a:solidFill>
                <a:latin typeface="Poppins" pitchFamily="34" charset="0"/>
                <a:ea typeface="Poppins" pitchFamily="34" charset="-122"/>
                <a:cs typeface="Poppins" pitchFamily="34" charset="-120"/>
              </a:rPr>
              <a:t>Égypte</a:t>
            </a:r>
            <a:endParaRPr lang="en-US" dirty="0"/>
          </a:p>
          <a:p>
            <a:pPr marL="0" indent="0" algn="l">
              <a:lnSpc>
                <a:spcPct val="124866"/>
              </a:lnSpc>
              <a:buNone/>
            </a:pPr>
            <a:r>
              <a:rPr lang="en-US" dirty="0">
                <a:solidFill>
                  <a:srgbClr val="FFFFFF"/>
                </a:solidFill>
                <a:latin typeface="Poppins" pitchFamily="34" charset="0"/>
                <a:ea typeface="Poppins" pitchFamily="34" charset="-122"/>
                <a:cs typeface="Poppins" pitchFamily="34" charset="-120"/>
              </a:rPr>
              <a:t>Érythrée</a:t>
            </a:r>
            <a:endParaRPr lang="en-US" dirty="0"/>
          </a:p>
          <a:p>
            <a:pPr marL="0" indent="0" algn="l">
              <a:lnSpc>
                <a:spcPct val="124866"/>
              </a:lnSpc>
              <a:buNone/>
            </a:pPr>
            <a:r>
              <a:rPr lang="en-US" dirty="0">
                <a:solidFill>
                  <a:srgbClr val="FFFFFF"/>
                </a:solidFill>
                <a:latin typeface="Poppins" pitchFamily="34" charset="0"/>
                <a:ea typeface="Poppins" pitchFamily="34" charset="-122"/>
                <a:cs typeface="Poppins" pitchFamily="34" charset="-120"/>
              </a:rPr>
              <a:t>Eswatini (anciennement Swaziland)</a:t>
            </a:r>
            <a:endParaRPr lang="en-US" dirty="0"/>
          </a:p>
          <a:p>
            <a:pPr marL="0" indent="0" algn="l">
              <a:lnSpc>
                <a:spcPct val="124866"/>
              </a:lnSpc>
              <a:buNone/>
            </a:pPr>
            <a:r>
              <a:rPr lang="en-US" dirty="0">
                <a:solidFill>
                  <a:srgbClr val="FFFFFF"/>
                </a:solidFill>
                <a:latin typeface="Poppins" pitchFamily="34" charset="0"/>
                <a:ea typeface="Poppins" pitchFamily="34" charset="-122"/>
                <a:cs typeface="Poppins" pitchFamily="34" charset="-120"/>
              </a:rPr>
              <a:t>Éthiopie</a:t>
            </a:r>
            <a:endParaRPr lang="en-US" dirty="0"/>
          </a:p>
          <a:p>
            <a:pPr marL="0" indent="0" algn="l">
              <a:lnSpc>
                <a:spcPct val="124866"/>
              </a:lnSpc>
              <a:buNone/>
            </a:pPr>
            <a:r>
              <a:rPr lang="en-US" dirty="0">
                <a:solidFill>
                  <a:srgbClr val="FFFFFF"/>
                </a:solidFill>
                <a:latin typeface="Poppins" pitchFamily="34" charset="0"/>
                <a:ea typeface="Poppins" pitchFamily="34" charset="-122"/>
                <a:cs typeface="Poppins" pitchFamily="34" charset="-120"/>
              </a:rPr>
              <a:t>Gabon</a:t>
            </a:r>
            <a:endParaRPr lang="en-US" dirty="0"/>
          </a:p>
          <a:p>
            <a:pPr marL="0" indent="0" algn="l">
              <a:lnSpc>
                <a:spcPct val="124866"/>
              </a:lnSpc>
              <a:buNone/>
            </a:pPr>
            <a:r>
              <a:rPr lang="en-US" dirty="0">
                <a:solidFill>
                  <a:srgbClr val="FFFFFF"/>
                </a:solidFill>
                <a:latin typeface="Poppins" pitchFamily="34" charset="0"/>
                <a:ea typeface="Poppins" pitchFamily="34" charset="-122"/>
                <a:cs typeface="Poppins" pitchFamily="34" charset="-120"/>
              </a:rPr>
              <a:t>Lesotho</a:t>
            </a:r>
            <a:endParaRPr lang="en-US" dirty="0"/>
          </a:p>
          <a:p>
            <a:pPr marL="0" indent="0" algn="l">
              <a:lnSpc>
                <a:spcPct val="124866"/>
              </a:lnSpc>
              <a:buNone/>
            </a:pPr>
            <a:r>
              <a:rPr lang="en-US" dirty="0">
                <a:solidFill>
                  <a:srgbClr val="FFFFFF"/>
                </a:solidFill>
                <a:latin typeface="Poppins" pitchFamily="34" charset="0"/>
                <a:ea typeface="Poppins" pitchFamily="34" charset="-122"/>
                <a:cs typeface="Poppins" pitchFamily="34" charset="-120"/>
              </a:rPr>
              <a:t>Libye </a:t>
            </a:r>
            <a:r>
              <a:rPr lang="en-US" b="1" dirty="0">
                <a:solidFill>
                  <a:srgbClr val="FFFFFF"/>
                </a:solidFill>
                <a:latin typeface="Poppins" pitchFamily="34" charset="0"/>
                <a:ea typeface="Poppins" pitchFamily="34" charset="-122"/>
                <a:cs typeface="Poppins" pitchFamily="34" charset="-120"/>
              </a:rPr>
              <a:t>(sauf pour les passeports diplomatiques et de service)</a:t>
            </a:r>
            <a:endParaRPr lang="en-US" dirty="0"/>
          </a:p>
          <a:p>
            <a:pPr marL="0" indent="0" algn="l">
              <a:lnSpc>
                <a:spcPct val="124866"/>
              </a:lnSpc>
              <a:buNone/>
            </a:pPr>
            <a:r>
              <a:rPr lang="en-US" dirty="0">
                <a:solidFill>
                  <a:srgbClr val="FFFFFF"/>
                </a:solidFill>
                <a:latin typeface="Poppins" pitchFamily="34" charset="0"/>
                <a:ea typeface="Poppins" pitchFamily="34" charset="-122"/>
                <a:cs typeface="Poppins" pitchFamily="34" charset="-120"/>
              </a:rPr>
              <a:t>Madagascar</a:t>
            </a:r>
            <a:endParaRPr lang="en-US" dirty="0"/>
          </a:p>
          <a:p>
            <a:pPr marL="0" indent="0" algn="l">
              <a:lnSpc>
                <a:spcPct val="124866"/>
              </a:lnSpc>
              <a:buNone/>
            </a:pPr>
            <a:r>
              <a:rPr lang="en-US" dirty="0">
                <a:solidFill>
                  <a:srgbClr val="FFFFFF"/>
                </a:solidFill>
                <a:latin typeface="Poppins" pitchFamily="34" charset="0"/>
                <a:ea typeface="Poppins" pitchFamily="34" charset="-122"/>
                <a:cs typeface="Poppins" pitchFamily="34" charset="-120"/>
              </a:rPr>
              <a:t>Malawi</a:t>
            </a:r>
            <a:endParaRPr lang="en-US" dirty="0"/>
          </a:p>
          <a:p>
            <a:pPr marL="0" indent="0" algn="l">
              <a:lnSpc>
                <a:spcPct val="124866"/>
              </a:lnSpc>
              <a:buNone/>
            </a:pPr>
            <a:r>
              <a:rPr lang="en-US" dirty="0">
                <a:solidFill>
                  <a:srgbClr val="000000"/>
                </a:solidFill>
              </a:rPr>
              <a:t> </a:t>
            </a:r>
            <a:endParaRPr lang="en-US" dirty="0"/>
          </a:p>
        </p:txBody>
      </p:sp>
      <p:pic>
        <p:nvPicPr>
          <p:cNvPr id="7" name="Image 4" descr="preencoded.png"/>
          <p:cNvPicPr>
            <a:picLocks noChangeAspect="1"/>
          </p:cNvPicPr>
          <p:nvPr/>
        </p:nvPicPr>
        <p:blipFill>
          <a:blip r:embed="rId7"/>
          <a:stretch>
            <a:fillRect/>
          </a:stretch>
        </p:blipFill>
        <p:spPr>
          <a:xfrm>
            <a:off x="5482113" y="1444552"/>
            <a:ext cx="190500" cy="8790232"/>
          </a:xfrm>
          <a:prstGeom prst="rect">
            <a:avLst/>
          </a:prstGeom>
        </p:spPr>
      </p:pic>
      <p:sp>
        <p:nvSpPr>
          <p:cNvPr id="8" name="Text 1"/>
          <p:cNvSpPr/>
          <p:nvPr/>
        </p:nvSpPr>
        <p:spPr>
          <a:xfrm>
            <a:off x="219030" y="480456"/>
            <a:ext cx="8286750" cy="695325"/>
          </a:xfrm>
          <a:prstGeom prst="rect">
            <a:avLst/>
          </a:prstGeom>
          <a:noFill/>
          <a:ln/>
        </p:spPr>
        <p:txBody>
          <a:bodyPr wrap="square" lIns="0" tIns="0" rIns="0" bIns="0" rtlCol="0" anchor="ctr"/>
          <a:lstStyle/>
          <a:p>
            <a:pPr marL="0" indent="0" algn="ctr">
              <a:lnSpc>
                <a:spcPct val="112041"/>
              </a:lnSpc>
              <a:buNone/>
            </a:pPr>
            <a:r>
              <a:rPr lang="en-US" sz="3225" b="1" dirty="0">
                <a:solidFill>
                  <a:srgbClr val="FFFFFF"/>
                </a:solidFill>
                <a:latin typeface="Arial Black" panose="020B0A04020102020204" pitchFamily="34" charset="0"/>
                <a:ea typeface="Poppins" pitchFamily="34" charset="-122"/>
                <a:cs typeface="Poppins" pitchFamily="34" charset="-120"/>
              </a:rPr>
              <a:t>LISTE DES PAYS NECESSITANT UN VISA</a:t>
            </a:r>
            <a:endParaRPr lang="en-US" sz="3225" dirty="0">
              <a:latin typeface="Arial Black" panose="020B0A04020102020204" pitchFamily="34" charset="0"/>
            </a:endParaRPr>
          </a:p>
        </p:txBody>
      </p:sp>
      <p:sp>
        <p:nvSpPr>
          <p:cNvPr id="9" name="Text 2"/>
          <p:cNvSpPr/>
          <p:nvPr/>
        </p:nvSpPr>
        <p:spPr>
          <a:xfrm>
            <a:off x="10353961" y="205056"/>
            <a:ext cx="4581525" cy="1924050"/>
          </a:xfrm>
          <a:prstGeom prst="rect">
            <a:avLst/>
          </a:prstGeom>
          <a:noFill/>
          <a:ln/>
        </p:spPr>
        <p:txBody>
          <a:bodyPr wrap="square" lIns="0" tIns="0" rIns="0" bIns="0" rtlCol="0" anchor="ctr"/>
          <a:lstStyle/>
          <a:p>
            <a:pPr marL="0" indent="0" algn="l">
              <a:lnSpc>
                <a:spcPct val="105600"/>
              </a:lnSpc>
              <a:buNone/>
            </a:pPr>
            <a:r>
              <a:rPr lang="en-US" sz="3150" b="1" dirty="0">
                <a:solidFill>
                  <a:srgbClr val="E6B23E"/>
                </a:solidFill>
                <a:latin typeface="Arial Black" panose="020B0A04020102020204" pitchFamily="34" charset="0"/>
                <a:ea typeface="Poppins" pitchFamily="34" charset="-122"/>
                <a:cs typeface="Poppins" pitchFamily="34" charset="-120"/>
              </a:rPr>
              <a:t>LISTE DES PAYS N'AYANT PAS BESOIN DE VISA</a:t>
            </a:r>
            <a:endParaRPr lang="en-US" sz="3150" dirty="0">
              <a:latin typeface="Arial Black" panose="020B0A04020102020204" pitchFamily="34" charset="0"/>
            </a:endParaRPr>
          </a:p>
        </p:txBody>
      </p:sp>
      <p:sp>
        <p:nvSpPr>
          <p:cNvPr id="10" name="Text 3"/>
          <p:cNvSpPr/>
          <p:nvPr/>
        </p:nvSpPr>
        <p:spPr>
          <a:xfrm>
            <a:off x="10348341" y="2399224"/>
            <a:ext cx="5295900" cy="7715250"/>
          </a:xfrm>
          <a:prstGeom prst="rect">
            <a:avLst/>
          </a:prstGeom>
          <a:noFill/>
          <a:ln/>
        </p:spPr>
        <p:txBody>
          <a:bodyPr wrap="square" lIns="0" tIns="0" rIns="0" bIns="0" rtlCol="0" anchor="ctr"/>
          <a:lstStyle/>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Bénin, </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Burkina Faso,</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 Cap-vert, </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Congo (Brazzaville), </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Côte d’Ivoire,</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 Gambie,</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 Ghana, </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Guinée-Bissau, </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Guinée Conakry, </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Kenya,</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 Libéria, </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Mali, </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Maroc, </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Mauritanie, </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Niger, </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Nigéria, </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République Centrafricaine, </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Sierra Leone, </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Togo,</a:t>
            </a:r>
            <a:endParaRPr lang="en-US" sz="2025" dirty="0"/>
          </a:p>
          <a:p>
            <a:pPr marL="0" indent="0" algn="l">
              <a:lnSpc>
                <a:spcPct val="99141"/>
              </a:lnSpc>
              <a:buNone/>
            </a:pPr>
            <a:r>
              <a:rPr lang="en-US" sz="2025" dirty="0">
                <a:solidFill>
                  <a:srgbClr val="FFFFFF"/>
                </a:solidFill>
                <a:latin typeface="Raleway" pitchFamily="34" charset="0"/>
                <a:ea typeface="Raleway" pitchFamily="34" charset="-122"/>
                <a:cs typeface="Raleway" pitchFamily="34" charset="-120"/>
              </a:rPr>
              <a:t>Tunisie</a:t>
            </a:r>
            <a:endParaRPr lang="en-US" sz="2025" dirty="0"/>
          </a:p>
        </p:txBody>
      </p:sp>
      <p:sp>
        <p:nvSpPr>
          <p:cNvPr id="11" name="Text 4"/>
          <p:cNvSpPr/>
          <p:nvPr/>
        </p:nvSpPr>
        <p:spPr>
          <a:xfrm>
            <a:off x="5830251" y="1666197"/>
            <a:ext cx="3533775" cy="7229475"/>
          </a:xfrm>
          <a:prstGeom prst="rect">
            <a:avLst/>
          </a:prstGeom>
          <a:noFill/>
          <a:ln/>
        </p:spPr>
        <p:txBody>
          <a:bodyPr wrap="square" lIns="0" tIns="0" rIns="0" bIns="0" rtlCol="0" anchor="ctr"/>
          <a:lstStyle/>
          <a:p>
            <a:pPr marL="0" indent="0" algn="l">
              <a:lnSpc>
                <a:spcPct val="150000"/>
              </a:lnSpc>
              <a:buNone/>
            </a:pPr>
            <a:r>
              <a:rPr lang="en-US" dirty="0">
                <a:solidFill>
                  <a:srgbClr val="FFFFFF"/>
                </a:solidFill>
                <a:latin typeface="Poppins" pitchFamily="34" charset="0"/>
                <a:ea typeface="Poppins" pitchFamily="34" charset="-122"/>
                <a:cs typeface="Poppins" pitchFamily="34" charset="-120"/>
              </a:rPr>
              <a:t>Maurice (</a:t>
            </a:r>
            <a:r>
              <a:rPr lang="en-US" b="1" dirty="0">
                <a:solidFill>
                  <a:srgbClr val="FFFFFF"/>
                </a:solidFill>
                <a:latin typeface="Poppins" pitchFamily="34" charset="0"/>
                <a:ea typeface="Poppins" pitchFamily="34" charset="-122"/>
                <a:cs typeface="Poppins" pitchFamily="34" charset="-120"/>
              </a:rPr>
              <a:t>sauf pour les passeports en cours de validité)</a:t>
            </a:r>
            <a:r>
              <a:rPr lang="en-US" dirty="0">
                <a:solidFill>
                  <a:srgbClr val="FFFFFF"/>
                </a:solidFill>
                <a:latin typeface="Poppins" pitchFamily="34" charset="0"/>
                <a:ea typeface="Poppins" pitchFamily="34" charset="-122"/>
                <a:cs typeface="Poppins" pitchFamily="34" charset="-120"/>
              </a:rPr>
              <a:t>,</a:t>
            </a:r>
            <a:endParaRPr lang="en-US" dirty="0"/>
          </a:p>
          <a:p>
            <a:pPr marL="0" indent="0" algn="l">
              <a:lnSpc>
                <a:spcPct val="150000"/>
              </a:lnSpc>
              <a:buNone/>
            </a:pPr>
            <a:r>
              <a:rPr lang="en-US" dirty="0">
                <a:solidFill>
                  <a:srgbClr val="FFFFFF"/>
                </a:solidFill>
                <a:latin typeface="Poppins" pitchFamily="34" charset="0"/>
                <a:ea typeface="Poppins" pitchFamily="34" charset="-122"/>
                <a:cs typeface="Poppins" pitchFamily="34" charset="-120"/>
              </a:rPr>
              <a:t>Mozambique,</a:t>
            </a:r>
            <a:endParaRPr lang="en-US" dirty="0"/>
          </a:p>
          <a:p>
            <a:pPr marL="0" indent="0" algn="l">
              <a:lnSpc>
                <a:spcPct val="150000"/>
              </a:lnSpc>
              <a:buNone/>
            </a:pPr>
            <a:r>
              <a:rPr lang="en-US" dirty="0">
                <a:solidFill>
                  <a:srgbClr val="FFFFFF"/>
                </a:solidFill>
                <a:latin typeface="Poppins" pitchFamily="34" charset="0"/>
                <a:ea typeface="Poppins" pitchFamily="34" charset="-122"/>
                <a:cs typeface="Poppins" pitchFamily="34" charset="-120"/>
              </a:rPr>
              <a:t>Namibie,</a:t>
            </a:r>
            <a:endParaRPr lang="en-US" dirty="0"/>
          </a:p>
          <a:p>
            <a:pPr marL="0" indent="0" algn="l">
              <a:lnSpc>
                <a:spcPct val="150000"/>
              </a:lnSpc>
              <a:buNone/>
            </a:pPr>
            <a:r>
              <a:rPr lang="en-US" dirty="0" err="1">
                <a:solidFill>
                  <a:srgbClr val="FFFFFF"/>
                </a:solidFill>
                <a:latin typeface="Poppins" pitchFamily="34" charset="0"/>
                <a:ea typeface="Poppins" pitchFamily="34" charset="-122"/>
                <a:cs typeface="Poppins" pitchFamily="34" charset="-120"/>
              </a:rPr>
              <a:t>Ouganda</a:t>
            </a:r>
            <a:r>
              <a:rPr lang="en-US" dirty="0">
                <a:solidFill>
                  <a:srgbClr val="FFFFFF"/>
                </a:solidFill>
                <a:latin typeface="Poppins" pitchFamily="34" charset="0"/>
                <a:ea typeface="Poppins" pitchFamily="34" charset="-122"/>
                <a:cs typeface="Poppins" pitchFamily="34" charset="-120"/>
              </a:rPr>
              <a:t> </a:t>
            </a:r>
            <a:r>
              <a:rPr lang="en-US" b="1" dirty="0">
                <a:solidFill>
                  <a:srgbClr val="FFFFFF"/>
                </a:solidFill>
                <a:latin typeface="Poppins" pitchFamily="34" charset="0"/>
                <a:ea typeface="Poppins" pitchFamily="34" charset="-122"/>
                <a:cs typeface="Poppins" pitchFamily="34" charset="-120"/>
              </a:rPr>
              <a:t>(sauf pour les passeports diplomatiques et de service)</a:t>
            </a:r>
            <a:r>
              <a:rPr lang="en-US" dirty="0">
                <a:solidFill>
                  <a:srgbClr val="FFFFFF"/>
                </a:solidFill>
                <a:latin typeface="Poppins" pitchFamily="34" charset="0"/>
                <a:ea typeface="Poppins" pitchFamily="34" charset="-122"/>
                <a:cs typeface="Poppins" pitchFamily="34" charset="-120"/>
              </a:rPr>
              <a:t>,</a:t>
            </a:r>
            <a:endParaRPr lang="en-US" dirty="0"/>
          </a:p>
          <a:p>
            <a:pPr marL="0" indent="0" algn="l">
              <a:lnSpc>
                <a:spcPct val="150000"/>
              </a:lnSpc>
              <a:buNone/>
            </a:pPr>
            <a:r>
              <a:rPr lang="en-US" dirty="0">
                <a:solidFill>
                  <a:srgbClr val="FFFFFF"/>
                </a:solidFill>
                <a:latin typeface="Poppins" pitchFamily="34" charset="0"/>
                <a:ea typeface="Poppins" pitchFamily="34" charset="-122"/>
                <a:cs typeface="Poppins" pitchFamily="34" charset="-120"/>
              </a:rPr>
              <a:t>République démocratique du Congo,</a:t>
            </a:r>
            <a:endParaRPr lang="en-US" dirty="0"/>
          </a:p>
          <a:p>
            <a:pPr marL="0" indent="0" algn="l">
              <a:lnSpc>
                <a:spcPct val="150000"/>
              </a:lnSpc>
              <a:buNone/>
            </a:pPr>
            <a:r>
              <a:rPr lang="en-US" dirty="0">
                <a:solidFill>
                  <a:srgbClr val="FFFFFF"/>
                </a:solidFill>
                <a:latin typeface="Poppins" pitchFamily="34" charset="0"/>
                <a:ea typeface="Poppins" pitchFamily="34" charset="-122"/>
                <a:cs typeface="Poppins" pitchFamily="34" charset="-120"/>
              </a:rPr>
              <a:t>Somalie,</a:t>
            </a:r>
            <a:endParaRPr lang="en-US" dirty="0"/>
          </a:p>
          <a:p>
            <a:pPr marL="0" indent="0" algn="l">
              <a:lnSpc>
                <a:spcPct val="150000"/>
              </a:lnSpc>
              <a:buNone/>
            </a:pPr>
            <a:r>
              <a:rPr lang="en-US" dirty="0">
                <a:solidFill>
                  <a:srgbClr val="FFFFFF"/>
                </a:solidFill>
                <a:latin typeface="Poppins" pitchFamily="34" charset="0"/>
                <a:ea typeface="Poppins" pitchFamily="34" charset="-122"/>
                <a:cs typeface="Poppins" pitchFamily="34" charset="-120"/>
              </a:rPr>
              <a:t>Soudan,</a:t>
            </a:r>
            <a:endParaRPr lang="en-US" dirty="0"/>
          </a:p>
          <a:p>
            <a:pPr marL="0" indent="0" algn="l">
              <a:lnSpc>
                <a:spcPct val="150000"/>
              </a:lnSpc>
              <a:buNone/>
            </a:pPr>
            <a:r>
              <a:rPr lang="en-US" dirty="0">
                <a:solidFill>
                  <a:srgbClr val="FFFFFF"/>
                </a:solidFill>
                <a:latin typeface="Poppins" pitchFamily="34" charset="0"/>
                <a:ea typeface="Poppins" pitchFamily="34" charset="-122"/>
                <a:cs typeface="Poppins" pitchFamily="34" charset="-120"/>
              </a:rPr>
              <a:t>Soudan du Sud,</a:t>
            </a:r>
            <a:endParaRPr lang="en-US" dirty="0"/>
          </a:p>
          <a:p>
            <a:pPr marL="0" indent="0" algn="l">
              <a:lnSpc>
                <a:spcPct val="150000"/>
              </a:lnSpc>
              <a:buNone/>
            </a:pPr>
            <a:r>
              <a:rPr lang="en-US" dirty="0">
                <a:solidFill>
                  <a:srgbClr val="FFFFFF"/>
                </a:solidFill>
                <a:latin typeface="Poppins" pitchFamily="34" charset="0"/>
                <a:ea typeface="Poppins" pitchFamily="34" charset="-122"/>
                <a:cs typeface="Poppins" pitchFamily="34" charset="-120"/>
              </a:rPr>
              <a:t>Tanzanie,</a:t>
            </a:r>
            <a:endParaRPr lang="en-US" dirty="0"/>
          </a:p>
          <a:p>
            <a:pPr marL="0" indent="0" algn="l">
              <a:lnSpc>
                <a:spcPct val="150000"/>
              </a:lnSpc>
              <a:buNone/>
            </a:pPr>
            <a:r>
              <a:rPr lang="en-US" dirty="0">
                <a:solidFill>
                  <a:srgbClr val="FFFFFF"/>
                </a:solidFill>
                <a:latin typeface="Poppins" pitchFamily="34" charset="0"/>
                <a:ea typeface="Poppins" pitchFamily="34" charset="-122"/>
                <a:cs typeface="Poppins" pitchFamily="34" charset="-120"/>
              </a:rPr>
              <a:t>Zambie,</a:t>
            </a:r>
            <a:endParaRPr lang="en-US" dirty="0"/>
          </a:p>
          <a:p>
            <a:pPr marL="0" indent="0" algn="l">
              <a:lnSpc>
                <a:spcPct val="150000"/>
              </a:lnSpc>
              <a:buNone/>
            </a:pPr>
            <a:r>
              <a:rPr lang="en-US" dirty="0">
                <a:solidFill>
                  <a:srgbClr val="FFFFFF"/>
                </a:solidFill>
                <a:latin typeface="Poppins" pitchFamily="34" charset="0"/>
                <a:ea typeface="Poppins" pitchFamily="34" charset="-122"/>
                <a:cs typeface="Poppins" pitchFamily="34" charset="-120"/>
              </a:rPr>
              <a:t>Zimbabwe,</a:t>
            </a:r>
            <a:endParaRPr lang="en-US" dirty="0"/>
          </a:p>
          <a:p>
            <a:pPr marL="0" indent="0" algn="l">
              <a:lnSpc>
                <a:spcPct val="150000"/>
              </a:lnSpc>
              <a:buNone/>
            </a:pPr>
            <a:r>
              <a:rPr lang="en-US" dirty="0">
                <a:solidFill>
                  <a:srgbClr val="000000"/>
                </a:solidFill>
              </a:rPr>
              <a:t> </a:t>
            </a:r>
            <a:endParaRPr lang="en-US" dirty="0"/>
          </a:p>
          <a:p>
            <a:pPr marL="0" indent="0" algn="l">
              <a:lnSpc>
                <a:spcPct val="150000"/>
              </a:lnSpc>
              <a:buNone/>
            </a:pPr>
            <a:r>
              <a:rPr lang="en-US" b="1" dirty="0">
                <a:solidFill>
                  <a:srgbClr val="FFFFFF"/>
                </a:solidFill>
                <a:latin typeface="Poppins" pitchFamily="34" charset="0"/>
                <a:ea typeface="Poppins" pitchFamily="34" charset="-122"/>
                <a:cs typeface="Poppins" pitchFamily="34" charset="-120"/>
              </a:rPr>
              <a:t>Il est crucial de souligner à nouveau que cette liste n'est pas exhaustive et que les politiques de visa peuvent changer à tout moment.</a:t>
            </a:r>
            <a:endParaRPr lang="en-US" dirty="0"/>
          </a:p>
        </p:txBody>
      </p:sp>
      <p:sp>
        <p:nvSpPr>
          <p:cNvPr id="12" name="Text 5"/>
          <p:cNvSpPr/>
          <p:nvPr/>
        </p:nvSpPr>
        <p:spPr>
          <a:xfrm>
            <a:off x="17992725" y="10001250"/>
            <a:ext cx="295275"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5</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8966321" y="89"/>
            <a:ext cx="9324975" cy="10287000"/>
          </a:xfrm>
          <a:prstGeom prst="rect">
            <a:avLst/>
          </a:prstGeom>
        </p:spPr>
      </p:pic>
      <p:pic>
        <p:nvPicPr>
          <p:cNvPr id="4" name="Image 2" descr="preencoded.png"/>
          <p:cNvPicPr>
            <a:picLocks noChangeAspect="1"/>
          </p:cNvPicPr>
          <p:nvPr/>
        </p:nvPicPr>
        <p:blipFill>
          <a:blip r:embed="rId5"/>
          <a:stretch>
            <a:fillRect/>
          </a:stretch>
        </p:blipFill>
        <p:spPr>
          <a:xfrm>
            <a:off x="6568049" y="0"/>
            <a:ext cx="6743700" cy="1504950"/>
          </a:xfrm>
          <a:prstGeom prst="rect">
            <a:avLst/>
          </a:prstGeom>
        </p:spPr>
      </p:pic>
      <p:pic>
        <p:nvPicPr>
          <p:cNvPr id="5" name="Image 3" descr="preencoded.png"/>
          <p:cNvPicPr>
            <a:picLocks noChangeAspect="1"/>
          </p:cNvPicPr>
          <p:nvPr/>
        </p:nvPicPr>
        <p:blipFill>
          <a:blip r:embed="rId6"/>
          <a:stretch>
            <a:fillRect/>
          </a:stretch>
        </p:blipFill>
        <p:spPr>
          <a:xfrm>
            <a:off x="0" y="0"/>
            <a:ext cx="6572250" cy="1504950"/>
          </a:xfrm>
          <a:prstGeom prst="rect">
            <a:avLst/>
          </a:prstGeom>
        </p:spPr>
      </p:pic>
      <p:pic>
        <p:nvPicPr>
          <p:cNvPr id="6" name="Image 4" descr="preencoded.png"/>
          <p:cNvPicPr>
            <a:picLocks noChangeAspect="1"/>
          </p:cNvPicPr>
          <p:nvPr/>
        </p:nvPicPr>
        <p:blipFill>
          <a:blip r:embed="rId7"/>
          <a:stretch>
            <a:fillRect/>
          </a:stretch>
        </p:blipFill>
        <p:spPr>
          <a:xfrm>
            <a:off x="504265" y="264739"/>
            <a:ext cx="981075" cy="981075"/>
          </a:xfrm>
          <a:prstGeom prst="rect">
            <a:avLst/>
          </a:prstGeom>
        </p:spPr>
      </p:pic>
      <p:pic>
        <p:nvPicPr>
          <p:cNvPr id="7" name="Image 5" descr="preencoded.png"/>
          <p:cNvPicPr>
            <a:picLocks noChangeAspect="1"/>
          </p:cNvPicPr>
          <p:nvPr/>
        </p:nvPicPr>
        <p:blipFill>
          <a:blip r:embed="rId8"/>
          <a:stretch>
            <a:fillRect/>
          </a:stretch>
        </p:blipFill>
        <p:spPr>
          <a:xfrm>
            <a:off x="252132" y="2401557"/>
            <a:ext cx="4133850" cy="2990850"/>
          </a:xfrm>
          <a:prstGeom prst="rect">
            <a:avLst/>
          </a:prstGeom>
        </p:spPr>
      </p:pic>
      <p:pic>
        <p:nvPicPr>
          <p:cNvPr id="8" name="Image 6" descr="preencoded.png"/>
          <p:cNvPicPr>
            <a:picLocks noChangeAspect="1"/>
          </p:cNvPicPr>
          <p:nvPr/>
        </p:nvPicPr>
        <p:blipFill>
          <a:blip r:embed="rId9"/>
          <a:stretch>
            <a:fillRect/>
          </a:stretch>
        </p:blipFill>
        <p:spPr>
          <a:xfrm>
            <a:off x="4632931" y="1922507"/>
            <a:ext cx="4086225" cy="2990850"/>
          </a:xfrm>
          <a:prstGeom prst="rect">
            <a:avLst/>
          </a:prstGeom>
        </p:spPr>
      </p:pic>
      <p:pic>
        <p:nvPicPr>
          <p:cNvPr id="9" name="Image 7" descr="preencoded.png"/>
          <p:cNvPicPr>
            <a:picLocks noChangeAspect="1"/>
          </p:cNvPicPr>
          <p:nvPr/>
        </p:nvPicPr>
        <p:blipFill>
          <a:blip r:embed="rId10"/>
          <a:stretch>
            <a:fillRect/>
          </a:stretch>
        </p:blipFill>
        <p:spPr>
          <a:xfrm>
            <a:off x="8963301" y="2382650"/>
            <a:ext cx="4133850" cy="3000375"/>
          </a:xfrm>
          <a:prstGeom prst="rect">
            <a:avLst/>
          </a:prstGeom>
        </p:spPr>
      </p:pic>
      <p:pic>
        <p:nvPicPr>
          <p:cNvPr id="10" name="Image 8" descr="preencoded.png"/>
          <p:cNvPicPr>
            <a:picLocks noChangeAspect="1"/>
          </p:cNvPicPr>
          <p:nvPr/>
        </p:nvPicPr>
        <p:blipFill>
          <a:blip r:embed="rId11"/>
          <a:stretch>
            <a:fillRect/>
          </a:stretch>
        </p:blipFill>
        <p:spPr>
          <a:xfrm>
            <a:off x="252132" y="6423069"/>
            <a:ext cx="4133850" cy="2990850"/>
          </a:xfrm>
          <a:prstGeom prst="rect">
            <a:avLst/>
          </a:prstGeom>
        </p:spPr>
      </p:pic>
      <p:pic>
        <p:nvPicPr>
          <p:cNvPr id="11" name="Image 9" descr="preencoded.png"/>
          <p:cNvPicPr>
            <a:picLocks noChangeAspect="1"/>
          </p:cNvPicPr>
          <p:nvPr/>
        </p:nvPicPr>
        <p:blipFill>
          <a:blip r:embed="rId12"/>
          <a:stretch>
            <a:fillRect/>
          </a:stretch>
        </p:blipFill>
        <p:spPr>
          <a:xfrm>
            <a:off x="4626626" y="5969232"/>
            <a:ext cx="4095750" cy="2990850"/>
          </a:xfrm>
          <a:prstGeom prst="rect">
            <a:avLst/>
          </a:prstGeom>
        </p:spPr>
      </p:pic>
      <p:pic>
        <p:nvPicPr>
          <p:cNvPr id="12" name="Image 10" descr="preencoded.png"/>
          <p:cNvPicPr>
            <a:picLocks noChangeAspect="1"/>
          </p:cNvPicPr>
          <p:nvPr/>
        </p:nvPicPr>
        <p:blipFill>
          <a:blip r:embed="rId13"/>
          <a:stretch>
            <a:fillRect/>
          </a:stretch>
        </p:blipFill>
        <p:spPr>
          <a:xfrm>
            <a:off x="8963301" y="6416764"/>
            <a:ext cx="4133850" cy="3000375"/>
          </a:xfrm>
          <a:prstGeom prst="rect">
            <a:avLst/>
          </a:prstGeom>
        </p:spPr>
      </p:pic>
      <p:pic>
        <p:nvPicPr>
          <p:cNvPr id="13" name="Image 11" descr="preencoded.png"/>
          <p:cNvPicPr>
            <a:picLocks noChangeAspect="1"/>
          </p:cNvPicPr>
          <p:nvPr/>
        </p:nvPicPr>
        <p:blipFill>
          <a:blip r:embed="rId14"/>
          <a:stretch>
            <a:fillRect/>
          </a:stretch>
        </p:blipFill>
        <p:spPr>
          <a:xfrm>
            <a:off x="252132" y="5383025"/>
            <a:ext cx="4133850" cy="161925"/>
          </a:xfrm>
          <a:prstGeom prst="rect">
            <a:avLst/>
          </a:prstGeom>
        </p:spPr>
      </p:pic>
      <p:pic>
        <p:nvPicPr>
          <p:cNvPr id="14" name="Image 12" descr="preencoded.png"/>
          <p:cNvPicPr>
            <a:picLocks noChangeAspect="1"/>
          </p:cNvPicPr>
          <p:nvPr/>
        </p:nvPicPr>
        <p:blipFill>
          <a:blip r:embed="rId15"/>
          <a:stretch>
            <a:fillRect/>
          </a:stretch>
        </p:blipFill>
        <p:spPr>
          <a:xfrm>
            <a:off x="4626626" y="1764925"/>
            <a:ext cx="4095750" cy="161925"/>
          </a:xfrm>
          <a:prstGeom prst="rect">
            <a:avLst/>
          </a:prstGeom>
        </p:spPr>
      </p:pic>
      <p:pic>
        <p:nvPicPr>
          <p:cNvPr id="15" name="Image 13" descr="preencoded.png"/>
          <p:cNvPicPr>
            <a:picLocks noChangeAspect="1"/>
          </p:cNvPicPr>
          <p:nvPr/>
        </p:nvPicPr>
        <p:blipFill>
          <a:blip r:embed="rId14"/>
          <a:stretch>
            <a:fillRect/>
          </a:stretch>
        </p:blipFill>
        <p:spPr>
          <a:xfrm>
            <a:off x="8963301" y="5383025"/>
            <a:ext cx="4133850" cy="161925"/>
          </a:xfrm>
          <a:prstGeom prst="rect">
            <a:avLst/>
          </a:prstGeom>
        </p:spPr>
      </p:pic>
      <p:pic>
        <p:nvPicPr>
          <p:cNvPr id="16" name="Image 14" descr="preencoded.png"/>
          <p:cNvPicPr>
            <a:picLocks noChangeAspect="1"/>
          </p:cNvPicPr>
          <p:nvPr/>
        </p:nvPicPr>
        <p:blipFill>
          <a:blip r:embed="rId16"/>
          <a:stretch>
            <a:fillRect/>
          </a:stretch>
        </p:blipFill>
        <p:spPr>
          <a:xfrm>
            <a:off x="4626626" y="5799049"/>
            <a:ext cx="4095750" cy="161925"/>
          </a:xfrm>
          <a:prstGeom prst="rect">
            <a:avLst/>
          </a:prstGeom>
        </p:spPr>
      </p:pic>
      <p:pic>
        <p:nvPicPr>
          <p:cNvPr id="17" name="Image 15" descr="preencoded.png"/>
          <p:cNvPicPr>
            <a:picLocks noChangeAspect="1"/>
          </p:cNvPicPr>
          <p:nvPr/>
        </p:nvPicPr>
        <p:blipFill>
          <a:blip r:embed="rId17"/>
          <a:stretch>
            <a:fillRect/>
          </a:stretch>
        </p:blipFill>
        <p:spPr>
          <a:xfrm>
            <a:off x="252132" y="9417139"/>
            <a:ext cx="4133850" cy="161925"/>
          </a:xfrm>
          <a:prstGeom prst="rect">
            <a:avLst/>
          </a:prstGeom>
        </p:spPr>
      </p:pic>
      <p:pic>
        <p:nvPicPr>
          <p:cNvPr id="18" name="Image 16" descr="preencoded.png"/>
          <p:cNvPicPr>
            <a:picLocks noChangeAspect="1"/>
          </p:cNvPicPr>
          <p:nvPr/>
        </p:nvPicPr>
        <p:blipFill>
          <a:blip r:embed="rId17"/>
          <a:stretch>
            <a:fillRect/>
          </a:stretch>
        </p:blipFill>
        <p:spPr>
          <a:xfrm>
            <a:off x="8963301" y="9417139"/>
            <a:ext cx="4133850" cy="161925"/>
          </a:xfrm>
          <a:prstGeom prst="rect">
            <a:avLst/>
          </a:prstGeom>
        </p:spPr>
      </p:pic>
      <p:pic>
        <p:nvPicPr>
          <p:cNvPr id="19" name="Image 17" descr="preencoded.png"/>
          <p:cNvPicPr>
            <a:picLocks noChangeAspect="1"/>
          </p:cNvPicPr>
          <p:nvPr/>
        </p:nvPicPr>
        <p:blipFill>
          <a:blip r:embed="rId18"/>
          <a:stretch>
            <a:fillRect/>
          </a:stretch>
        </p:blipFill>
        <p:spPr>
          <a:xfrm>
            <a:off x="1941424" y="2017062"/>
            <a:ext cx="742950" cy="742950"/>
          </a:xfrm>
          <a:prstGeom prst="rect">
            <a:avLst/>
          </a:prstGeom>
        </p:spPr>
      </p:pic>
      <p:pic>
        <p:nvPicPr>
          <p:cNvPr id="20" name="Image 18" descr="preencoded.png"/>
          <p:cNvPicPr>
            <a:picLocks noChangeAspect="1"/>
          </p:cNvPicPr>
          <p:nvPr/>
        </p:nvPicPr>
        <p:blipFill>
          <a:blip r:embed="rId18"/>
          <a:stretch>
            <a:fillRect/>
          </a:stretch>
        </p:blipFill>
        <p:spPr>
          <a:xfrm>
            <a:off x="6353737" y="4525775"/>
            <a:ext cx="742950" cy="742950"/>
          </a:xfrm>
          <a:prstGeom prst="rect">
            <a:avLst/>
          </a:prstGeom>
        </p:spPr>
      </p:pic>
      <p:pic>
        <p:nvPicPr>
          <p:cNvPr id="21" name="Image 19" descr="preencoded.png"/>
          <p:cNvPicPr>
            <a:picLocks noChangeAspect="1"/>
          </p:cNvPicPr>
          <p:nvPr/>
        </p:nvPicPr>
        <p:blipFill>
          <a:blip r:embed="rId18"/>
          <a:stretch>
            <a:fillRect/>
          </a:stretch>
        </p:blipFill>
        <p:spPr>
          <a:xfrm>
            <a:off x="10652570" y="2017062"/>
            <a:ext cx="742950" cy="742950"/>
          </a:xfrm>
          <a:prstGeom prst="rect">
            <a:avLst/>
          </a:prstGeom>
        </p:spPr>
      </p:pic>
      <p:pic>
        <p:nvPicPr>
          <p:cNvPr id="22" name="Image 20" descr="preencoded.png"/>
          <p:cNvPicPr>
            <a:picLocks noChangeAspect="1"/>
          </p:cNvPicPr>
          <p:nvPr/>
        </p:nvPicPr>
        <p:blipFill>
          <a:blip r:embed="rId18"/>
          <a:stretch>
            <a:fillRect/>
          </a:stretch>
        </p:blipFill>
        <p:spPr>
          <a:xfrm>
            <a:off x="1903600" y="6063786"/>
            <a:ext cx="742950" cy="742950"/>
          </a:xfrm>
          <a:prstGeom prst="rect">
            <a:avLst/>
          </a:prstGeom>
        </p:spPr>
      </p:pic>
      <p:pic>
        <p:nvPicPr>
          <p:cNvPr id="23" name="Image 21" descr="preencoded.png"/>
          <p:cNvPicPr>
            <a:picLocks noChangeAspect="1"/>
          </p:cNvPicPr>
          <p:nvPr/>
        </p:nvPicPr>
        <p:blipFill>
          <a:blip r:embed="rId18"/>
          <a:stretch>
            <a:fillRect/>
          </a:stretch>
        </p:blipFill>
        <p:spPr>
          <a:xfrm>
            <a:off x="6290701" y="8597713"/>
            <a:ext cx="742950" cy="742950"/>
          </a:xfrm>
          <a:prstGeom prst="rect">
            <a:avLst/>
          </a:prstGeom>
        </p:spPr>
      </p:pic>
      <p:pic>
        <p:nvPicPr>
          <p:cNvPr id="24" name="Image 22" descr="preencoded.png"/>
          <p:cNvPicPr>
            <a:picLocks noChangeAspect="1"/>
          </p:cNvPicPr>
          <p:nvPr/>
        </p:nvPicPr>
        <p:blipFill>
          <a:blip r:embed="rId18"/>
          <a:stretch>
            <a:fillRect/>
          </a:stretch>
        </p:blipFill>
        <p:spPr>
          <a:xfrm>
            <a:off x="10652570" y="6063786"/>
            <a:ext cx="742950" cy="742950"/>
          </a:xfrm>
          <a:prstGeom prst="rect">
            <a:avLst/>
          </a:prstGeom>
        </p:spPr>
      </p:pic>
      <p:pic>
        <p:nvPicPr>
          <p:cNvPr id="25" name="Image 23" descr="preencoded.png"/>
          <p:cNvPicPr>
            <a:picLocks noChangeAspect="1"/>
          </p:cNvPicPr>
          <p:nvPr/>
        </p:nvPicPr>
        <p:blipFill>
          <a:blip r:embed="rId19"/>
          <a:stretch>
            <a:fillRect/>
          </a:stretch>
        </p:blipFill>
        <p:spPr>
          <a:xfrm>
            <a:off x="14026324" y="2121027"/>
            <a:ext cx="3705225" cy="5467350"/>
          </a:xfrm>
          <a:prstGeom prst="rect">
            <a:avLst/>
          </a:prstGeom>
        </p:spPr>
      </p:pic>
      <p:pic>
        <p:nvPicPr>
          <p:cNvPr id="26" name="Image 24" descr="preencoded.png"/>
          <p:cNvPicPr>
            <a:picLocks noChangeAspect="1"/>
          </p:cNvPicPr>
          <p:nvPr/>
        </p:nvPicPr>
        <p:blipFill>
          <a:blip r:embed="rId20"/>
          <a:stretch>
            <a:fillRect/>
          </a:stretch>
        </p:blipFill>
        <p:spPr>
          <a:xfrm>
            <a:off x="14011180" y="2120827"/>
            <a:ext cx="3714750" cy="142875"/>
          </a:xfrm>
          <a:prstGeom prst="rect">
            <a:avLst/>
          </a:prstGeom>
        </p:spPr>
      </p:pic>
      <p:pic>
        <p:nvPicPr>
          <p:cNvPr id="27" name="Image 25" descr="preencoded.png"/>
          <p:cNvPicPr>
            <a:picLocks noChangeAspect="1"/>
          </p:cNvPicPr>
          <p:nvPr/>
        </p:nvPicPr>
        <p:blipFill>
          <a:blip r:embed="rId21"/>
          <a:stretch>
            <a:fillRect/>
          </a:stretch>
        </p:blipFill>
        <p:spPr>
          <a:xfrm>
            <a:off x="680757" y="390805"/>
            <a:ext cx="628650" cy="628650"/>
          </a:xfrm>
          <a:prstGeom prst="rect">
            <a:avLst/>
          </a:prstGeom>
        </p:spPr>
      </p:pic>
      <p:sp>
        <p:nvSpPr>
          <p:cNvPr id="28" name="Text 0"/>
          <p:cNvSpPr/>
          <p:nvPr/>
        </p:nvSpPr>
        <p:spPr>
          <a:xfrm>
            <a:off x="1714500" y="264739"/>
            <a:ext cx="4743450" cy="962025"/>
          </a:xfrm>
          <a:prstGeom prst="rect">
            <a:avLst/>
          </a:prstGeom>
          <a:noFill/>
          <a:ln/>
        </p:spPr>
        <p:txBody>
          <a:bodyPr wrap="square" lIns="0" tIns="0" rIns="0" bIns="0" rtlCol="0" anchor="ctr"/>
          <a:lstStyle/>
          <a:p>
            <a:pPr marL="0" indent="0" algn="l">
              <a:lnSpc>
                <a:spcPct val="79650"/>
              </a:lnSpc>
              <a:buNone/>
            </a:pPr>
            <a:r>
              <a:rPr lang="en-US" sz="3150" b="1" dirty="0">
                <a:solidFill>
                  <a:srgbClr val="333333"/>
                </a:solidFill>
                <a:latin typeface="Merriweather" pitchFamily="34" charset="0"/>
                <a:ea typeface="Merriweather" pitchFamily="34" charset="-122"/>
                <a:cs typeface="Merriweather" pitchFamily="34" charset="-120"/>
              </a:rPr>
              <a:t>Liste des hopitaux environnants</a:t>
            </a:r>
            <a:endParaRPr lang="en-US" sz="3150" dirty="0"/>
          </a:p>
        </p:txBody>
      </p:sp>
      <p:sp>
        <p:nvSpPr>
          <p:cNvPr id="29" name="Text 1"/>
          <p:cNvSpPr/>
          <p:nvPr/>
        </p:nvSpPr>
        <p:spPr>
          <a:xfrm>
            <a:off x="466445" y="3781987"/>
            <a:ext cx="3676650" cy="914400"/>
          </a:xfrm>
          <a:prstGeom prst="rect">
            <a:avLst/>
          </a:prstGeom>
          <a:noFill/>
          <a:ln/>
        </p:spPr>
        <p:txBody>
          <a:bodyPr wrap="square" lIns="0" tIns="0" rIns="0" bIns="0" rtlCol="0" anchor="ctr"/>
          <a:lstStyle/>
          <a:p>
            <a:pPr marL="0" indent="0" algn="l">
              <a:lnSpc>
                <a:spcPct val="79650"/>
              </a:lnSpc>
              <a:buNone/>
            </a:pPr>
            <a:r>
              <a:rPr lang="en-US" sz="1500" dirty="0">
                <a:solidFill>
                  <a:srgbClr val="FFFFFF"/>
                </a:solidFill>
                <a:latin typeface="Montserrat" pitchFamily="34" charset="0"/>
                <a:ea typeface="Montserrat" pitchFamily="34" charset="-122"/>
                <a:cs typeface="Montserrat" pitchFamily="34" charset="-120"/>
              </a:rPr>
              <a:t>Avenue Cheikh Anta Diop, Dakar</a:t>
            </a:r>
            <a:endParaRPr lang="en-US" sz="1500" dirty="0"/>
          </a:p>
          <a:p>
            <a:pPr marL="0" indent="0" algn="l">
              <a:lnSpc>
                <a:spcPct val="79650"/>
              </a:lnSpc>
              <a:buNone/>
            </a:pPr>
            <a:r>
              <a:rPr lang="en-US" sz="1500" dirty="0">
                <a:solidFill>
                  <a:srgbClr val="000000"/>
                </a:solidFill>
              </a:rPr>
              <a:t> </a:t>
            </a:r>
            <a:endParaRPr lang="en-US" sz="1500" dirty="0"/>
          </a:p>
          <a:p>
            <a:pPr marL="0" indent="0" algn="l">
              <a:lnSpc>
                <a:spcPct val="79650"/>
              </a:lnSpc>
              <a:buNone/>
            </a:pPr>
            <a:r>
              <a:rPr lang="en-US" sz="1500" dirty="0">
                <a:solidFill>
                  <a:srgbClr val="FFFFFF"/>
                </a:solidFill>
                <a:latin typeface="Montserrat" pitchFamily="34" charset="0"/>
                <a:ea typeface="Montserrat" pitchFamily="34" charset="-122"/>
                <a:cs typeface="Montserrat" pitchFamily="34" charset="-120"/>
              </a:rPr>
              <a:t>Tel : 0033338205414</a:t>
            </a:r>
            <a:endParaRPr lang="en-US" sz="1500" dirty="0"/>
          </a:p>
          <a:p>
            <a:pPr marL="0" indent="0" algn="l">
              <a:lnSpc>
                <a:spcPct val="79650"/>
              </a:lnSpc>
              <a:buNone/>
            </a:pPr>
            <a:r>
              <a:rPr lang="en-US" sz="1500" dirty="0">
                <a:solidFill>
                  <a:srgbClr val="000000"/>
                </a:solidFill>
              </a:rPr>
              <a:t> </a:t>
            </a:r>
            <a:endParaRPr lang="en-US" sz="1500" dirty="0"/>
          </a:p>
        </p:txBody>
      </p:sp>
      <p:sp>
        <p:nvSpPr>
          <p:cNvPr id="30" name="Text 2"/>
          <p:cNvSpPr/>
          <p:nvPr/>
        </p:nvSpPr>
        <p:spPr>
          <a:xfrm>
            <a:off x="466445" y="2937339"/>
            <a:ext cx="3648075" cy="342900"/>
          </a:xfrm>
          <a:prstGeom prst="rect">
            <a:avLst/>
          </a:prstGeom>
          <a:noFill/>
          <a:ln/>
        </p:spPr>
        <p:txBody>
          <a:bodyPr wrap="square" lIns="0" tIns="0" rIns="0" bIns="0" rtlCol="0" anchor="ctr"/>
          <a:lstStyle/>
          <a:p>
            <a:pPr marL="0" indent="0" algn="l">
              <a:lnSpc>
                <a:spcPct val="99141"/>
              </a:lnSpc>
              <a:buNone/>
            </a:pPr>
            <a:r>
              <a:rPr lang="en-US" sz="1800" b="1" dirty="0">
                <a:solidFill>
                  <a:srgbClr val="FFFFFF"/>
                </a:solidFill>
                <a:latin typeface="Raleway" pitchFamily="34" charset="0"/>
                <a:ea typeface="Raleway" pitchFamily="34" charset="-122"/>
                <a:cs typeface="Raleway" pitchFamily="34" charset="-120"/>
              </a:rPr>
              <a:t>HOPITAL MILITAIRE DE OUAKAM</a:t>
            </a:r>
            <a:endParaRPr lang="en-US" sz="1800" dirty="0"/>
          </a:p>
        </p:txBody>
      </p:sp>
      <p:sp>
        <p:nvSpPr>
          <p:cNvPr id="31" name="Text 3"/>
          <p:cNvSpPr/>
          <p:nvPr/>
        </p:nvSpPr>
        <p:spPr>
          <a:xfrm>
            <a:off x="4916576" y="3000375"/>
            <a:ext cx="3648075" cy="685800"/>
          </a:xfrm>
          <a:prstGeom prst="rect">
            <a:avLst/>
          </a:prstGeom>
          <a:noFill/>
          <a:ln/>
        </p:spPr>
        <p:txBody>
          <a:bodyPr wrap="square" lIns="0" tIns="0" rIns="0" bIns="0" rtlCol="0" anchor="ctr"/>
          <a:lstStyle/>
          <a:p>
            <a:pPr marL="0" indent="0" algn="l">
              <a:lnSpc>
                <a:spcPct val="79650"/>
              </a:lnSpc>
              <a:buNone/>
            </a:pPr>
            <a:r>
              <a:rPr lang="en-US" sz="1500" dirty="0">
                <a:solidFill>
                  <a:srgbClr val="FFFFFF"/>
                </a:solidFill>
                <a:latin typeface="Raleway" pitchFamily="34" charset="0"/>
                <a:ea typeface="Raleway" pitchFamily="34" charset="-122"/>
                <a:cs typeface="Raleway" pitchFamily="34" charset="-120"/>
              </a:rPr>
              <a:t>Dakar 108 Rue NGOR 86</a:t>
            </a:r>
            <a:endParaRPr lang="en-US" sz="1500" dirty="0"/>
          </a:p>
          <a:p>
            <a:pPr marL="0" indent="0" algn="l">
              <a:lnSpc>
                <a:spcPct val="79650"/>
              </a:lnSpc>
              <a:buNone/>
            </a:pPr>
            <a:r>
              <a:rPr lang="en-US" sz="1500" dirty="0">
                <a:solidFill>
                  <a:srgbClr val="000000"/>
                </a:solidFill>
              </a:rPr>
              <a:t> </a:t>
            </a:r>
            <a:endParaRPr lang="en-US" sz="1500" dirty="0"/>
          </a:p>
          <a:p>
            <a:pPr marL="0" indent="0" algn="l">
              <a:lnSpc>
                <a:spcPct val="79650"/>
              </a:lnSpc>
              <a:buNone/>
            </a:pPr>
            <a:r>
              <a:rPr lang="en-US" sz="1500" dirty="0">
                <a:solidFill>
                  <a:srgbClr val="FFFFFF"/>
                </a:solidFill>
                <a:latin typeface="Raleway" pitchFamily="34" charset="0"/>
                <a:ea typeface="Raleway" pitchFamily="34" charset="-122"/>
                <a:cs typeface="Raleway" pitchFamily="34" charset="-120"/>
              </a:rPr>
              <a:t>Tel : 00221338203330</a:t>
            </a:r>
            <a:endParaRPr lang="en-US" sz="1500" dirty="0"/>
          </a:p>
        </p:txBody>
      </p:sp>
      <p:sp>
        <p:nvSpPr>
          <p:cNvPr id="32" name="Text 4"/>
          <p:cNvSpPr/>
          <p:nvPr/>
        </p:nvSpPr>
        <p:spPr>
          <a:xfrm>
            <a:off x="4916576" y="2159927"/>
            <a:ext cx="3648075" cy="685800"/>
          </a:xfrm>
          <a:prstGeom prst="rect">
            <a:avLst/>
          </a:prstGeom>
          <a:noFill/>
          <a:ln/>
        </p:spPr>
        <p:txBody>
          <a:bodyPr wrap="square" lIns="0" tIns="0" rIns="0" bIns="0" rtlCol="0" anchor="ctr"/>
          <a:lstStyle/>
          <a:p>
            <a:pPr marL="0" indent="0" algn="l">
              <a:lnSpc>
                <a:spcPct val="99141"/>
              </a:lnSpc>
              <a:buNone/>
            </a:pPr>
            <a:r>
              <a:rPr lang="en-US" sz="1800" b="1" dirty="0">
                <a:solidFill>
                  <a:srgbClr val="FFFFFF"/>
                </a:solidFill>
                <a:latin typeface="Raleway" pitchFamily="34" charset="0"/>
                <a:ea typeface="Raleway" pitchFamily="34" charset="-122"/>
                <a:cs typeface="Raleway" pitchFamily="34" charset="-120"/>
              </a:rPr>
              <a:t>CABINET MEDICAL Médical OCEANE ORL</a:t>
            </a:r>
            <a:endParaRPr lang="en-US" sz="1800" dirty="0"/>
          </a:p>
        </p:txBody>
      </p:sp>
      <p:sp>
        <p:nvSpPr>
          <p:cNvPr id="33" name="Text 5"/>
          <p:cNvSpPr/>
          <p:nvPr/>
        </p:nvSpPr>
        <p:spPr>
          <a:xfrm>
            <a:off x="9177614" y="3769376"/>
            <a:ext cx="3648075" cy="685800"/>
          </a:xfrm>
          <a:prstGeom prst="rect">
            <a:avLst/>
          </a:prstGeom>
          <a:noFill/>
          <a:ln/>
        </p:spPr>
        <p:txBody>
          <a:bodyPr wrap="square" lIns="0" tIns="0" rIns="0" bIns="0" rtlCol="0" anchor="ctr"/>
          <a:lstStyle/>
          <a:p>
            <a:pPr marL="0" indent="0" algn="l">
              <a:lnSpc>
                <a:spcPct val="79650"/>
              </a:lnSpc>
              <a:buNone/>
            </a:pPr>
            <a:r>
              <a:rPr lang="en-US" sz="1500" dirty="0">
                <a:solidFill>
                  <a:srgbClr val="FFFFFF"/>
                </a:solidFill>
                <a:latin typeface="Raleway" pitchFamily="34" charset="0"/>
                <a:ea typeface="Raleway" pitchFamily="34" charset="-122"/>
                <a:cs typeface="Raleway" pitchFamily="34" charset="-120"/>
              </a:rPr>
              <a:t>103 Voie de dégagement Nord, Dakar</a:t>
            </a:r>
            <a:endParaRPr lang="en-US" sz="1500" dirty="0"/>
          </a:p>
          <a:p>
            <a:pPr marL="0" indent="0" algn="l">
              <a:lnSpc>
                <a:spcPct val="79650"/>
              </a:lnSpc>
              <a:buNone/>
            </a:pPr>
            <a:r>
              <a:rPr lang="en-US" sz="1500" dirty="0">
                <a:solidFill>
                  <a:srgbClr val="000000"/>
                </a:solidFill>
              </a:rPr>
              <a:t> </a:t>
            </a:r>
            <a:endParaRPr lang="en-US" sz="1500" dirty="0"/>
          </a:p>
          <a:p>
            <a:pPr marL="0" indent="0" algn="l">
              <a:lnSpc>
                <a:spcPct val="79650"/>
              </a:lnSpc>
              <a:buNone/>
            </a:pPr>
            <a:r>
              <a:rPr lang="en-US" sz="1500" dirty="0">
                <a:solidFill>
                  <a:srgbClr val="FFFFFF"/>
                </a:solidFill>
                <a:latin typeface="Raleway" pitchFamily="34" charset="0"/>
                <a:ea typeface="Raleway" pitchFamily="34" charset="-122"/>
                <a:cs typeface="Raleway" pitchFamily="34" charset="-120"/>
              </a:rPr>
              <a:t>00221777381257</a:t>
            </a:r>
            <a:endParaRPr lang="en-US" sz="1500" dirty="0"/>
          </a:p>
        </p:txBody>
      </p:sp>
      <p:sp>
        <p:nvSpPr>
          <p:cNvPr id="34" name="Text 6"/>
          <p:cNvSpPr/>
          <p:nvPr/>
        </p:nvSpPr>
        <p:spPr>
          <a:xfrm>
            <a:off x="9186024" y="2916326"/>
            <a:ext cx="3648075" cy="342900"/>
          </a:xfrm>
          <a:prstGeom prst="rect">
            <a:avLst/>
          </a:prstGeom>
          <a:noFill/>
          <a:ln/>
        </p:spPr>
        <p:txBody>
          <a:bodyPr wrap="square" lIns="0" tIns="0" rIns="0" bIns="0" rtlCol="0" anchor="ctr"/>
          <a:lstStyle/>
          <a:p>
            <a:pPr marL="0" indent="0" algn="l">
              <a:lnSpc>
                <a:spcPct val="99141"/>
              </a:lnSpc>
              <a:buNone/>
            </a:pPr>
            <a:r>
              <a:rPr lang="en-US" sz="1800" b="1" dirty="0">
                <a:solidFill>
                  <a:srgbClr val="FFFFFF"/>
                </a:solidFill>
                <a:latin typeface="Raleway" pitchFamily="34" charset="0"/>
                <a:ea typeface="Raleway" pitchFamily="34" charset="-122"/>
                <a:cs typeface="Raleway" pitchFamily="34" charset="-120"/>
              </a:rPr>
              <a:t>CARDIO 24</a:t>
            </a:r>
            <a:endParaRPr lang="en-US" sz="1800" dirty="0"/>
          </a:p>
        </p:txBody>
      </p:sp>
      <p:sp>
        <p:nvSpPr>
          <p:cNvPr id="35" name="Text 7"/>
          <p:cNvSpPr/>
          <p:nvPr/>
        </p:nvSpPr>
        <p:spPr>
          <a:xfrm>
            <a:off x="9177614" y="7866526"/>
            <a:ext cx="3648075" cy="685800"/>
          </a:xfrm>
          <a:prstGeom prst="rect">
            <a:avLst/>
          </a:prstGeom>
          <a:noFill/>
          <a:ln/>
        </p:spPr>
        <p:txBody>
          <a:bodyPr wrap="square" lIns="0" tIns="0" rIns="0" bIns="0" rtlCol="0" anchor="ctr"/>
          <a:lstStyle/>
          <a:p>
            <a:pPr marL="0" indent="0" algn="l">
              <a:lnSpc>
                <a:spcPct val="79650"/>
              </a:lnSpc>
              <a:buNone/>
            </a:pPr>
            <a:r>
              <a:rPr lang="en-US" sz="1500" dirty="0">
                <a:solidFill>
                  <a:srgbClr val="FFFFFF"/>
                </a:solidFill>
                <a:latin typeface="Raleway" pitchFamily="34" charset="0"/>
                <a:ea typeface="Raleway" pitchFamily="34" charset="-122"/>
                <a:cs typeface="Raleway" pitchFamily="34" charset="-120"/>
              </a:rPr>
              <a:t>Fann Hock Corniche Dakar</a:t>
            </a:r>
            <a:endParaRPr lang="en-US" sz="1500" dirty="0"/>
          </a:p>
          <a:p>
            <a:pPr marL="0" indent="0" algn="l">
              <a:lnSpc>
                <a:spcPct val="79650"/>
              </a:lnSpc>
              <a:buNone/>
            </a:pPr>
            <a:r>
              <a:rPr lang="en-US" sz="1500" dirty="0">
                <a:solidFill>
                  <a:srgbClr val="000000"/>
                </a:solidFill>
              </a:rPr>
              <a:t> </a:t>
            </a:r>
            <a:endParaRPr lang="en-US" sz="1500" dirty="0"/>
          </a:p>
          <a:p>
            <a:pPr marL="0" indent="0" algn="l">
              <a:lnSpc>
                <a:spcPct val="79650"/>
              </a:lnSpc>
              <a:buNone/>
            </a:pPr>
            <a:r>
              <a:rPr lang="en-US" sz="1500" dirty="0">
                <a:solidFill>
                  <a:srgbClr val="FFFFFF"/>
                </a:solidFill>
                <a:latin typeface="Raleway" pitchFamily="34" charset="0"/>
                <a:ea typeface="Raleway" pitchFamily="34" charset="-122"/>
                <a:cs typeface="Raleway" pitchFamily="34" charset="-120"/>
              </a:rPr>
              <a:t>Tel: 00221776104945</a:t>
            </a:r>
            <a:endParaRPr lang="en-US" sz="1500" dirty="0"/>
          </a:p>
        </p:txBody>
      </p:sp>
      <p:sp>
        <p:nvSpPr>
          <p:cNvPr id="36" name="Text 8"/>
          <p:cNvSpPr/>
          <p:nvPr/>
        </p:nvSpPr>
        <p:spPr>
          <a:xfrm>
            <a:off x="9181824" y="7013477"/>
            <a:ext cx="3648075" cy="342900"/>
          </a:xfrm>
          <a:prstGeom prst="rect">
            <a:avLst/>
          </a:prstGeom>
          <a:noFill/>
          <a:ln/>
        </p:spPr>
        <p:txBody>
          <a:bodyPr wrap="square" lIns="0" tIns="0" rIns="0" bIns="0" rtlCol="0" anchor="ctr"/>
          <a:lstStyle/>
          <a:p>
            <a:pPr marL="0" indent="0" algn="l">
              <a:lnSpc>
                <a:spcPct val="99141"/>
              </a:lnSpc>
              <a:buNone/>
            </a:pPr>
            <a:r>
              <a:rPr lang="en-US" sz="1800" b="1" dirty="0">
                <a:solidFill>
                  <a:srgbClr val="FFFFFF"/>
                </a:solidFill>
                <a:latin typeface="Merriweather" pitchFamily="34" charset="0"/>
                <a:ea typeface="Merriweather" pitchFamily="34" charset="-122"/>
                <a:cs typeface="Merriweather" pitchFamily="34" charset="-120"/>
              </a:rPr>
              <a:t>CLINIQUE YA SALAM</a:t>
            </a:r>
            <a:endParaRPr lang="en-US" sz="1800" dirty="0"/>
          </a:p>
        </p:txBody>
      </p:sp>
      <p:sp>
        <p:nvSpPr>
          <p:cNvPr id="37" name="Text 9"/>
          <p:cNvSpPr/>
          <p:nvPr/>
        </p:nvSpPr>
        <p:spPr>
          <a:xfrm>
            <a:off x="498063" y="7737729"/>
            <a:ext cx="3648075" cy="1143000"/>
          </a:xfrm>
          <a:prstGeom prst="rect">
            <a:avLst/>
          </a:prstGeom>
          <a:noFill/>
          <a:ln/>
        </p:spPr>
        <p:txBody>
          <a:bodyPr wrap="square" lIns="0" tIns="0" rIns="0" bIns="0" rtlCol="0" anchor="ctr"/>
          <a:lstStyle/>
          <a:p>
            <a:pPr marL="0" indent="0" algn="l">
              <a:lnSpc>
                <a:spcPct val="79650"/>
              </a:lnSpc>
              <a:buNone/>
            </a:pPr>
            <a:r>
              <a:rPr lang="en-US" sz="1500" dirty="0">
                <a:solidFill>
                  <a:srgbClr val="FFFFFF"/>
                </a:solidFill>
                <a:latin typeface="Raleway" pitchFamily="34" charset="0"/>
                <a:ea typeface="Raleway" pitchFamily="34" charset="-122"/>
                <a:cs typeface="Raleway" pitchFamily="34" charset="-120"/>
              </a:rPr>
              <a:t>Corniche Ouest Dakar 5027 Sénégal Urgences Radiologie Labo Consultation</a:t>
            </a:r>
            <a:endParaRPr lang="en-US" sz="1500" dirty="0"/>
          </a:p>
          <a:p>
            <a:pPr marL="0" indent="0" algn="l">
              <a:lnSpc>
                <a:spcPct val="79650"/>
              </a:lnSpc>
              <a:buNone/>
            </a:pPr>
            <a:r>
              <a:rPr lang="en-US" sz="1500" dirty="0">
                <a:solidFill>
                  <a:srgbClr val="000000"/>
                </a:solidFill>
              </a:rPr>
              <a:t> </a:t>
            </a:r>
            <a:endParaRPr lang="en-US" sz="1500" dirty="0"/>
          </a:p>
          <a:p>
            <a:pPr marL="0" indent="0" algn="l">
              <a:lnSpc>
                <a:spcPct val="79650"/>
              </a:lnSpc>
              <a:buNone/>
            </a:pPr>
            <a:r>
              <a:rPr lang="en-US" sz="1500" dirty="0">
                <a:solidFill>
                  <a:srgbClr val="FFFFFF"/>
                </a:solidFill>
                <a:latin typeface="Raleway" pitchFamily="34" charset="0"/>
                <a:ea typeface="Raleway" pitchFamily="34" charset="-122"/>
                <a:cs typeface="Raleway" pitchFamily="34" charset="-120"/>
              </a:rPr>
              <a:t>Tel: 00221 77164 92 05</a:t>
            </a:r>
            <a:endParaRPr lang="en-US" sz="1500" dirty="0"/>
          </a:p>
          <a:p>
            <a:pPr marL="0" indent="0" algn="just">
              <a:lnSpc>
                <a:spcPct val="79650"/>
              </a:lnSpc>
              <a:buNone/>
            </a:pPr>
            <a:r>
              <a:rPr lang="en-US" sz="1500" dirty="0">
                <a:solidFill>
                  <a:srgbClr val="FFFFFF"/>
                </a:solidFill>
                <a:latin typeface="Raleway" pitchFamily="34" charset="0"/>
                <a:ea typeface="Raleway" pitchFamily="34" charset="-122"/>
                <a:cs typeface="Raleway" pitchFamily="34" charset="-120"/>
              </a:rPr>
              <a:t>33 824 99 29</a:t>
            </a:r>
            <a:endParaRPr lang="en-US" sz="1500" dirty="0"/>
          </a:p>
        </p:txBody>
      </p:sp>
      <p:sp>
        <p:nvSpPr>
          <p:cNvPr id="38" name="Text 10"/>
          <p:cNvSpPr/>
          <p:nvPr/>
        </p:nvSpPr>
        <p:spPr>
          <a:xfrm>
            <a:off x="512670" y="7026088"/>
            <a:ext cx="3648075" cy="342900"/>
          </a:xfrm>
          <a:prstGeom prst="rect">
            <a:avLst/>
          </a:prstGeom>
          <a:noFill/>
          <a:ln/>
        </p:spPr>
        <p:txBody>
          <a:bodyPr wrap="square" lIns="0" tIns="0" rIns="0" bIns="0" rtlCol="0" anchor="ctr"/>
          <a:lstStyle/>
          <a:p>
            <a:pPr marL="0" indent="0" algn="l">
              <a:lnSpc>
                <a:spcPct val="99141"/>
              </a:lnSpc>
              <a:buNone/>
            </a:pPr>
            <a:r>
              <a:rPr lang="en-US" sz="1800" b="1" dirty="0">
                <a:solidFill>
                  <a:srgbClr val="FFFFFF"/>
                </a:solidFill>
                <a:latin typeface="Raleway" pitchFamily="34" charset="0"/>
                <a:ea typeface="Raleway" pitchFamily="34" charset="-122"/>
                <a:cs typeface="Raleway" pitchFamily="34" charset="-120"/>
              </a:rPr>
              <a:t>CLINIQUE IMODSEN</a:t>
            </a:r>
            <a:endParaRPr lang="en-US" sz="1800" dirty="0"/>
          </a:p>
        </p:txBody>
      </p:sp>
      <p:sp>
        <p:nvSpPr>
          <p:cNvPr id="39" name="Text 11"/>
          <p:cNvSpPr/>
          <p:nvPr/>
        </p:nvSpPr>
        <p:spPr>
          <a:xfrm>
            <a:off x="4861827" y="7147951"/>
            <a:ext cx="3648075" cy="914400"/>
          </a:xfrm>
          <a:prstGeom prst="rect">
            <a:avLst/>
          </a:prstGeom>
          <a:noFill/>
          <a:ln/>
        </p:spPr>
        <p:txBody>
          <a:bodyPr wrap="square" lIns="0" tIns="0" rIns="0" bIns="0" rtlCol="0" anchor="ctr"/>
          <a:lstStyle/>
          <a:p>
            <a:pPr marL="0" indent="0" algn="l">
              <a:lnSpc>
                <a:spcPct val="79650"/>
              </a:lnSpc>
              <a:buNone/>
            </a:pPr>
            <a:r>
              <a:rPr lang="en-US" sz="1500" dirty="0">
                <a:solidFill>
                  <a:srgbClr val="FFFFFF"/>
                </a:solidFill>
                <a:latin typeface="Montserrat" pitchFamily="34" charset="0"/>
                <a:ea typeface="Montserrat" pitchFamily="34" charset="-122"/>
                <a:cs typeface="Montserrat" pitchFamily="34" charset="-120"/>
              </a:rPr>
              <a:t>81 Sacré Coeur 3 VDN</a:t>
            </a:r>
            <a:endParaRPr lang="en-US" sz="1500" dirty="0"/>
          </a:p>
          <a:p>
            <a:pPr marL="0" indent="0" algn="l">
              <a:lnSpc>
                <a:spcPct val="79650"/>
              </a:lnSpc>
              <a:buNone/>
            </a:pPr>
            <a:r>
              <a:rPr lang="en-US" sz="1500" dirty="0">
                <a:solidFill>
                  <a:srgbClr val="000000"/>
                </a:solidFill>
              </a:rPr>
              <a:t> </a:t>
            </a:r>
            <a:endParaRPr lang="en-US" sz="1500" dirty="0"/>
          </a:p>
          <a:p>
            <a:pPr marL="0" indent="0" algn="l">
              <a:lnSpc>
                <a:spcPct val="79650"/>
              </a:lnSpc>
              <a:buNone/>
            </a:pPr>
            <a:r>
              <a:rPr lang="en-US" sz="1500" dirty="0">
                <a:solidFill>
                  <a:srgbClr val="FFFFFF"/>
                </a:solidFill>
                <a:latin typeface="Montserrat" pitchFamily="34" charset="0"/>
                <a:ea typeface="Montserrat" pitchFamily="34" charset="-122"/>
                <a:cs typeface="Montserrat" pitchFamily="34" charset="-120"/>
              </a:rPr>
              <a:t>Tel : 00221338594949</a:t>
            </a:r>
            <a:endParaRPr lang="en-US" sz="1500" dirty="0"/>
          </a:p>
          <a:p>
            <a:pPr marL="0" indent="0" algn="l">
              <a:lnSpc>
                <a:spcPct val="79650"/>
              </a:lnSpc>
              <a:buNone/>
            </a:pPr>
            <a:r>
              <a:rPr lang="en-US" sz="1500" dirty="0">
                <a:solidFill>
                  <a:srgbClr val="000000"/>
                </a:solidFill>
              </a:rPr>
              <a:t> </a:t>
            </a:r>
            <a:endParaRPr lang="en-US" sz="1500" dirty="0"/>
          </a:p>
        </p:txBody>
      </p:sp>
      <p:sp>
        <p:nvSpPr>
          <p:cNvPr id="40" name="Text 12"/>
          <p:cNvSpPr/>
          <p:nvPr/>
        </p:nvSpPr>
        <p:spPr>
          <a:xfrm>
            <a:off x="4853549" y="6303312"/>
            <a:ext cx="3648075" cy="342900"/>
          </a:xfrm>
          <a:prstGeom prst="rect">
            <a:avLst/>
          </a:prstGeom>
          <a:noFill/>
          <a:ln/>
        </p:spPr>
        <p:txBody>
          <a:bodyPr wrap="square" lIns="0" tIns="0" rIns="0" bIns="0" rtlCol="0" anchor="ctr"/>
          <a:lstStyle/>
          <a:p>
            <a:pPr marL="0" indent="0" algn="l">
              <a:lnSpc>
                <a:spcPct val="99141"/>
              </a:lnSpc>
              <a:buNone/>
            </a:pPr>
            <a:r>
              <a:rPr lang="en-US" sz="1800" b="1" dirty="0">
                <a:solidFill>
                  <a:srgbClr val="FFFFFF"/>
                </a:solidFill>
                <a:latin typeface="Merriweather" pitchFamily="34" charset="0"/>
                <a:ea typeface="Merriweather" pitchFamily="34" charset="-122"/>
                <a:cs typeface="Merriweather" pitchFamily="34" charset="-120"/>
              </a:rPr>
              <a:t>CLINIQUE MEDIC'KANE</a:t>
            </a:r>
            <a:endParaRPr lang="en-US" sz="1800" dirty="0"/>
          </a:p>
        </p:txBody>
      </p:sp>
      <p:sp>
        <p:nvSpPr>
          <p:cNvPr id="41" name="Text 13"/>
          <p:cNvSpPr/>
          <p:nvPr/>
        </p:nvSpPr>
        <p:spPr>
          <a:xfrm>
            <a:off x="2092700" y="2067487"/>
            <a:ext cx="438150" cy="609600"/>
          </a:xfrm>
          <a:prstGeom prst="rect">
            <a:avLst/>
          </a:prstGeom>
          <a:noFill/>
          <a:ln/>
        </p:spPr>
        <p:txBody>
          <a:bodyPr wrap="square" lIns="0" tIns="0" rIns="0" bIns="0" rtlCol="0" anchor="ctr"/>
          <a:lstStyle/>
          <a:p>
            <a:pPr marL="0" indent="0" algn="ctr">
              <a:lnSpc>
                <a:spcPct val="79650"/>
              </a:lnSpc>
              <a:buNone/>
            </a:pPr>
            <a:r>
              <a:rPr lang="en-US" sz="3975" b="1" dirty="0">
                <a:solidFill>
                  <a:srgbClr val="FFFFFF"/>
                </a:solidFill>
                <a:latin typeface="Roboto" pitchFamily="34" charset="0"/>
                <a:ea typeface="Roboto" pitchFamily="34" charset="-122"/>
                <a:cs typeface="Roboto" pitchFamily="34" charset="-120"/>
              </a:rPr>
              <a:t>1</a:t>
            </a:r>
            <a:endParaRPr lang="en-US" sz="3975" dirty="0"/>
          </a:p>
        </p:txBody>
      </p:sp>
      <p:sp>
        <p:nvSpPr>
          <p:cNvPr id="42" name="Text 14"/>
          <p:cNvSpPr/>
          <p:nvPr/>
        </p:nvSpPr>
        <p:spPr>
          <a:xfrm>
            <a:off x="6505013" y="4576201"/>
            <a:ext cx="438150" cy="609600"/>
          </a:xfrm>
          <a:prstGeom prst="rect">
            <a:avLst/>
          </a:prstGeom>
          <a:noFill/>
          <a:ln/>
        </p:spPr>
        <p:txBody>
          <a:bodyPr wrap="square" lIns="0" tIns="0" rIns="0" bIns="0" rtlCol="0" anchor="ctr"/>
          <a:lstStyle/>
          <a:p>
            <a:pPr marL="0" indent="0" algn="ctr">
              <a:lnSpc>
                <a:spcPct val="79650"/>
              </a:lnSpc>
              <a:buNone/>
            </a:pPr>
            <a:r>
              <a:rPr lang="en-US" sz="3975" b="1" dirty="0">
                <a:solidFill>
                  <a:srgbClr val="FFFFFF"/>
                </a:solidFill>
                <a:latin typeface="Roboto" pitchFamily="34" charset="0"/>
                <a:ea typeface="Roboto" pitchFamily="34" charset="-122"/>
                <a:cs typeface="Roboto" pitchFamily="34" charset="-120"/>
              </a:rPr>
              <a:t>2</a:t>
            </a:r>
            <a:endParaRPr lang="en-US" sz="3975" dirty="0"/>
          </a:p>
        </p:txBody>
      </p:sp>
      <p:sp>
        <p:nvSpPr>
          <p:cNvPr id="43" name="Text 15"/>
          <p:cNvSpPr/>
          <p:nvPr/>
        </p:nvSpPr>
        <p:spPr>
          <a:xfrm>
            <a:off x="10803827" y="2067487"/>
            <a:ext cx="438150" cy="609600"/>
          </a:xfrm>
          <a:prstGeom prst="rect">
            <a:avLst/>
          </a:prstGeom>
          <a:noFill/>
          <a:ln/>
        </p:spPr>
        <p:txBody>
          <a:bodyPr wrap="square" lIns="0" tIns="0" rIns="0" bIns="0" rtlCol="0" anchor="ctr"/>
          <a:lstStyle/>
          <a:p>
            <a:pPr marL="0" indent="0" algn="ctr">
              <a:lnSpc>
                <a:spcPct val="79650"/>
              </a:lnSpc>
              <a:buNone/>
            </a:pPr>
            <a:r>
              <a:rPr lang="en-US" sz="3975" b="1" dirty="0">
                <a:solidFill>
                  <a:srgbClr val="FFFFFF"/>
                </a:solidFill>
                <a:latin typeface="Roboto" pitchFamily="34" charset="0"/>
                <a:ea typeface="Roboto" pitchFamily="34" charset="-122"/>
                <a:cs typeface="Roboto" pitchFamily="34" charset="-120"/>
              </a:rPr>
              <a:t>3</a:t>
            </a:r>
            <a:endParaRPr lang="en-US" sz="3975" dirty="0"/>
          </a:p>
        </p:txBody>
      </p:sp>
      <p:sp>
        <p:nvSpPr>
          <p:cNvPr id="44" name="Text 16"/>
          <p:cNvSpPr/>
          <p:nvPr/>
        </p:nvSpPr>
        <p:spPr>
          <a:xfrm>
            <a:off x="2054876" y="6114212"/>
            <a:ext cx="438150" cy="609600"/>
          </a:xfrm>
          <a:prstGeom prst="rect">
            <a:avLst/>
          </a:prstGeom>
          <a:noFill/>
          <a:ln/>
        </p:spPr>
        <p:txBody>
          <a:bodyPr wrap="square" lIns="0" tIns="0" rIns="0" bIns="0" rtlCol="0" anchor="ctr"/>
          <a:lstStyle/>
          <a:p>
            <a:pPr marL="0" indent="0" algn="ctr">
              <a:lnSpc>
                <a:spcPct val="79650"/>
              </a:lnSpc>
              <a:buNone/>
            </a:pPr>
            <a:r>
              <a:rPr lang="en-US" sz="3975" b="1" dirty="0">
                <a:solidFill>
                  <a:srgbClr val="FFFFFF"/>
                </a:solidFill>
                <a:latin typeface="Roboto" pitchFamily="34" charset="0"/>
                <a:ea typeface="Roboto" pitchFamily="34" charset="-122"/>
                <a:cs typeface="Roboto" pitchFamily="34" charset="-120"/>
              </a:rPr>
              <a:t>4</a:t>
            </a:r>
            <a:endParaRPr lang="en-US" sz="3975" dirty="0"/>
          </a:p>
        </p:txBody>
      </p:sp>
      <p:sp>
        <p:nvSpPr>
          <p:cNvPr id="45" name="Text 17"/>
          <p:cNvSpPr/>
          <p:nvPr/>
        </p:nvSpPr>
        <p:spPr>
          <a:xfrm>
            <a:off x="6441986" y="8648138"/>
            <a:ext cx="438150" cy="609600"/>
          </a:xfrm>
          <a:prstGeom prst="rect">
            <a:avLst/>
          </a:prstGeom>
          <a:noFill/>
          <a:ln/>
        </p:spPr>
        <p:txBody>
          <a:bodyPr wrap="square" lIns="0" tIns="0" rIns="0" bIns="0" rtlCol="0" anchor="ctr"/>
          <a:lstStyle/>
          <a:p>
            <a:pPr marL="0" indent="0" algn="ctr">
              <a:lnSpc>
                <a:spcPct val="79650"/>
              </a:lnSpc>
              <a:buNone/>
            </a:pPr>
            <a:r>
              <a:rPr lang="en-US" sz="3975" b="1" dirty="0">
                <a:solidFill>
                  <a:srgbClr val="FFFFFF"/>
                </a:solidFill>
                <a:latin typeface="Roboto" pitchFamily="34" charset="0"/>
                <a:ea typeface="Roboto" pitchFamily="34" charset="-122"/>
                <a:cs typeface="Roboto" pitchFamily="34" charset="-120"/>
              </a:rPr>
              <a:t>5</a:t>
            </a:r>
            <a:endParaRPr lang="en-US" sz="3975" dirty="0"/>
          </a:p>
        </p:txBody>
      </p:sp>
      <p:sp>
        <p:nvSpPr>
          <p:cNvPr id="46" name="Text 18"/>
          <p:cNvSpPr/>
          <p:nvPr/>
        </p:nvSpPr>
        <p:spPr>
          <a:xfrm>
            <a:off x="10803827" y="6114212"/>
            <a:ext cx="438150" cy="609600"/>
          </a:xfrm>
          <a:prstGeom prst="rect">
            <a:avLst/>
          </a:prstGeom>
          <a:noFill/>
          <a:ln/>
        </p:spPr>
        <p:txBody>
          <a:bodyPr wrap="square" lIns="0" tIns="0" rIns="0" bIns="0" rtlCol="0" anchor="ctr"/>
          <a:lstStyle/>
          <a:p>
            <a:pPr marL="0" indent="0" algn="ctr">
              <a:lnSpc>
                <a:spcPct val="79650"/>
              </a:lnSpc>
              <a:buNone/>
            </a:pPr>
            <a:r>
              <a:rPr lang="en-US" sz="3975" b="1" dirty="0">
                <a:solidFill>
                  <a:srgbClr val="FFFFFF"/>
                </a:solidFill>
                <a:latin typeface="Roboto" pitchFamily="34" charset="0"/>
                <a:ea typeface="Roboto" pitchFamily="34" charset="-122"/>
                <a:cs typeface="Roboto" pitchFamily="34" charset="-120"/>
              </a:rPr>
              <a:t>6</a:t>
            </a:r>
            <a:endParaRPr lang="en-US" sz="3975" dirty="0"/>
          </a:p>
        </p:txBody>
      </p:sp>
      <p:sp>
        <p:nvSpPr>
          <p:cNvPr id="47" name="Text 19"/>
          <p:cNvSpPr/>
          <p:nvPr/>
        </p:nvSpPr>
        <p:spPr>
          <a:xfrm>
            <a:off x="14452664" y="2428818"/>
            <a:ext cx="3019425" cy="5000625"/>
          </a:xfrm>
          <a:prstGeom prst="rect">
            <a:avLst/>
          </a:prstGeom>
          <a:noFill/>
          <a:ln/>
        </p:spPr>
        <p:txBody>
          <a:bodyPr wrap="square" lIns="0" tIns="0" rIns="0" bIns="0" rtlCol="0" anchor="ctr"/>
          <a:lstStyle/>
          <a:p>
            <a:pPr marL="0" indent="0" algn="l">
              <a:lnSpc>
                <a:spcPct val="99141"/>
              </a:lnSpc>
              <a:buNone/>
            </a:pPr>
            <a:r>
              <a:rPr lang="en-US" sz="1875" dirty="0">
                <a:solidFill>
                  <a:srgbClr val="FFFFFF"/>
                </a:solidFill>
                <a:latin typeface="Raleway" pitchFamily="34" charset="0"/>
                <a:ea typeface="Raleway" pitchFamily="34" charset="-122"/>
                <a:cs typeface="Raleway" pitchFamily="34" charset="-120"/>
              </a:rPr>
              <a:t>Les participants doivent s'assurer qu'ils ont souscrit une assurance voyage (y compris une assurance maladie) de leur pays d'origine pour la durée de leur séjour au Sénégal. </a:t>
            </a:r>
            <a:endParaRPr lang="en-US" sz="1875" dirty="0"/>
          </a:p>
          <a:p>
            <a:pPr marL="0" indent="0" algn="l">
              <a:lnSpc>
                <a:spcPct val="99141"/>
              </a:lnSpc>
              <a:buNone/>
            </a:pPr>
            <a:r>
              <a:rPr lang="en-US" sz="1875" dirty="0">
                <a:solidFill>
                  <a:srgbClr val="000000"/>
                </a:solidFill>
              </a:rPr>
              <a:t> </a:t>
            </a:r>
            <a:endParaRPr lang="en-US" sz="1875" dirty="0"/>
          </a:p>
          <a:p>
            <a:pPr marL="0" indent="0" algn="l">
              <a:lnSpc>
                <a:spcPct val="99141"/>
              </a:lnSpc>
              <a:buNone/>
            </a:pPr>
            <a:r>
              <a:rPr lang="en-US" sz="1875" dirty="0">
                <a:solidFill>
                  <a:srgbClr val="FFFFFF"/>
                </a:solidFill>
                <a:latin typeface="Raleway" pitchFamily="34" charset="0"/>
                <a:ea typeface="Raleway" pitchFamily="34" charset="-122"/>
                <a:cs typeface="Raleway" pitchFamily="34" charset="-120"/>
              </a:rPr>
              <a:t>La présentation d'un </a:t>
            </a:r>
            <a:r>
              <a:rPr lang="en-US" sz="1875" b="1" dirty="0">
                <a:solidFill>
                  <a:srgbClr val="FFFFFF"/>
                </a:solidFill>
                <a:latin typeface="Raleway" pitchFamily="34" charset="0"/>
                <a:ea typeface="Raleway" pitchFamily="34" charset="-122"/>
                <a:cs typeface="Raleway" pitchFamily="34" charset="-120"/>
              </a:rPr>
              <a:t>certificat de vaccination contre la fièvre jaune</a:t>
            </a:r>
            <a:r>
              <a:rPr lang="en-US" sz="1875" dirty="0">
                <a:solidFill>
                  <a:srgbClr val="FFFFFF"/>
                </a:solidFill>
                <a:latin typeface="Raleway" pitchFamily="34" charset="0"/>
                <a:ea typeface="Raleway" pitchFamily="34" charset="-122"/>
                <a:cs typeface="Raleway" pitchFamily="34" charset="-120"/>
              </a:rPr>
              <a:t> au point d'entrée est obligatoire pour tous les participants.</a:t>
            </a:r>
            <a:endParaRPr lang="en-US" sz="1875" dirty="0"/>
          </a:p>
        </p:txBody>
      </p:sp>
      <p:pic>
        <p:nvPicPr>
          <p:cNvPr id="48" name="Image 26" descr="preencoded.png"/>
          <p:cNvPicPr>
            <a:picLocks noChangeAspect="1"/>
          </p:cNvPicPr>
          <p:nvPr/>
        </p:nvPicPr>
        <p:blipFill>
          <a:blip r:embed="rId22"/>
          <a:stretch>
            <a:fillRect/>
          </a:stretch>
        </p:blipFill>
        <p:spPr>
          <a:xfrm>
            <a:off x="15147608" y="921961"/>
            <a:ext cx="1457325" cy="1457325"/>
          </a:xfrm>
          <a:prstGeom prst="rect">
            <a:avLst/>
          </a:prstGeom>
        </p:spPr>
      </p:pic>
      <p:sp>
        <p:nvSpPr>
          <p:cNvPr id="49" name="Text 20"/>
          <p:cNvSpPr/>
          <p:nvPr/>
        </p:nvSpPr>
        <p:spPr>
          <a:xfrm>
            <a:off x="17983200" y="10001250"/>
            <a:ext cx="304800"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6</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7912818" y="84025"/>
            <a:ext cx="10372725" cy="10296525"/>
          </a:xfrm>
          <a:prstGeom prst="rect">
            <a:avLst/>
          </a:prstGeom>
        </p:spPr>
      </p:pic>
      <p:pic>
        <p:nvPicPr>
          <p:cNvPr id="4" name="Image 2" descr="preencoded.png"/>
          <p:cNvPicPr>
            <a:picLocks noChangeAspect="1"/>
          </p:cNvPicPr>
          <p:nvPr/>
        </p:nvPicPr>
        <p:blipFill>
          <a:blip r:embed="rId5"/>
          <a:stretch>
            <a:fillRect/>
          </a:stretch>
        </p:blipFill>
        <p:spPr>
          <a:xfrm>
            <a:off x="1522247" y="2543385"/>
            <a:ext cx="4914900" cy="3505200"/>
          </a:xfrm>
          <a:prstGeom prst="rect">
            <a:avLst/>
          </a:prstGeom>
        </p:spPr>
      </p:pic>
      <p:pic>
        <p:nvPicPr>
          <p:cNvPr id="5" name="Image 3" descr="preencoded.png"/>
          <p:cNvPicPr>
            <a:picLocks noChangeAspect="1"/>
          </p:cNvPicPr>
          <p:nvPr/>
        </p:nvPicPr>
        <p:blipFill>
          <a:blip r:embed="rId6"/>
          <a:stretch>
            <a:fillRect/>
          </a:stretch>
        </p:blipFill>
        <p:spPr>
          <a:xfrm>
            <a:off x="6843303" y="2543385"/>
            <a:ext cx="4905375" cy="3781425"/>
          </a:xfrm>
          <a:prstGeom prst="rect">
            <a:avLst/>
          </a:prstGeom>
        </p:spPr>
      </p:pic>
      <p:pic>
        <p:nvPicPr>
          <p:cNvPr id="6" name="Image 4" descr="preencoded.png"/>
          <p:cNvPicPr>
            <a:picLocks noChangeAspect="1"/>
          </p:cNvPicPr>
          <p:nvPr/>
        </p:nvPicPr>
        <p:blipFill>
          <a:blip r:embed="rId7"/>
          <a:stretch>
            <a:fillRect/>
          </a:stretch>
        </p:blipFill>
        <p:spPr>
          <a:xfrm>
            <a:off x="6283909" y="2476710"/>
            <a:ext cx="252115" cy="2036864"/>
          </a:xfrm>
          <a:prstGeom prst="rect">
            <a:avLst/>
          </a:prstGeom>
        </p:spPr>
      </p:pic>
      <p:pic>
        <p:nvPicPr>
          <p:cNvPr id="7" name="Image 5" descr="preencoded.png"/>
          <p:cNvPicPr>
            <a:picLocks noChangeAspect="1"/>
          </p:cNvPicPr>
          <p:nvPr/>
        </p:nvPicPr>
        <p:blipFill>
          <a:blip r:embed="rId8"/>
          <a:stretch>
            <a:fillRect/>
          </a:stretch>
        </p:blipFill>
        <p:spPr>
          <a:xfrm>
            <a:off x="6599072" y="2476710"/>
            <a:ext cx="252115" cy="2036864"/>
          </a:xfrm>
          <a:prstGeom prst="rect">
            <a:avLst/>
          </a:prstGeom>
        </p:spPr>
      </p:pic>
      <p:pic>
        <p:nvPicPr>
          <p:cNvPr id="8" name="Image 6" descr="preencoded.png"/>
          <p:cNvPicPr>
            <a:picLocks noChangeAspect="1"/>
          </p:cNvPicPr>
          <p:nvPr/>
        </p:nvPicPr>
        <p:blipFill>
          <a:blip r:embed="rId9"/>
          <a:stretch>
            <a:fillRect/>
          </a:stretch>
        </p:blipFill>
        <p:spPr>
          <a:xfrm>
            <a:off x="6283909" y="4661840"/>
            <a:ext cx="252115" cy="2036864"/>
          </a:xfrm>
          <a:prstGeom prst="rect">
            <a:avLst/>
          </a:prstGeom>
        </p:spPr>
      </p:pic>
      <p:pic>
        <p:nvPicPr>
          <p:cNvPr id="9" name="Image 7" descr="preencoded.png"/>
          <p:cNvPicPr>
            <a:picLocks noChangeAspect="1"/>
          </p:cNvPicPr>
          <p:nvPr/>
        </p:nvPicPr>
        <p:blipFill>
          <a:blip r:embed="rId10"/>
          <a:stretch>
            <a:fillRect/>
          </a:stretch>
        </p:blipFill>
        <p:spPr>
          <a:xfrm>
            <a:off x="11102530" y="0"/>
            <a:ext cx="2228850" cy="238125"/>
          </a:xfrm>
          <a:prstGeom prst="rect">
            <a:avLst/>
          </a:prstGeom>
        </p:spPr>
      </p:pic>
      <p:pic>
        <p:nvPicPr>
          <p:cNvPr id="10" name="Image 8" descr="preencoded.png"/>
          <p:cNvPicPr>
            <a:picLocks noChangeAspect="1"/>
          </p:cNvPicPr>
          <p:nvPr/>
        </p:nvPicPr>
        <p:blipFill>
          <a:blip r:embed="rId11"/>
          <a:stretch>
            <a:fillRect/>
          </a:stretch>
        </p:blipFill>
        <p:spPr>
          <a:xfrm>
            <a:off x="0" y="0"/>
            <a:ext cx="2228850" cy="238125"/>
          </a:xfrm>
          <a:prstGeom prst="rect">
            <a:avLst/>
          </a:prstGeom>
        </p:spPr>
      </p:pic>
      <p:pic>
        <p:nvPicPr>
          <p:cNvPr id="11" name="Image 9" descr="preencoded.png"/>
          <p:cNvPicPr>
            <a:picLocks noChangeAspect="1"/>
          </p:cNvPicPr>
          <p:nvPr/>
        </p:nvPicPr>
        <p:blipFill>
          <a:blip r:embed="rId10"/>
          <a:stretch>
            <a:fillRect/>
          </a:stretch>
        </p:blipFill>
        <p:spPr>
          <a:xfrm>
            <a:off x="2221792" y="0"/>
            <a:ext cx="2228850" cy="238125"/>
          </a:xfrm>
          <a:prstGeom prst="rect">
            <a:avLst/>
          </a:prstGeom>
        </p:spPr>
      </p:pic>
      <p:pic>
        <p:nvPicPr>
          <p:cNvPr id="12" name="Image 10" descr="preencoded.png"/>
          <p:cNvPicPr>
            <a:picLocks noChangeAspect="1"/>
          </p:cNvPicPr>
          <p:nvPr/>
        </p:nvPicPr>
        <p:blipFill>
          <a:blip r:embed="rId12"/>
          <a:stretch>
            <a:fillRect/>
          </a:stretch>
        </p:blipFill>
        <p:spPr>
          <a:xfrm>
            <a:off x="4448623" y="0"/>
            <a:ext cx="2228850" cy="238125"/>
          </a:xfrm>
          <a:prstGeom prst="rect">
            <a:avLst/>
          </a:prstGeom>
        </p:spPr>
      </p:pic>
      <p:pic>
        <p:nvPicPr>
          <p:cNvPr id="13" name="Image 11" descr="preencoded.png"/>
          <p:cNvPicPr>
            <a:picLocks noChangeAspect="1"/>
          </p:cNvPicPr>
          <p:nvPr/>
        </p:nvPicPr>
        <p:blipFill>
          <a:blip r:embed="rId10"/>
          <a:stretch>
            <a:fillRect/>
          </a:stretch>
        </p:blipFill>
        <p:spPr>
          <a:xfrm>
            <a:off x="6666509" y="0"/>
            <a:ext cx="2228850" cy="238125"/>
          </a:xfrm>
          <a:prstGeom prst="rect">
            <a:avLst/>
          </a:prstGeom>
        </p:spPr>
      </p:pic>
      <p:pic>
        <p:nvPicPr>
          <p:cNvPr id="14" name="Image 12" descr="preencoded.png"/>
          <p:cNvPicPr>
            <a:picLocks noChangeAspect="1"/>
          </p:cNvPicPr>
          <p:nvPr/>
        </p:nvPicPr>
        <p:blipFill>
          <a:blip r:embed="rId12"/>
          <a:stretch>
            <a:fillRect/>
          </a:stretch>
        </p:blipFill>
        <p:spPr>
          <a:xfrm>
            <a:off x="8884644" y="0"/>
            <a:ext cx="2228850" cy="238125"/>
          </a:xfrm>
          <a:prstGeom prst="rect">
            <a:avLst/>
          </a:prstGeom>
        </p:spPr>
      </p:pic>
      <p:pic>
        <p:nvPicPr>
          <p:cNvPr id="15" name="Image 13" descr="preencoded.png"/>
          <p:cNvPicPr>
            <a:picLocks noChangeAspect="1"/>
          </p:cNvPicPr>
          <p:nvPr/>
        </p:nvPicPr>
        <p:blipFill>
          <a:blip r:embed="rId13"/>
          <a:stretch>
            <a:fillRect/>
          </a:stretch>
        </p:blipFill>
        <p:spPr>
          <a:xfrm>
            <a:off x="6599072" y="4655601"/>
            <a:ext cx="252115" cy="2036864"/>
          </a:xfrm>
          <a:prstGeom prst="rect">
            <a:avLst/>
          </a:prstGeom>
        </p:spPr>
      </p:pic>
      <p:pic>
        <p:nvPicPr>
          <p:cNvPr id="16" name="Image 14" descr="preencoded.png"/>
          <p:cNvPicPr>
            <a:picLocks noChangeAspect="1"/>
          </p:cNvPicPr>
          <p:nvPr/>
        </p:nvPicPr>
        <p:blipFill>
          <a:blip r:embed="rId14"/>
          <a:stretch>
            <a:fillRect/>
          </a:stretch>
        </p:blipFill>
        <p:spPr>
          <a:xfrm>
            <a:off x="1521847" y="6572669"/>
            <a:ext cx="4933950" cy="3219450"/>
          </a:xfrm>
          <a:prstGeom prst="rect">
            <a:avLst/>
          </a:prstGeom>
        </p:spPr>
      </p:pic>
      <p:pic>
        <p:nvPicPr>
          <p:cNvPr id="17" name="Image 15" descr="preencoded.png"/>
          <p:cNvPicPr>
            <a:picLocks noChangeAspect="1"/>
          </p:cNvPicPr>
          <p:nvPr/>
        </p:nvPicPr>
        <p:blipFill>
          <a:blip r:embed="rId15"/>
          <a:stretch>
            <a:fillRect/>
          </a:stretch>
        </p:blipFill>
        <p:spPr>
          <a:xfrm>
            <a:off x="6283909" y="6850123"/>
            <a:ext cx="252115" cy="2036864"/>
          </a:xfrm>
          <a:prstGeom prst="rect">
            <a:avLst/>
          </a:prstGeom>
        </p:spPr>
      </p:pic>
      <p:sp>
        <p:nvSpPr>
          <p:cNvPr id="18" name="Text 0"/>
          <p:cNvSpPr/>
          <p:nvPr/>
        </p:nvSpPr>
        <p:spPr>
          <a:xfrm>
            <a:off x="2190998" y="6689436"/>
            <a:ext cx="4305300" cy="342900"/>
          </a:xfrm>
          <a:prstGeom prst="rect">
            <a:avLst/>
          </a:prstGeom>
          <a:noFill/>
          <a:ln/>
        </p:spPr>
        <p:txBody>
          <a:bodyPr wrap="square" lIns="0" tIns="0" rIns="0" bIns="0" rtlCol="0" anchor="ctr"/>
          <a:lstStyle/>
          <a:p>
            <a:pPr marL="0" indent="0" algn="l">
              <a:lnSpc>
                <a:spcPct val="79650"/>
              </a:lnSpc>
              <a:buNone/>
            </a:pPr>
            <a:r>
              <a:rPr lang="en-US" sz="2250" b="1" dirty="0">
                <a:solidFill>
                  <a:srgbClr val="E6B23E"/>
                </a:solidFill>
                <a:latin typeface="Solway" pitchFamily="34" charset="0"/>
                <a:ea typeface="Solway" pitchFamily="34" charset="-122"/>
                <a:cs typeface="Solway" pitchFamily="34" charset="-120"/>
              </a:rPr>
              <a:t>03. Monnaie locale </a:t>
            </a:r>
            <a:endParaRPr lang="en-US" sz="2250" dirty="0"/>
          </a:p>
        </p:txBody>
      </p:sp>
      <p:pic>
        <p:nvPicPr>
          <p:cNvPr id="19" name="Image 16" descr="preencoded.png"/>
          <p:cNvPicPr>
            <a:picLocks noChangeAspect="1"/>
          </p:cNvPicPr>
          <p:nvPr/>
        </p:nvPicPr>
        <p:blipFill>
          <a:blip r:embed="rId16"/>
          <a:stretch>
            <a:fillRect/>
          </a:stretch>
        </p:blipFill>
        <p:spPr>
          <a:xfrm>
            <a:off x="6841722" y="6625971"/>
            <a:ext cx="4905375" cy="3162300"/>
          </a:xfrm>
          <a:prstGeom prst="rect">
            <a:avLst/>
          </a:prstGeom>
        </p:spPr>
      </p:pic>
      <p:sp>
        <p:nvSpPr>
          <p:cNvPr id="20" name="Text 1"/>
          <p:cNvSpPr/>
          <p:nvPr/>
        </p:nvSpPr>
        <p:spPr>
          <a:xfrm>
            <a:off x="7136911" y="7569756"/>
            <a:ext cx="4619625" cy="1866900"/>
          </a:xfrm>
          <a:prstGeom prst="rect">
            <a:avLst/>
          </a:prstGeom>
          <a:noFill/>
          <a:ln/>
        </p:spPr>
        <p:txBody>
          <a:bodyPr wrap="square" lIns="0" tIns="0" rIns="0" bIns="0" rtlCol="0" anchor="ctr"/>
          <a:lstStyle/>
          <a:p>
            <a:pPr marL="0" indent="0" algn="l">
              <a:lnSpc>
                <a:spcPct val="79650"/>
              </a:lnSpc>
              <a:buNone/>
            </a:pPr>
            <a:r>
              <a:rPr lang="en-US" sz="1575" dirty="0">
                <a:solidFill>
                  <a:srgbClr val="2D2D2D"/>
                </a:solidFill>
                <a:latin typeface="Poppins" pitchFamily="34" charset="0"/>
                <a:ea typeface="Poppins" pitchFamily="34" charset="-122"/>
                <a:cs typeface="Poppins" pitchFamily="34" charset="-120"/>
              </a:rPr>
              <a:t>      </a:t>
            </a:r>
            <a:endParaRPr lang="en-US" sz="1575" dirty="0"/>
          </a:p>
          <a:p>
            <a:pPr marL="0" indent="0" algn="just">
              <a:lnSpc>
                <a:spcPct val="79650"/>
              </a:lnSpc>
              <a:buNone/>
            </a:pPr>
            <a:r>
              <a:rPr lang="en-US" sz="1575" b="1" dirty="0">
                <a:solidFill>
                  <a:srgbClr val="2D2D2D"/>
                </a:solidFill>
                <a:latin typeface="Poppins" pitchFamily="34" charset="0"/>
                <a:ea typeface="Poppins" pitchFamily="34" charset="-122"/>
                <a:cs typeface="Poppins" pitchFamily="34" charset="-120"/>
              </a:rPr>
              <a:t>U.S Dollar</a:t>
            </a:r>
            <a:r>
              <a:rPr lang="en-US" sz="1575" dirty="0">
                <a:solidFill>
                  <a:srgbClr val="2D2D2D"/>
                </a:solidFill>
                <a:latin typeface="Poppins" pitchFamily="34" charset="0"/>
                <a:ea typeface="Poppins" pitchFamily="34" charset="-122"/>
                <a:cs typeface="Poppins" pitchFamily="34" charset="-120"/>
              </a:rPr>
              <a:t> : 601,47 FCFA</a:t>
            </a:r>
            <a:endParaRPr lang="en-US" sz="1575" dirty="0"/>
          </a:p>
          <a:p>
            <a:pPr marL="0" indent="0" algn="just">
              <a:lnSpc>
                <a:spcPct val="79650"/>
              </a:lnSpc>
              <a:buNone/>
            </a:pPr>
            <a:r>
              <a:rPr lang="en-US" sz="1575" dirty="0">
                <a:solidFill>
                  <a:srgbClr val="2D2D2D"/>
                </a:solidFill>
                <a:latin typeface="Poppins" pitchFamily="34" charset="0"/>
                <a:ea typeface="Poppins" pitchFamily="34" charset="-122"/>
                <a:cs typeface="Poppins" pitchFamily="34" charset="-120"/>
              </a:rPr>
              <a:t> </a:t>
            </a:r>
            <a:endParaRPr lang="en-US" sz="1575" dirty="0"/>
          </a:p>
          <a:p>
            <a:pPr marL="0" indent="0" algn="just">
              <a:lnSpc>
                <a:spcPct val="79650"/>
              </a:lnSpc>
              <a:buNone/>
            </a:pPr>
            <a:r>
              <a:rPr lang="en-US" sz="1575" b="1" dirty="0">
                <a:solidFill>
                  <a:srgbClr val="2D2D2D"/>
                </a:solidFill>
                <a:latin typeface="Poppins" pitchFamily="34" charset="0"/>
                <a:ea typeface="Poppins" pitchFamily="34" charset="-122"/>
                <a:cs typeface="Poppins" pitchFamily="34" charset="-120"/>
              </a:rPr>
              <a:t>Euro</a:t>
            </a:r>
            <a:r>
              <a:rPr lang="en-US" sz="1575" dirty="0">
                <a:solidFill>
                  <a:srgbClr val="2D2D2D"/>
                </a:solidFill>
                <a:latin typeface="Poppins" pitchFamily="34" charset="0"/>
                <a:ea typeface="Poppins" pitchFamily="34" charset="-122"/>
                <a:cs typeface="Poppins" pitchFamily="34" charset="-120"/>
              </a:rPr>
              <a:t> : 655,96 FCFA</a:t>
            </a:r>
            <a:endParaRPr lang="en-US" sz="1575" dirty="0"/>
          </a:p>
          <a:p>
            <a:pPr marL="0" indent="0" algn="just">
              <a:lnSpc>
                <a:spcPct val="79650"/>
              </a:lnSpc>
              <a:buNone/>
            </a:pPr>
            <a:r>
              <a:rPr lang="en-US" sz="1575" dirty="0">
                <a:solidFill>
                  <a:srgbClr val="2D2D2D"/>
                </a:solidFill>
                <a:latin typeface="Poppins" pitchFamily="34" charset="0"/>
                <a:ea typeface="Poppins" pitchFamily="34" charset="-122"/>
                <a:cs typeface="Poppins" pitchFamily="34" charset="-120"/>
              </a:rPr>
              <a:t> </a:t>
            </a:r>
            <a:endParaRPr lang="en-US" sz="1575" dirty="0"/>
          </a:p>
          <a:p>
            <a:pPr marL="0" indent="0" algn="just">
              <a:lnSpc>
                <a:spcPct val="79650"/>
              </a:lnSpc>
              <a:buNone/>
            </a:pPr>
            <a:r>
              <a:rPr lang="en-US" sz="1575" b="1" dirty="0">
                <a:solidFill>
                  <a:srgbClr val="2D2D2D"/>
                </a:solidFill>
                <a:latin typeface="Poppins" pitchFamily="34" charset="0"/>
                <a:ea typeface="Poppins" pitchFamily="34" charset="-122"/>
                <a:cs typeface="Poppins" pitchFamily="34" charset="-120"/>
              </a:rPr>
              <a:t>Livre britannique</a:t>
            </a:r>
            <a:r>
              <a:rPr lang="en-US" sz="1575" dirty="0">
                <a:solidFill>
                  <a:srgbClr val="2D2D2D"/>
                </a:solidFill>
                <a:latin typeface="Poppins" pitchFamily="34" charset="0"/>
                <a:ea typeface="Poppins" pitchFamily="34" charset="-122"/>
                <a:cs typeface="Poppins" pitchFamily="34" charset="-120"/>
              </a:rPr>
              <a:t> : 783,15 FCFA</a:t>
            </a:r>
            <a:endParaRPr lang="en-US" sz="1575" dirty="0"/>
          </a:p>
          <a:p>
            <a:pPr marL="0" indent="0" algn="just">
              <a:lnSpc>
                <a:spcPct val="79650"/>
              </a:lnSpc>
              <a:buNone/>
            </a:pPr>
            <a:r>
              <a:rPr lang="en-US" sz="1575" dirty="0">
                <a:solidFill>
                  <a:srgbClr val="000000"/>
                </a:solidFill>
              </a:rPr>
              <a:t> </a:t>
            </a:r>
            <a:endParaRPr lang="en-US" sz="1575" dirty="0"/>
          </a:p>
          <a:p>
            <a:pPr marL="0" indent="0" algn="just">
              <a:lnSpc>
                <a:spcPct val="79650"/>
              </a:lnSpc>
              <a:buNone/>
            </a:pPr>
            <a:r>
              <a:rPr lang="en-US" sz="1200" dirty="0">
                <a:solidFill>
                  <a:srgbClr val="2D2D2D"/>
                </a:solidFill>
                <a:latin typeface="Poppins" pitchFamily="34" charset="0"/>
                <a:ea typeface="Poppins" pitchFamily="34" charset="-122"/>
                <a:cs typeface="Poppins" pitchFamily="34" charset="-120"/>
              </a:rPr>
              <a:t>source : Taux de change interbancaires quotidiens  </a:t>
            </a:r>
            <a:endParaRPr lang="en-US" sz="1575" dirty="0"/>
          </a:p>
        </p:txBody>
      </p:sp>
      <p:pic>
        <p:nvPicPr>
          <p:cNvPr id="21" name="Image 17" descr="preencoded.png"/>
          <p:cNvPicPr>
            <a:picLocks noChangeAspect="1"/>
          </p:cNvPicPr>
          <p:nvPr/>
        </p:nvPicPr>
        <p:blipFill>
          <a:blip r:embed="rId17"/>
          <a:stretch>
            <a:fillRect/>
          </a:stretch>
        </p:blipFill>
        <p:spPr>
          <a:xfrm>
            <a:off x="6599072" y="6850123"/>
            <a:ext cx="252115" cy="2036864"/>
          </a:xfrm>
          <a:prstGeom prst="rect">
            <a:avLst/>
          </a:prstGeom>
        </p:spPr>
      </p:pic>
      <p:pic>
        <p:nvPicPr>
          <p:cNvPr id="22" name="Image 18" descr="preencoded.png"/>
          <p:cNvPicPr>
            <a:picLocks noChangeAspect="1"/>
          </p:cNvPicPr>
          <p:nvPr/>
        </p:nvPicPr>
        <p:blipFill>
          <a:blip r:embed="rId18"/>
          <a:stretch>
            <a:fillRect/>
          </a:stretch>
        </p:blipFill>
        <p:spPr>
          <a:xfrm>
            <a:off x="611589" y="2519953"/>
            <a:ext cx="1962150" cy="1962150"/>
          </a:xfrm>
          <a:prstGeom prst="rect">
            <a:avLst/>
          </a:prstGeom>
        </p:spPr>
      </p:pic>
      <p:pic>
        <p:nvPicPr>
          <p:cNvPr id="23" name="Image 19" descr="preencoded.png"/>
          <p:cNvPicPr>
            <a:picLocks noChangeAspect="1"/>
          </p:cNvPicPr>
          <p:nvPr/>
        </p:nvPicPr>
        <p:blipFill>
          <a:blip r:embed="rId19"/>
          <a:stretch>
            <a:fillRect/>
          </a:stretch>
        </p:blipFill>
        <p:spPr>
          <a:xfrm>
            <a:off x="10728484" y="2519848"/>
            <a:ext cx="1962150" cy="1962150"/>
          </a:xfrm>
          <a:prstGeom prst="rect">
            <a:avLst/>
          </a:prstGeom>
        </p:spPr>
      </p:pic>
      <p:pic>
        <p:nvPicPr>
          <p:cNvPr id="24" name="Image 20" descr="preencoded.png"/>
          <p:cNvPicPr>
            <a:picLocks noChangeAspect="1"/>
          </p:cNvPicPr>
          <p:nvPr/>
        </p:nvPicPr>
        <p:blipFill>
          <a:blip r:embed="rId20"/>
          <a:stretch>
            <a:fillRect/>
          </a:stretch>
        </p:blipFill>
        <p:spPr>
          <a:xfrm>
            <a:off x="611589" y="6890109"/>
            <a:ext cx="1962150" cy="1962150"/>
          </a:xfrm>
          <a:prstGeom prst="rect">
            <a:avLst/>
          </a:prstGeom>
        </p:spPr>
      </p:pic>
      <p:pic>
        <p:nvPicPr>
          <p:cNvPr id="25" name="Image 21" descr="preencoded.png"/>
          <p:cNvPicPr>
            <a:picLocks noChangeAspect="1"/>
          </p:cNvPicPr>
          <p:nvPr/>
        </p:nvPicPr>
        <p:blipFill>
          <a:blip r:embed="rId18"/>
          <a:stretch>
            <a:fillRect/>
          </a:stretch>
        </p:blipFill>
        <p:spPr>
          <a:xfrm>
            <a:off x="10729913" y="6890214"/>
            <a:ext cx="1962150" cy="1962150"/>
          </a:xfrm>
          <a:prstGeom prst="rect">
            <a:avLst/>
          </a:prstGeom>
        </p:spPr>
      </p:pic>
      <p:sp>
        <p:nvSpPr>
          <p:cNvPr id="26" name="Text 2"/>
          <p:cNvSpPr/>
          <p:nvPr/>
        </p:nvSpPr>
        <p:spPr>
          <a:xfrm>
            <a:off x="1876149" y="841492"/>
            <a:ext cx="9572625" cy="685800"/>
          </a:xfrm>
          <a:prstGeom prst="rect">
            <a:avLst/>
          </a:prstGeom>
          <a:noFill/>
          <a:ln/>
        </p:spPr>
        <p:txBody>
          <a:bodyPr wrap="square" lIns="0" tIns="0" rIns="0" bIns="0" rtlCol="0" anchor="ctr"/>
          <a:lstStyle/>
          <a:p>
            <a:pPr marL="0" indent="0" algn="ctr">
              <a:lnSpc>
                <a:spcPct val="79650"/>
              </a:lnSpc>
              <a:buNone/>
            </a:pPr>
            <a:r>
              <a:rPr lang="en-US" sz="4500" b="1" dirty="0">
                <a:solidFill>
                  <a:srgbClr val="473C38"/>
                </a:solidFill>
                <a:latin typeface="Solway" pitchFamily="34" charset="0"/>
                <a:ea typeface="Solway" pitchFamily="34" charset="-122"/>
                <a:cs typeface="Solway" pitchFamily="34" charset="-120"/>
              </a:rPr>
              <a:t>Hotel - transport - monnaie</a:t>
            </a:r>
            <a:endParaRPr lang="en-US" sz="4500" dirty="0"/>
          </a:p>
        </p:txBody>
      </p:sp>
      <p:sp>
        <p:nvSpPr>
          <p:cNvPr id="27" name="Text 3"/>
          <p:cNvSpPr/>
          <p:nvPr/>
        </p:nvSpPr>
        <p:spPr>
          <a:xfrm>
            <a:off x="1873758" y="1635709"/>
            <a:ext cx="9572625" cy="609600"/>
          </a:xfrm>
          <a:prstGeom prst="rect">
            <a:avLst/>
          </a:prstGeom>
          <a:noFill/>
          <a:ln/>
        </p:spPr>
        <p:txBody>
          <a:bodyPr wrap="square" lIns="0" tIns="0" rIns="0" bIns="0" rtlCol="0" anchor="ctr"/>
          <a:lstStyle/>
          <a:p>
            <a:pPr marL="0" indent="0" algn="ctr">
              <a:lnSpc>
                <a:spcPct val="92663"/>
              </a:lnSpc>
              <a:buNone/>
            </a:pPr>
            <a:r>
              <a:rPr lang="en-US" sz="1725" dirty="0">
                <a:solidFill>
                  <a:srgbClr val="2D2D2D"/>
                </a:solidFill>
                <a:latin typeface="Poppins" pitchFamily="34" charset="0"/>
                <a:ea typeface="Poppins" pitchFamily="34" charset="-122"/>
                <a:cs typeface="Poppins" pitchFamily="34" charset="-120"/>
              </a:rPr>
              <a:t>Lasting bonds and meaningful connections require time</a:t>
            </a:r>
            <a:endParaRPr lang="en-US" sz="1725" dirty="0"/>
          </a:p>
          <a:p>
            <a:pPr marL="0" indent="0" algn="ctr">
              <a:lnSpc>
                <a:spcPct val="92663"/>
              </a:lnSpc>
              <a:buNone/>
            </a:pPr>
            <a:r>
              <a:rPr lang="en-US" sz="1725" dirty="0">
                <a:solidFill>
                  <a:srgbClr val="2D2D2D"/>
                </a:solidFill>
                <a:latin typeface="Poppins" pitchFamily="34" charset="0"/>
                <a:ea typeface="Poppins" pitchFamily="34" charset="-122"/>
                <a:cs typeface="Poppins" pitchFamily="34" charset="-120"/>
              </a:rPr>
              <a:t>and effort. Here’s what you should keep an eye on:</a:t>
            </a:r>
            <a:endParaRPr lang="en-US" sz="1725" dirty="0"/>
          </a:p>
        </p:txBody>
      </p:sp>
      <p:sp>
        <p:nvSpPr>
          <p:cNvPr id="28" name="Text 4"/>
          <p:cNvSpPr/>
          <p:nvPr/>
        </p:nvSpPr>
        <p:spPr>
          <a:xfrm>
            <a:off x="2840698" y="2814495"/>
            <a:ext cx="3238500" cy="342900"/>
          </a:xfrm>
          <a:prstGeom prst="rect">
            <a:avLst/>
          </a:prstGeom>
          <a:noFill/>
          <a:ln/>
        </p:spPr>
        <p:txBody>
          <a:bodyPr wrap="square" lIns="0" tIns="0" rIns="0" bIns="0" rtlCol="0" anchor="ctr"/>
          <a:lstStyle/>
          <a:p>
            <a:pPr marL="0" indent="0" algn="l">
              <a:lnSpc>
                <a:spcPct val="79650"/>
              </a:lnSpc>
              <a:buNone/>
            </a:pPr>
            <a:r>
              <a:rPr lang="en-US" sz="2250" b="1" dirty="0">
                <a:solidFill>
                  <a:srgbClr val="6E8C4D"/>
                </a:solidFill>
                <a:latin typeface="Solway" pitchFamily="34" charset="0"/>
                <a:ea typeface="Solway" pitchFamily="34" charset="-122"/>
                <a:cs typeface="Solway" pitchFamily="34" charset="-120"/>
              </a:rPr>
              <a:t>01.Hotels</a:t>
            </a:r>
            <a:endParaRPr lang="en-US" sz="2250" dirty="0"/>
          </a:p>
        </p:txBody>
      </p:sp>
      <p:sp>
        <p:nvSpPr>
          <p:cNvPr id="29" name="Text 5"/>
          <p:cNvSpPr/>
          <p:nvPr/>
        </p:nvSpPr>
        <p:spPr>
          <a:xfrm>
            <a:off x="2840698" y="3192685"/>
            <a:ext cx="3238500" cy="2286000"/>
          </a:xfrm>
          <a:prstGeom prst="rect">
            <a:avLst/>
          </a:prstGeom>
          <a:noFill/>
          <a:ln/>
        </p:spPr>
        <p:txBody>
          <a:bodyPr wrap="square" lIns="0" tIns="0" rIns="0" bIns="0" rtlCol="0" anchor="ctr"/>
          <a:lstStyle/>
          <a:p>
            <a:pPr marL="0" indent="0" algn="l">
              <a:lnSpc>
                <a:spcPct val="79650"/>
              </a:lnSpc>
              <a:buNone/>
            </a:pPr>
            <a:r>
              <a:rPr lang="en-US" sz="1500" dirty="0">
                <a:solidFill>
                  <a:srgbClr val="2D2D2D"/>
                </a:solidFill>
                <a:latin typeface="Poppins" pitchFamily="34" charset="0"/>
                <a:ea typeface="Poppins" pitchFamily="34" charset="-122"/>
                <a:cs typeface="Poppins" pitchFamily="34" charset="-120"/>
              </a:rPr>
              <a:t>Les participants sont responsables de la réservation de leurs chambres d'hôtel. Une liste des hôtels sélectionnés, qui seront desservis par les transports prévus, est disponible. Pour toutes vos réservations, veuillez faire une copie à l'adresse e-mail suivante : mamadou.gueye@artp.sn</a:t>
            </a:r>
            <a:endParaRPr lang="en-US" sz="1500" dirty="0"/>
          </a:p>
        </p:txBody>
      </p:sp>
      <p:sp>
        <p:nvSpPr>
          <p:cNvPr id="30" name="Text 6"/>
          <p:cNvSpPr/>
          <p:nvPr/>
        </p:nvSpPr>
        <p:spPr>
          <a:xfrm>
            <a:off x="6972719" y="2762021"/>
            <a:ext cx="3248025" cy="342900"/>
          </a:xfrm>
          <a:prstGeom prst="rect">
            <a:avLst/>
          </a:prstGeom>
          <a:noFill/>
          <a:ln/>
        </p:spPr>
        <p:txBody>
          <a:bodyPr wrap="square" lIns="0" tIns="0" rIns="0" bIns="0" rtlCol="0" anchor="ctr"/>
          <a:lstStyle/>
          <a:p>
            <a:pPr marL="0" indent="0" algn="l">
              <a:lnSpc>
                <a:spcPct val="79650"/>
              </a:lnSpc>
              <a:buNone/>
            </a:pPr>
            <a:r>
              <a:rPr lang="en-US" sz="2250" b="1" dirty="0">
                <a:solidFill>
                  <a:srgbClr val="E6B23E"/>
                </a:solidFill>
                <a:latin typeface="Solway" pitchFamily="34" charset="0"/>
                <a:ea typeface="Solway" pitchFamily="34" charset="-122"/>
                <a:cs typeface="Solway" pitchFamily="34" charset="-120"/>
              </a:rPr>
              <a:t>02. Transport</a:t>
            </a:r>
            <a:endParaRPr lang="en-US" sz="2250" dirty="0"/>
          </a:p>
        </p:txBody>
      </p:sp>
      <p:sp>
        <p:nvSpPr>
          <p:cNvPr id="31" name="Text 7"/>
          <p:cNvSpPr/>
          <p:nvPr/>
        </p:nvSpPr>
        <p:spPr>
          <a:xfrm>
            <a:off x="7103955" y="3258283"/>
            <a:ext cx="3248025" cy="2876550"/>
          </a:xfrm>
          <a:prstGeom prst="rect">
            <a:avLst/>
          </a:prstGeom>
          <a:noFill/>
          <a:ln/>
        </p:spPr>
        <p:txBody>
          <a:bodyPr wrap="square" lIns="0" tIns="0" rIns="0" bIns="0" rtlCol="0" anchor="ctr"/>
          <a:lstStyle/>
          <a:p>
            <a:pPr marL="0" indent="0" algn="l">
              <a:lnSpc>
                <a:spcPct val="79650"/>
              </a:lnSpc>
              <a:buNone/>
            </a:pPr>
            <a:r>
              <a:rPr lang="en-US" sz="1575" dirty="0">
                <a:solidFill>
                  <a:srgbClr val="2D2D2D"/>
                </a:solidFill>
                <a:latin typeface="Poppins" pitchFamily="34" charset="0"/>
                <a:ea typeface="Poppins" pitchFamily="34" charset="-122"/>
                <a:cs typeface="Poppins" pitchFamily="34" charset="-120"/>
              </a:rPr>
              <a:t>L’ARTP assurera le transport des participants entre l’aéroport et les hôtels respectifs, ainsi que leurs déplacements entre les hôtels et le lieu de la réunion. </a:t>
            </a:r>
            <a:endParaRPr lang="en-US" sz="1575" dirty="0"/>
          </a:p>
          <a:p>
            <a:pPr marL="0" indent="0" algn="l">
              <a:lnSpc>
                <a:spcPct val="79650"/>
              </a:lnSpc>
              <a:buNone/>
            </a:pPr>
            <a:r>
              <a:rPr lang="en-US" sz="1575" dirty="0">
                <a:solidFill>
                  <a:srgbClr val="2D2D2D"/>
                </a:solidFill>
                <a:latin typeface="Poppins" pitchFamily="34" charset="0"/>
                <a:ea typeface="Poppins" pitchFamily="34" charset="-122"/>
                <a:cs typeface="Poppins" pitchFamily="34" charset="-120"/>
              </a:rPr>
              <a:t>À cette fin, les participants sont priés de communiquer les informations de leur réservation d'hôtel et de leur plan de vol dans le formulaire envoyé à cet effet avant le mercredi </a:t>
            </a:r>
            <a:r>
              <a:rPr lang="en-US" sz="1575" b="1" dirty="0">
                <a:solidFill>
                  <a:srgbClr val="E61E1E"/>
                </a:solidFill>
                <a:latin typeface="Poppins" pitchFamily="34" charset="0"/>
                <a:ea typeface="Poppins" pitchFamily="34" charset="-122"/>
                <a:cs typeface="Poppins" pitchFamily="34" charset="-120"/>
              </a:rPr>
              <a:t>21 mai 2025.</a:t>
            </a:r>
            <a:endParaRPr lang="en-US" sz="1575" dirty="0"/>
          </a:p>
        </p:txBody>
      </p:sp>
      <p:sp>
        <p:nvSpPr>
          <p:cNvPr id="32" name="Text 8"/>
          <p:cNvSpPr/>
          <p:nvPr/>
        </p:nvSpPr>
        <p:spPr>
          <a:xfrm>
            <a:off x="2840698" y="7566165"/>
            <a:ext cx="3238500" cy="1924050"/>
          </a:xfrm>
          <a:prstGeom prst="rect">
            <a:avLst/>
          </a:prstGeom>
          <a:noFill/>
          <a:ln/>
        </p:spPr>
        <p:txBody>
          <a:bodyPr wrap="square" lIns="0" tIns="0" rIns="0" bIns="0" rtlCol="0" anchor="ctr"/>
          <a:lstStyle/>
          <a:p>
            <a:pPr marL="0" indent="0" algn="l">
              <a:lnSpc>
                <a:spcPct val="79650"/>
              </a:lnSpc>
              <a:buNone/>
            </a:pPr>
            <a:r>
              <a:rPr lang="en-US" sz="1575" dirty="0">
                <a:solidFill>
                  <a:srgbClr val="2D2D2D"/>
                </a:solidFill>
                <a:latin typeface="Poppins" pitchFamily="34" charset="0"/>
                <a:ea typeface="Poppins" pitchFamily="34" charset="-122"/>
                <a:cs typeface="Poppins" pitchFamily="34" charset="-120"/>
              </a:rPr>
              <a:t>L'unité de base de la monnaie est le Franc CFA. Les billets sont émis dans les coupures suivantes de : 500 FCFA, 1000 FCFA, 2000 FCFA, 5000 FCFA et 10000 FCFA</a:t>
            </a:r>
            <a:endParaRPr lang="en-US" sz="1575" dirty="0"/>
          </a:p>
          <a:p>
            <a:pPr marL="0" indent="0" algn="just">
              <a:lnSpc>
                <a:spcPct val="79650"/>
              </a:lnSpc>
              <a:buNone/>
            </a:pPr>
            <a:r>
              <a:rPr lang="en-US" sz="1575" dirty="0">
                <a:solidFill>
                  <a:srgbClr val="2D2D2D"/>
                </a:solidFill>
                <a:latin typeface="Poppins" pitchFamily="34" charset="0"/>
                <a:ea typeface="Poppins" pitchFamily="34" charset="-122"/>
                <a:cs typeface="Poppins" pitchFamily="34" charset="-120"/>
              </a:rPr>
              <a:t>Les principaux taux de change sont les suivants.</a:t>
            </a:r>
            <a:endParaRPr lang="en-US" sz="1575" dirty="0"/>
          </a:p>
        </p:txBody>
      </p:sp>
      <p:sp>
        <p:nvSpPr>
          <p:cNvPr id="33" name="Text 9"/>
          <p:cNvSpPr/>
          <p:nvPr/>
        </p:nvSpPr>
        <p:spPr>
          <a:xfrm>
            <a:off x="7104107" y="6768151"/>
            <a:ext cx="3238500" cy="342900"/>
          </a:xfrm>
          <a:prstGeom prst="rect">
            <a:avLst/>
          </a:prstGeom>
          <a:noFill/>
          <a:ln/>
        </p:spPr>
        <p:txBody>
          <a:bodyPr wrap="square" lIns="0" tIns="0" rIns="0" bIns="0" rtlCol="0" anchor="ctr"/>
          <a:lstStyle/>
          <a:p>
            <a:pPr marL="0" indent="0" algn="l">
              <a:lnSpc>
                <a:spcPct val="79650"/>
              </a:lnSpc>
              <a:buNone/>
            </a:pPr>
            <a:r>
              <a:rPr lang="en-US" sz="2250" b="1" dirty="0">
                <a:solidFill>
                  <a:srgbClr val="14892C"/>
                </a:solidFill>
                <a:latin typeface="Solway" pitchFamily="34" charset="0"/>
                <a:ea typeface="Solway" pitchFamily="34" charset="-122"/>
                <a:cs typeface="Solway" pitchFamily="34" charset="-120"/>
              </a:rPr>
              <a:t>06. Change</a:t>
            </a:r>
            <a:endParaRPr lang="en-US" sz="2250" dirty="0"/>
          </a:p>
        </p:txBody>
      </p:sp>
      <p:pic>
        <p:nvPicPr>
          <p:cNvPr id="34" name="Image 22" descr="preencoded.png"/>
          <p:cNvPicPr>
            <a:picLocks noChangeAspect="1"/>
          </p:cNvPicPr>
          <p:nvPr/>
        </p:nvPicPr>
        <p:blipFill>
          <a:blip r:embed="rId21"/>
          <a:stretch>
            <a:fillRect/>
          </a:stretch>
        </p:blipFill>
        <p:spPr>
          <a:xfrm>
            <a:off x="997182" y="2820714"/>
            <a:ext cx="1200150" cy="1200150"/>
          </a:xfrm>
          <a:prstGeom prst="rect">
            <a:avLst/>
          </a:prstGeom>
        </p:spPr>
      </p:pic>
      <p:pic>
        <p:nvPicPr>
          <p:cNvPr id="35" name="Image 23" descr="preencoded.png"/>
          <p:cNvPicPr>
            <a:picLocks noChangeAspect="1"/>
          </p:cNvPicPr>
          <p:nvPr/>
        </p:nvPicPr>
        <p:blipFill>
          <a:blip r:embed="rId22"/>
          <a:stretch>
            <a:fillRect/>
          </a:stretch>
        </p:blipFill>
        <p:spPr>
          <a:xfrm>
            <a:off x="1069343" y="7347528"/>
            <a:ext cx="1057275" cy="1057275"/>
          </a:xfrm>
          <a:prstGeom prst="rect">
            <a:avLst/>
          </a:prstGeom>
        </p:spPr>
      </p:pic>
      <p:pic>
        <p:nvPicPr>
          <p:cNvPr id="36" name="Image 24" descr="preencoded.png"/>
          <p:cNvPicPr>
            <a:picLocks noChangeAspect="1"/>
          </p:cNvPicPr>
          <p:nvPr/>
        </p:nvPicPr>
        <p:blipFill>
          <a:blip r:embed="rId23"/>
          <a:stretch>
            <a:fillRect/>
          </a:stretch>
        </p:blipFill>
        <p:spPr>
          <a:xfrm>
            <a:off x="11085671" y="7294293"/>
            <a:ext cx="1162050" cy="1162050"/>
          </a:xfrm>
          <a:prstGeom prst="rect">
            <a:avLst/>
          </a:prstGeom>
        </p:spPr>
      </p:pic>
      <p:pic>
        <p:nvPicPr>
          <p:cNvPr id="37" name="Image 25" descr="preencoded.png"/>
          <p:cNvPicPr>
            <a:picLocks noChangeAspect="1"/>
          </p:cNvPicPr>
          <p:nvPr/>
        </p:nvPicPr>
        <p:blipFill>
          <a:blip r:embed="rId24"/>
          <a:stretch>
            <a:fillRect/>
          </a:stretch>
        </p:blipFill>
        <p:spPr>
          <a:xfrm>
            <a:off x="10992612" y="2785310"/>
            <a:ext cx="1419225" cy="1419225"/>
          </a:xfrm>
          <a:prstGeom prst="rect">
            <a:avLst/>
          </a:prstGeom>
        </p:spPr>
      </p:pic>
      <p:sp>
        <p:nvSpPr>
          <p:cNvPr id="38" name="Text 10"/>
          <p:cNvSpPr/>
          <p:nvPr/>
        </p:nvSpPr>
        <p:spPr>
          <a:xfrm>
            <a:off x="17992725" y="10001250"/>
            <a:ext cx="295275"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7</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6684264" y="-28981"/>
            <a:ext cx="11610975" cy="10287000"/>
          </a:xfrm>
          <a:prstGeom prst="rect">
            <a:avLst/>
          </a:prstGeom>
        </p:spPr>
      </p:pic>
      <p:pic>
        <p:nvPicPr>
          <p:cNvPr id="4" name="Image 2" descr="preencoded.png"/>
          <p:cNvPicPr>
            <a:picLocks noChangeAspect="1"/>
          </p:cNvPicPr>
          <p:nvPr/>
        </p:nvPicPr>
        <p:blipFill>
          <a:blip r:embed="rId5"/>
          <a:stretch>
            <a:fillRect/>
          </a:stretch>
        </p:blipFill>
        <p:spPr>
          <a:xfrm>
            <a:off x="1522247" y="2543385"/>
            <a:ext cx="4914900" cy="3505200"/>
          </a:xfrm>
          <a:prstGeom prst="rect">
            <a:avLst/>
          </a:prstGeom>
        </p:spPr>
      </p:pic>
      <p:pic>
        <p:nvPicPr>
          <p:cNvPr id="5" name="Image 3" descr="preencoded.png"/>
          <p:cNvPicPr>
            <a:picLocks noChangeAspect="1"/>
          </p:cNvPicPr>
          <p:nvPr/>
        </p:nvPicPr>
        <p:blipFill>
          <a:blip r:embed="rId6"/>
          <a:stretch>
            <a:fillRect/>
          </a:stretch>
        </p:blipFill>
        <p:spPr>
          <a:xfrm>
            <a:off x="6843303" y="2543385"/>
            <a:ext cx="4905375" cy="3781425"/>
          </a:xfrm>
          <a:prstGeom prst="rect">
            <a:avLst/>
          </a:prstGeom>
        </p:spPr>
      </p:pic>
      <p:pic>
        <p:nvPicPr>
          <p:cNvPr id="6" name="Image 4" descr="preencoded.png"/>
          <p:cNvPicPr>
            <a:picLocks noChangeAspect="1"/>
          </p:cNvPicPr>
          <p:nvPr/>
        </p:nvPicPr>
        <p:blipFill>
          <a:blip r:embed="rId7"/>
          <a:stretch>
            <a:fillRect/>
          </a:stretch>
        </p:blipFill>
        <p:spPr>
          <a:xfrm>
            <a:off x="6283909" y="2476710"/>
            <a:ext cx="252115" cy="2036864"/>
          </a:xfrm>
          <a:prstGeom prst="rect">
            <a:avLst/>
          </a:prstGeom>
        </p:spPr>
      </p:pic>
      <p:pic>
        <p:nvPicPr>
          <p:cNvPr id="7" name="Image 5" descr="preencoded.png"/>
          <p:cNvPicPr>
            <a:picLocks noChangeAspect="1"/>
          </p:cNvPicPr>
          <p:nvPr/>
        </p:nvPicPr>
        <p:blipFill>
          <a:blip r:embed="rId8"/>
          <a:stretch>
            <a:fillRect/>
          </a:stretch>
        </p:blipFill>
        <p:spPr>
          <a:xfrm>
            <a:off x="6599072" y="2476710"/>
            <a:ext cx="252115" cy="2036864"/>
          </a:xfrm>
          <a:prstGeom prst="rect">
            <a:avLst/>
          </a:prstGeom>
        </p:spPr>
      </p:pic>
      <p:pic>
        <p:nvPicPr>
          <p:cNvPr id="8" name="Image 6" descr="preencoded.png"/>
          <p:cNvPicPr>
            <a:picLocks noChangeAspect="1"/>
          </p:cNvPicPr>
          <p:nvPr/>
        </p:nvPicPr>
        <p:blipFill>
          <a:blip r:embed="rId9"/>
          <a:stretch>
            <a:fillRect/>
          </a:stretch>
        </p:blipFill>
        <p:spPr>
          <a:xfrm>
            <a:off x="6283909" y="4661840"/>
            <a:ext cx="252115" cy="2036864"/>
          </a:xfrm>
          <a:prstGeom prst="rect">
            <a:avLst/>
          </a:prstGeom>
        </p:spPr>
      </p:pic>
      <p:pic>
        <p:nvPicPr>
          <p:cNvPr id="9" name="Image 7" descr="preencoded.png"/>
          <p:cNvPicPr>
            <a:picLocks noChangeAspect="1"/>
          </p:cNvPicPr>
          <p:nvPr/>
        </p:nvPicPr>
        <p:blipFill>
          <a:blip r:embed="rId10"/>
          <a:stretch>
            <a:fillRect/>
          </a:stretch>
        </p:blipFill>
        <p:spPr>
          <a:xfrm>
            <a:off x="11102530" y="0"/>
            <a:ext cx="2228850" cy="238125"/>
          </a:xfrm>
          <a:prstGeom prst="rect">
            <a:avLst/>
          </a:prstGeom>
        </p:spPr>
      </p:pic>
      <p:pic>
        <p:nvPicPr>
          <p:cNvPr id="10" name="Image 8" descr="preencoded.png"/>
          <p:cNvPicPr>
            <a:picLocks noChangeAspect="1"/>
          </p:cNvPicPr>
          <p:nvPr/>
        </p:nvPicPr>
        <p:blipFill>
          <a:blip r:embed="rId11"/>
          <a:stretch>
            <a:fillRect/>
          </a:stretch>
        </p:blipFill>
        <p:spPr>
          <a:xfrm>
            <a:off x="0" y="0"/>
            <a:ext cx="2228850" cy="238125"/>
          </a:xfrm>
          <a:prstGeom prst="rect">
            <a:avLst/>
          </a:prstGeom>
        </p:spPr>
      </p:pic>
      <p:pic>
        <p:nvPicPr>
          <p:cNvPr id="11" name="Image 9" descr="preencoded.png"/>
          <p:cNvPicPr>
            <a:picLocks noChangeAspect="1"/>
          </p:cNvPicPr>
          <p:nvPr/>
        </p:nvPicPr>
        <p:blipFill>
          <a:blip r:embed="rId10"/>
          <a:stretch>
            <a:fillRect/>
          </a:stretch>
        </p:blipFill>
        <p:spPr>
          <a:xfrm>
            <a:off x="2221792" y="0"/>
            <a:ext cx="2228850" cy="238125"/>
          </a:xfrm>
          <a:prstGeom prst="rect">
            <a:avLst/>
          </a:prstGeom>
        </p:spPr>
      </p:pic>
      <p:pic>
        <p:nvPicPr>
          <p:cNvPr id="12" name="Image 10" descr="preencoded.png"/>
          <p:cNvPicPr>
            <a:picLocks noChangeAspect="1"/>
          </p:cNvPicPr>
          <p:nvPr/>
        </p:nvPicPr>
        <p:blipFill>
          <a:blip r:embed="rId11"/>
          <a:stretch>
            <a:fillRect/>
          </a:stretch>
        </p:blipFill>
        <p:spPr>
          <a:xfrm>
            <a:off x="4448623" y="0"/>
            <a:ext cx="2228850" cy="238125"/>
          </a:xfrm>
          <a:prstGeom prst="rect">
            <a:avLst/>
          </a:prstGeom>
        </p:spPr>
      </p:pic>
      <p:pic>
        <p:nvPicPr>
          <p:cNvPr id="13" name="Image 11" descr="preencoded.png"/>
          <p:cNvPicPr>
            <a:picLocks noChangeAspect="1"/>
          </p:cNvPicPr>
          <p:nvPr/>
        </p:nvPicPr>
        <p:blipFill>
          <a:blip r:embed="rId10"/>
          <a:stretch>
            <a:fillRect/>
          </a:stretch>
        </p:blipFill>
        <p:spPr>
          <a:xfrm>
            <a:off x="6666509" y="0"/>
            <a:ext cx="2228850" cy="238125"/>
          </a:xfrm>
          <a:prstGeom prst="rect">
            <a:avLst/>
          </a:prstGeom>
        </p:spPr>
      </p:pic>
      <p:pic>
        <p:nvPicPr>
          <p:cNvPr id="14" name="Image 12" descr="preencoded.png"/>
          <p:cNvPicPr>
            <a:picLocks noChangeAspect="1"/>
          </p:cNvPicPr>
          <p:nvPr/>
        </p:nvPicPr>
        <p:blipFill>
          <a:blip r:embed="rId11"/>
          <a:stretch>
            <a:fillRect/>
          </a:stretch>
        </p:blipFill>
        <p:spPr>
          <a:xfrm>
            <a:off x="8884644" y="0"/>
            <a:ext cx="2228850" cy="238125"/>
          </a:xfrm>
          <a:prstGeom prst="rect">
            <a:avLst/>
          </a:prstGeom>
        </p:spPr>
      </p:pic>
      <p:pic>
        <p:nvPicPr>
          <p:cNvPr id="15" name="Image 13" descr="preencoded.png"/>
          <p:cNvPicPr>
            <a:picLocks noChangeAspect="1"/>
          </p:cNvPicPr>
          <p:nvPr/>
        </p:nvPicPr>
        <p:blipFill>
          <a:blip r:embed="rId12"/>
          <a:stretch>
            <a:fillRect/>
          </a:stretch>
        </p:blipFill>
        <p:spPr>
          <a:xfrm>
            <a:off x="6599072" y="4655601"/>
            <a:ext cx="252115" cy="2036864"/>
          </a:xfrm>
          <a:prstGeom prst="rect">
            <a:avLst/>
          </a:prstGeom>
        </p:spPr>
      </p:pic>
      <p:pic>
        <p:nvPicPr>
          <p:cNvPr id="16" name="Image 14" descr="preencoded.png"/>
          <p:cNvPicPr>
            <a:picLocks noChangeAspect="1"/>
          </p:cNvPicPr>
          <p:nvPr/>
        </p:nvPicPr>
        <p:blipFill>
          <a:blip r:embed="rId13"/>
          <a:stretch>
            <a:fillRect/>
          </a:stretch>
        </p:blipFill>
        <p:spPr>
          <a:xfrm>
            <a:off x="1521847" y="6572669"/>
            <a:ext cx="4933950" cy="3219450"/>
          </a:xfrm>
          <a:prstGeom prst="rect">
            <a:avLst/>
          </a:prstGeom>
        </p:spPr>
      </p:pic>
      <p:pic>
        <p:nvPicPr>
          <p:cNvPr id="17" name="Image 15" descr="preencoded.png"/>
          <p:cNvPicPr>
            <a:picLocks noChangeAspect="1"/>
          </p:cNvPicPr>
          <p:nvPr/>
        </p:nvPicPr>
        <p:blipFill>
          <a:blip r:embed="rId14"/>
          <a:stretch>
            <a:fillRect/>
          </a:stretch>
        </p:blipFill>
        <p:spPr>
          <a:xfrm>
            <a:off x="6283909" y="6850123"/>
            <a:ext cx="252115" cy="2036864"/>
          </a:xfrm>
          <a:prstGeom prst="rect">
            <a:avLst/>
          </a:prstGeom>
        </p:spPr>
      </p:pic>
      <p:sp>
        <p:nvSpPr>
          <p:cNvPr id="18" name="Text 0"/>
          <p:cNvSpPr/>
          <p:nvPr/>
        </p:nvSpPr>
        <p:spPr>
          <a:xfrm>
            <a:off x="2190998" y="6689436"/>
            <a:ext cx="4305300" cy="342900"/>
          </a:xfrm>
          <a:prstGeom prst="rect">
            <a:avLst/>
          </a:prstGeom>
          <a:noFill/>
          <a:ln/>
        </p:spPr>
        <p:txBody>
          <a:bodyPr wrap="square" lIns="0" tIns="0" rIns="0" bIns="0" rtlCol="0" anchor="ctr"/>
          <a:lstStyle/>
          <a:p>
            <a:pPr marL="0" indent="0" algn="l">
              <a:lnSpc>
                <a:spcPct val="79650"/>
              </a:lnSpc>
              <a:buNone/>
            </a:pPr>
            <a:r>
              <a:rPr lang="en-US" sz="2250" b="1" dirty="0">
                <a:solidFill>
                  <a:srgbClr val="E6B23E"/>
                </a:solidFill>
                <a:latin typeface="Solway" pitchFamily="34" charset="0"/>
                <a:ea typeface="Solway" pitchFamily="34" charset="-122"/>
                <a:cs typeface="Solway" pitchFamily="34" charset="-120"/>
              </a:rPr>
              <a:t>07. Heure locale</a:t>
            </a:r>
            <a:endParaRPr lang="en-US" sz="2250" dirty="0"/>
          </a:p>
        </p:txBody>
      </p:sp>
      <p:pic>
        <p:nvPicPr>
          <p:cNvPr id="19" name="Image 16" descr="preencoded.png"/>
          <p:cNvPicPr>
            <a:picLocks noChangeAspect="1"/>
          </p:cNvPicPr>
          <p:nvPr/>
        </p:nvPicPr>
        <p:blipFill>
          <a:blip r:embed="rId15"/>
          <a:stretch>
            <a:fillRect/>
          </a:stretch>
        </p:blipFill>
        <p:spPr>
          <a:xfrm>
            <a:off x="6841722" y="6625971"/>
            <a:ext cx="4905375" cy="3162300"/>
          </a:xfrm>
          <a:prstGeom prst="rect">
            <a:avLst/>
          </a:prstGeom>
        </p:spPr>
      </p:pic>
      <p:pic>
        <p:nvPicPr>
          <p:cNvPr id="20" name="Image 17" descr="preencoded.png"/>
          <p:cNvPicPr>
            <a:picLocks noChangeAspect="1"/>
          </p:cNvPicPr>
          <p:nvPr/>
        </p:nvPicPr>
        <p:blipFill>
          <a:blip r:embed="rId8"/>
          <a:stretch>
            <a:fillRect/>
          </a:stretch>
        </p:blipFill>
        <p:spPr>
          <a:xfrm>
            <a:off x="6599072" y="6850123"/>
            <a:ext cx="252115" cy="2036864"/>
          </a:xfrm>
          <a:prstGeom prst="rect">
            <a:avLst/>
          </a:prstGeom>
        </p:spPr>
      </p:pic>
      <p:pic>
        <p:nvPicPr>
          <p:cNvPr id="21" name="Image 18" descr="preencoded.png"/>
          <p:cNvPicPr>
            <a:picLocks noChangeAspect="1"/>
          </p:cNvPicPr>
          <p:nvPr/>
        </p:nvPicPr>
        <p:blipFill>
          <a:blip r:embed="rId16"/>
          <a:stretch>
            <a:fillRect/>
          </a:stretch>
        </p:blipFill>
        <p:spPr>
          <a:xfrm>
            <a:off x="611589" y="2519953"/>
            <a:ext cx="1962150" cy="1962150"/>
          </a:xfrm>
          <a:prstGeom prst="rect">
            <a:avLst/>
          </a:prstGeom>
        </p:spPr>
      </p:pic>
      <p:pic>
        <p:nvPicPr>
          <p:cNvPr id="22" name="Image 19" descr="preencoded.png"/>
          <p:cNvPicPr>
            <a:picLocks noChangeAspect="1"/>
          </p:cNvPicPr>
          <p:nvPr/>
        </p:nvPicPr>
        <p:blipFill>
          <a:blip r:embed="rId17"/>
          <a:stretch>
            <a:fillRect/>
          </a:stretch>
        </p:blipFill>
        <p:spPr>
          <a:xfrm>
            <a:off x="10728484" y="2519848"/>
            <a:ext cx="1962150" cy="1962150"/>
          </a:xfrm>
          <a:prstGeom prst="rect">
            <a:avLst/>
          </a:prstGeom>
        </p:spPr>
      </p:pic>
      <p:pic>
        <p:nvPicPr>
          <p:cNvPr id="23" name="Image 20" descr="preencoded.png"/>
          <p:cNvPicPr>
            <a:picLocks noChangeAspect="1"/>
          </p:cNvPicPr>
          <p:nvPr/>
        </p:nvPicPr>
        <p:blipFill>
          <a:blip r:embed="rId18"/>
          <a:stretch>
            <a:fillRect/>
          </a:stretch>
        </p:blipFill>
        <p:spPr>
          <a:xfrm>
            <a:off x="611589" y="6890109"/>
            <a:ext cx="1962150" cy="1962150"/>
          </a:xfrm>
          <a:prstGeom prst="rect">
            <a:avLst/>
          </a:prstGeom>
        </p:spPr>
      </p:pic>
      <p:pic>
        <p:nvPicPr>
          <p:cNvPr id="24" name="Image 21" descr="preencoded.png"/>
          <p:cNvPicPr>
            <a:picLocks noChangeAspect="1"/>
          </p:cNvPicPr>
          <p:nvPr/>
        </p:nvPicPr>
        <p:blipFill>
          <a:blip r:embed="rId18"/>
          <a:stretch>
            <a:fillRect/>
          </a:stretch>
        </p:blipFill>
        <p:spPr>
          <a:xfrm>
            <a:off x="10729913" y="6890214"/>
            <a:ext cx="1962150" cy="1962150"/>
          </a:xfrm>
          <a:prstGeom prst="rect">
            <a:avLst/>
          </a:prstGeom>
        </p:spPr>
      </p:pic>
      <p:sp>
        <p:nvSpPr>
          <p:cNvPr id="25" name="Text 1"/>
          <p:cNvSpPr/>
          <p:nvPr/>
        </p:nvSpPr>
        <p:spPr>
          <a:xfrm>
            <a:off x="1876149" y="841492"/>
            <a:ext cx="9572625" cy="685800"/>
          </a:xfrm>
          <a:prstGeom prst="rect">
            <a:avLst/>
          </a:prstGeom>
          <a:noFill/>
          <a:ln/>
        </p:spPr>
        <p:txBody>
          <a:bodyPr wrap="square" lIns="0" tIns="0" rIns="0" bIns="0" rtlCol="0" anchor="ctr"/>
          <a:lstStyle/>
          <a:p>
            <a:pPr marL="0" indent="0" algn="ctr">
              <a:lnSpc>
                <a:spcPct val="79650"/>
              </a:lnSpc>
              <a:buNone/>
            </a:pPr>
            <a:r>
              <a:rPr lang="en-US" sz="4500" b="1" dirty="0">
                <a:solidFill>
                  <a:srgbClr val="473C38"/>
                </a:solidFill>
                <a:latin typeface="Solway" pitchFamily="34" charset="0"/>
                <a:ea typeface="Solway" pitchFamily="34" charset="-122"/>
                <a:cs typeface="Solway" pitchFamily="34" charset="-120"/>
              </a:rPr>
              <a:t>Banques- météo - éléctricité</a:t>
            </a:r>
            <a:endParaRPr lang="en-US" sz="4500" dirty="0"/>
          </a:p>
        </p:txBody>
      </p:sp>
      <p:sp>
        <p:nvSpPr>
          <p:cNvPr id="26" name="Text 2"/>
          <p:cNvSpPr/>
          <p:nvPr/>
        </p:nvSpPr>
        <p:spPr>
          <a:xfrm>
            <a:off x="2840698" y="2814495"/>
            <a:ext cx="3238500" cy="342900"/>
          </a:xfrm>
          <a:prstGeom prst="rect">
            <a:avLst/>
          </a:prstGeom>
          <a:noFill/>
          <a:ln/>
        </p:spPr>
        <p:txBody>
          <a:bodyPr wrap="square" lIns="0" tIns="0" rIns="0" bIns="0" rtlCol="0" anchor="ctr"/>
          <a:lstStyle/>
          <a:p>
            <a:pPr marL="0" indent="0" algn="l">
              <a:lnSpc>
                <a:spcPct val="79650"/>
              </a:lnSpc>
              <a:buNone/>
            </a:pPr>
            <a:r>
              <a:rPr lang="en-US" sz="2250" b="1" dirty="0">
                <a:solidFill>
                  <a:srgbClr val="6E8C4D"/>
                </a:solidFill>
                <a:latin typeface="Solway" pitchFamily="34" charset="0"/>
                <a:ea typeface="Solway" pitchFamily="34" charset="-122"/>
                <a:cs typeface="Solway" pitchFamily="34" charset="-120"/>
              </a:rPr>
              <a:t>05.Banques</a:t>
            </a:r>
            <a:endParaRPr lang="en-US" sz="2250" dirty="0"/>
          </a:p>
        </p:txBody>
      </p:sp>
      <p:sp>
        <p:nvSpPr>
          <p:cNvPr id="27" name="Text 3"/>
          <p:cNvSpPr/>
          <p:nvPr/>
        </p:nvSpPr>
        <p:spPr>
          <a:xfrm>
            <a:off x="2840698" y="3192685"/>
            <a:ext cx="3238500" cy="1143000"/>
          </a:xfrm>
          <a:prstGeom prst="rect">
            <a:avLst/>
          </a:prstGeom>
          <a:noFill/>
          <a:ln/>
        </p:spPr>
        <p:txBody>
          <a:bodyPr wrap="square" lIns="0" tIns="0" rIns="0" bIns="0" rtlCol="0" anchor="ctr"/>
          <a:lstStyle/>
          <a:p>
            <a:pPr marL="0" indent="0" algn="l">
              <a:lnSpc>
                <a:spcPct val="79650"/>
              </a:lnSpc>
              <a:buNone/>
            </a:pPr>
            <a:r>
              <a:rPr lang="en-US" sz="1500" dirty="0">
                <a:solidFill>
                  <a:srgbClr val="2D2D2D"/>
                </a:solidFill>
                <a:latin typeface="Poppins" pitchFamily="34" charset="0"/>
                <a:ea typeface="Poppins" pitchFamily="34" charset="-122"/>
                <a:cs typeface="Poppins" pitchFamily="34" charset="-120"/>
              </a:rPr>
              <a:t>Les banques sont ouvertes du lundi au vendredi de 08h30 (UTC) à 15h30 (UTC). Les banques commerciales offrent des facilités de change</a:t>
            </a:r>
            <a:endParaRPr lang="en-US" sz="1500" dirty="0"/>
          </a:p>
        </p:txBody>
      </p:sp>
      <p:sp>
        <p:nvSpPr>
          <p:cNvPr id="28" name="Text 4"/>
          <p:cNvSpPr/>
          <p:nvPr/>
        </p:nvSpPr>
        <p:spPr>
          <a:xfrm>
            <a:off x="6972719" y="2762021"/>
            <a:ext cx="3248025" cy="342900"/>
          </a:xfrm>
          <a:prstGeom prst="rect">
            <a:avLst/>
          </a:prstGeom>
          <a:noFill/>
          <a:ln/>
        </p:spPr>
        <p:txBody>
          <a:bodyPr wrap="square" lIns="0" tIns="0" rIns="0" bIns="0" rtlCol="0" anchor="ctr"/>
          <a:lstStyle/>
          <a:p>
            <a:pPr marL="0" indent="0" algn="l">
              <a:lnSpc>
                <a:spcPct val="79650"/>
              </a:lnSpc>
              <a:buNone/>
            </a:pPr>
            <a:r>
              <a:rPr lang="en-US" sz="2250" b="1" dirty="0">
                <a:solidFill>
                  <a:srgbClr val="14892C"/>
                </a:solidFill>
                <a:latin typeface="Solway" pitchFamily="34" charset="0"/>
                <a:ea typeface="Solway" pitchFamily="34" charset="-122"/>
                <a:cs typeface="Solway" pitchFamily="34" charset="-120"/>
              </a:rPr>
              <a:t>06. Météorologie</a:t>
            </a:r>
            <a:endParaRPr lang="en-US" sz="2250" dirty="0"/>
          </a:p>
        </p:txBody>
      </p:sp>
      <p:sp>
        <p:nvSpPr>
          <p:cNvPr id="29" name="Text 5"/>
          <p:cNvSpPr/>
          <p:nvPr/>
        </p:nvSpPr>
        <p:spPr>
          <a:xfrm>
            <a:off x="7103955" y="3258283"/>
            <a:ext cx="3248025" cy="2400300"/>
          </a:xfrm>
          <a:prstGeom prst="rect">
            <a:avLst/>
          </a:prstGeom>
          <a:noFill/>
          <a:ln/>
        </p:spPr>
        <p:txBody>
          <a:bodyPr wrap="square" lIns="0" tIns="0" rIns="0" bIns="0" rtlCol="0" anchor="ctr"/>
          <a:lstStyle/>
          <a:p>
            <a:pPr marL="0" indent="0" algn="l">
              <a:lnSpc>
                <a:spcPct val="79650"/>
              </a:lnSpc>
              <a:buNone/>
            </a:pPr>
            <a:r>
              <a:rPr lang="en-US" sz="1575" b="1" dirty="0">
                <a:solidFill>
                  <a:srgbClr val="171717"/>
                </a:solidFill>
                <a:latin typeface="Poppins" pitchFamily="34" charset="0"/>
                <a:ea typeface="Poppins" pitchFamily="34" charset="-122"/>
                <a:cs typeface="Poppins" pitchFamily="34" charset="-120"/>
              </a:rPr>
              <a:t>Météo moyenne du 21 au 31 ma</a:t>
            </a:r>
            <a:r>
              <a:rPr lang="en-US" sz="1575" dirty="0">
                <a:solidFill>
                  <a:srgbClr val="171717"/>
                </a:solidFill>
                <a:latin typeface="Poppins" pitchFamily="34" charset="0"/>
                <a:ea typeface="Poppins" pitchFamily="34" charset="-122"/>
                <a:cs typeface="Poppins" pitchFamily="34" charset="-120"/>
              </a:rPr>
              <a:t>i</a:t>
            </a:r>
            <a:endParaRPr lang="en-US" sz="1575" dirty="0"/>
          </a:p>
          <a:p>
            <a:pPr marL="0" indent="0" algn="just">
              <a:lnSpc>
                <a:spcPct val="79650"/>
              </a:lnSpc>
              <a:buNone/>
            </a:pPr>
            <a:r>
              <a:rPr lang="en-US" sz="1575" dirty="0">
                <a:solidFill>
                  <a:srgbClr val="171717"/>
                </a:solidFill>
                <a:latin typeface="Poppins" pitchFamily="34" charset="0"/>
                <a:ea typeface="Poppins" pitchFamily="34" charset="-122"/>
                <a:cs typeface="Poppins" pitchFamily="34" charset="-120"/>
              </a:rPr>
              <a:t> </a:t>
            </a:r>
            <a:endParaRPr lang="en-US" sz="1575" dirty="0"/>
          </a:p>
          <a:p>
            <a:pPr marL="0" indent="0" algn="just">
              <a:lnSpc>
                <a:spcPct val="79650"/>
              </a:lnSpc>
              <a:buNone/>
            </a:pPr>
            <a:r>
              <a:rPr lang="en-US" sz="1575" dirty="0">
                <a:solidFill>
                  <a:srgbClr val="171717"/>
                </a:solidFill>
                <a:latin typeface="Poppins" pitchFamily="34" charset="0"/>
                <a:ea typeface="Poppins" pitchFamily="34" charset="-122"/>
                <a:cs typeface="Poppins" pitchFamily="34" charset="-120"/>
              </a:rPr>
              <a:t>Vous trouverez ci-dessous des informations générales sur les conditions météorologiques à Dakar pour le mois de mai:</a:t>
            </a:r>
            <a:endParaRPr lang="en-US" sz="1575" dirty="0"/>
          </a:p>
          <a:p>
            <a:pPr marL="0" indent="0" algn="just">
              <a:lnSpc>
                <a:spcPct val="79650"/>
              </a:lnSpc>
              <a:buNone/>
            </a:pPr>
            <a:r>
              <a:rPr lang="en-US" sz="1575" dirty="0">
                <a:solidFill>
                  <a:srgbClr val="000000"/>
                </a:solidFill>
              </a:rPr>
              <a:t> </a:t>
            </a:r>
            <a:endParaRPr lang="en-US" sz="1575" dirty="0"/>
          </a:p>
          <a:p>
            <a:pPr marL="0" indent="0" algn="just">
              <a:lnSpc>
                <a:spcPct val="79650"/>
              </a:lnSpc>
              <a:buNone/>
            </a:pPr>
            <a:r>
              <a:rPr lang="en-US" sz="1575" dirty="0">
                <a:solidFill>
                  <a:srgbClr val="171717"/>
                </a:solidFill>
                <a:latin typeface="Poppins" pitchFamily="34" charset="0"/>
                <a:ea typeface="Poppins" pitchFamily="34" charset="-122"/>
                <a:cs typeface="Poppins" pitchFamily="34" charset="-120"/>
              </a:rPr>
              <a:t>Météo à 9h 24°C                          </a:t>
            </a:r>
            <a:endParaRPr lang="en-US" sz="1575" dirty="0"/>
          </a:p>
          <a:p>
            <a:pPr marL="0" indent="0" algn="just">
              <a:lnSpc>
                <a:spcPct val="79650"/>
              </a:lnSpc>
              <a:buNone/>
            </a:pPr>
            <a:r>
              <a:rPr lang="en-US" sz="1575" dirty="0">
                <a:solidFill>
                  <a:srgbClr val="171717"/>
                </a:solidFill>
                <a:latin typeface="Poppins" pitchFamily="34" charset="0"/>
                <a:ea typeface="Poppins" pitchFamily="34" charset="-122"/>
                <a:cs typeface="Poppins" pitchFamily="34" charset="-120"/>
              </a:rPr>
              <a:t>Météo à 12h 26°C</a:t>
            </a:r>
            <a:endParaRPr lang="en-US" sz="1575" dirty="0"/>
          </a:p>
          <a:p>
            <a:pPr marL="0" indent="0" algn="just">
              <a:lnSpc>
                <a:spcPct val="79650"/>
              </a:lnSpc>
              <a:buNone/>
            </a:pPr>
            <a:r>
              <a:rPr lang="en-US" sz="1575" dirty="0">
                <a:solidFill>
                  <a:srgbClr val="171717"/>
                </a:solidFill>
                <a:latin typeface="Poppins" pitchFamily="34" charset="0"/>
                <a:ea typeface="Poppins" pitchFamily="34" charset="-122"/>
                <a:cs typeface="Poppins" pitchFamily="34" charset="-120"/>
              </a:rPr>
              <a:t>Météo à 18h 25°C  </a:t>
            </a:r>
            <a:endParaRPr lang="en-US" sz="1575" dirty="0"/>
          </a:p>
        </p:txBody>
      </p:sp>
      <p:sp>
        <p:nvSpPr>
          <p:cNvPr id="30" name="Text 6"/>
          <p:cNvSpPr/>
          <p:nvPr/>
        </p:nvSpPr>
        <p:spPr>
          <a:xfrm>
            <a:off x="2840698" y="7566165"/>
            <a:ext cx="3238500" cy="1200150"/>
          </a:xfrm>
          <a:prstGeom prst="rect">
            <a:avLst/>
          </a:prstGeom>
          <a:noFill/>
          <a:ln/>
        </p:spPr>
        <p:txBody>
          <a:bodyPr wrap="square" lIns="0" tIns="0" rIns="0" bIns="0" rtlCol="0" anchor="ctr"/>
          <a:lstStyle/>
          <a:p>
            <a:pPr marL="0" indent="0" algn="l">
              <a:lnSpc>
                <a:spcPct val="79650"/>
              </a:lnSpc>
              <a:buNone/>
            </a:pPr>
            <a:r>
              <a:rPr lang="en-US" sz="1575" dirty="0">
                <a:solidFill>
                  <a:srgbClr val="2D2D2D"/>
                </a:solidFill>
                <a:latin typeface="Poppins" pitchFamily="34" charset="0"/>
                <a:ea typeface="Poppins" pitchFamily="34" charset="-122"/>
                <a:cs typeface="Poppins" pitchFamily="34" charset="-120"/>
              </a:rPr>
              <a:t>L'heure locale est l'heure de Greenwich (GMT) qui correspond au même fuseau horaire que l'heure universelle (UTC).</a:t>
            </a:r>
            <a:endParaRPr lang="en-US" sz="1575" dirty="0"/>
          </a:p>
        </p:txBody>
      </p:sp>
      <p:sp>
        <p:nvSpPr>
          <p:cNvPr id="31" name="Text 7"/>
          <p:cNvSpPr/>
          <p:nvPr/>
        </p:nvSpPr>
        <p:spPr>
          <a:xfrm>
            <a:off x="7195223" y="7566165"/>
            <a:ext cx="3533775" cy="1924050"/>
          </a:xfrm>
          <a:prstGeom prst="rect">
            <a:avLst/>
          </a:prstGeom>
          <a:noFill/>
          <a:ln/>
        </p:spPr>
        <p:txBody>
          <a:bodyPr wrap="square" lIns="0" tIns="0" rIns="0" bIns="0" rtlCol="0" anchor="ctr"/>
          <a:lstStyle/>
          <a:p>
            <a:pPr marL="0" indent="0" algn="l">
              <a:lnSpc>
                <a:spcPct val="79650"/>
              </a:lnSpc>
              <a:buNone/>
            </a:pPr>
            <a:r>
              <a:rPr lang="en-US" sz="1575" dirty="0">
                <a:solidFill>
                  <a:srgbClr val="2D2D2D"/>
                </a:solidFill>
                <a:latin typeface="Poppins" pitchFamily="34" charset="0"/>
                <a:ea typeface="Poppins" pitchFamily="34" charset="-122"/>
                <a:cs typeface="Poppins" pitchFamily="34" charset="-120"/>
              </a:rPr>
              <a:t>La tension locale est 230 V, à une fréquence de 50Hz avec des prises de type :</a:t>
            </a:r>
            <a:endParaRPr lang="en-US" sz="1575" dirty="0"/>
          </a:p>
          <a:p>
            <a:pPr marL="0" indent="0" algn="just">
              <a:lnSpc>
                <a:spcPct val="79650"/>
              </a:lnSpc>
              <a:buNone/>
            </a:pPr>
            <a:r>
              <a:rPr lang="en-US" sz="1575" dirty="0">
                <a:solidFill>
                  <a:srgbClr val="2D2D2D"/>
                </a:solidFill>
                <a:latin typeface="Poppins" pitchFamily="34" charset="0"/>
                <a:ea typeface="Poppins" pitchFamily="34" charset="-122"/>
                <a:cs typeface="Poppins" pitchFamily="34" charset="-120"/>
              </a:rPr>
              <a:t>Type C : deux broches parallèles rondes.</a:t>
            </a:r>
            <a:endParaRPr lang="en-US" sz="1575" dirty="0"/>
          </a:p>
          <a:p>
            <a:pPr marL="0" indent="0" algn="just">
              <a:lnSpc>
                <a:spcPct val="79650"/>
              </a:lnSpc>
              <a:buNone/>
            </a:pPr>
            <a:r>
              <a:rPr lang="en-US" sz="1575" dirty="0">
                <a:solidFill>
                  <a:srgbClr val="2D2D2D"/>
                </a:solidFill>
                <a:latin typeface="Poppins" pitchFamily="34" charset="0"/>
                <a:ea typeface="Poppins" pitchFamily="34" charset="-122"/>
                <a:cs typeface="Poppins" pitchFamily="34" charset="-120"/>
              </a:rPr>
              <a:t>Type D : trois broches rondes.</a:t>
            </a:r>
            <a:endParaRPr lang="en-US" sz="1575" dirty="0"/>
          </a:p>
          <a:p>
            <a:pPr marL="0" indent="0" algn="just">
              <a:lnSpc>
                <a:spcPct val="79650"/>
              </a:lnSpc>
              <a:buNone/>
            </a:pPr>
            <a:r>
              <a:rPr lang="en-US" sz="1575" dirty="0">
                <a:solidFill>
                  <a:srgbClr val="2D2D2D"/>
                </a:solidFill>
                <a:latin typeface="Poppins" pitchFamily="34" charset="0"/>
                <a:ea typeface="Poppins" pitchFamily="34" charset="-122"/>
                <a:cs typeface="Poppins" pitchFamily="34" charset="-120"/>
              </a:rPr>
              <a:t>Type E : deux broches parallèles rondes et un trou au-dessus.</a:t>
            </a:r>
            <a:endParaRPr lang="en-US" sz="1575" dirty="0"/>
          </a:p>
        </p:txBody>
      </p:sp>
      <p:sp>
        <p:nvSpPr>
          <p:cNvPr id="32" name="Text 8"/>
          <p:cNvSpPr/>
          <p:nvPr/>
        </p:nvSpPr>
        <p:spPr>
          <a:xfrm>
            <a:off x="7104107" y="6768151"/>
            <a:ext cx="3238500" cy="342900"/>
          </a:xfrm>
          <a:prstGeom prst="rect">
            <a:avLst/>
          </a:prstGeom>
          <a:noFill/>
          <a:ln/>
        </p:spPr>
        <p:txBody>
          <a:bodyPr wrap="square" lIns="0" tIns="0" rIns="0" bIns="0" rtlCol="0" anchor="ctr"/>
          <a:lstStyle/>
          <a:p>
            <a:pPr marL="0" indent="0" algn="l">
              <a:lnSpc>
                <a:spcPct val="79650"/>
              </a:lnSpc>
              <a:buNone/>
            </a:pPr>
            <a:r>
              <a:rPr lang="en-US" sz="2250" b="1" dirty="0">
                <a:solidFill>
                  <a:srgbClr val="E6B23E"/>
                </a:solidFill>
                <a:latin typeface="Solway" pitchFamily="34" charset="0"/>
                <a:ea typeface="Solway" pitchFamily="34" charset="-122"/>
                <a:cs typeface="Solway" pitchFamily="34" charset="-120"/>
              </a:rPr>
              <a:t>08. Electricité</a:t>
            </a:r>
            <a:endParaRPr lang="en-US" sz="2250" dirty="0"/>
          </a:p>
        </p:txBody>
      </p:sp>
      <p:pic>
        <p:nvPicPr>
          <p:cNvPr id="33" name="Image 22" descr="preencoded.png"/>
          <p:cNvPicPr>
            <a:picLocks noChangeAspect="1"/>
          </p:cNvPicPr>
          <p:nvPr/>
        </p:nvPicPr>
        <p:blipFill>
          <a:blip r:embed="rId19"/>
          <a:stretch>
            <a:fillRect/>
          </a:stretch>
        </p:blipFill>
        <p:spPr>
          <a:xfrm>
            <a:off x="997182" y="2820714"/>
            <a:ext cx="1200150" cy="1200150"/>
          </a:xfrm>
          <a:prstGeom prst="rect">
            <a:avLst/>
          </a:prstGeom>
        </p:spPr>
      </p:pic>
      <p:pic>
        <p:nvPicPr>
          <p:cNvPr id="34" name="Image 23" descr="preencoded.png"/>
          <p:cNvPicPr>
            <a:picLocks noChangeAspect="1"/>
          </p:cNvPicPr>
          <p:nvPr/>
        </p:nvPicPr>
        <p:blipFill>
          <a:blip r:embed="rId20"/>
          <a:stretch>
            <a:fillRect/>
          </a:stretch>
        </p:blipFill>
        <p:spPr>
          <a:xfrm>
            <a:off x="1069343" y="7347528"/>
            <a:ext cx="1057275" cy="1057275"/>
          </a:xfrm>
          <a:prstGeom prst="rect">
            <a:avLst/>
          </a:prstGeom>
        </p:spPr>
      </p:pic>
      <p:pic>
        <p:nvPicPr>
          <p:cNvPr id="35" name="Image 24" descr="preencoded.png"/>
          <p:cNvPicPr>
            <a:picLocks noChangeAspect="1"/>
          </p:cNvPicPr>
          <p:nvPr/>
        </p:nvPicPr>
        <p:blipFill>
          <a:blip r:embed="rId21"/>
          <a:stretch>
            <a:fillRect/>
          </a:stretch>
        </p:blipFill>
        <p:spPr>
          <a:xfrm>
            <a:off x="11085671" y="7294293"/>
            <a:ext cx="1162050" cy="1162050"/>
          </a:xfrm>
          <a:prstGeom prst="rect">
            <a:avLst/>
          </a:prstGeom>
        </p:spPr>
      </p:pic>
      <p:pic>
        <p:nvPicPr>
          <p:cNvPr id="36" name="Image 25" descr="preencoded.png"/>
          <p:cNvPicPr>
            <a:picLocks noChangeAspect="1"/>
          </p:cNvPicPr>
          <p:nvPr/>
        </p:nvPicPr>
        <p:blipFill>
          <a:blip r:embed="rId22"/>
          <a:stretch>
            <a:fillRect/>
          </a:stretch>
        </p:blipFill>
        <p:spPr>
          <a:xfrm>
            <a:off x="11065955" y="2847775"/>
            <a:ext cx="1295400" cy="1295400"/>
          </a:xfrm>
          <a:prstGeom prst="rect">
            <a:avLst/>
          </a:prstGeom>
        </p:spPr>
      </p:pic>
      <p:sp>
        <p:nvSpPr>
          <p:cNvPr id="37" name="Text 9"/>
          <p:cNvSpPr/>
          <p:nvPr/>
        </p:nvSpPr>
        <p:spPr>
          <a:xfrm>
            <a:off x="17983200" y="10001250"/>
            <a:ext cx="304800"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8</a:t>
            </a:r>
            <a:endParaRPr lang="en-US" sz="1500" dirty="0"/>
          </a:p>
        </p:txBody>
      </p:sp>
      <p:pic>
        <p:nvPicPr>
          <p:cNvPr id="38" name="Image 8" descr="preencoded.png">
            <a:extLst>
              <a:ext uri="{FF2B5EF4-FFF2-40B4-BE49-F238E27FC236}">
                <a16:creationId xmlns:a16="http://schemas.microsoft.com/office/drawing/2014/main" id="{B053CC75-CC2E-43CB-97AA-32E17658B644}"/>
              </a:ext>
            </a:extLst>
          </p:cNvPr>
          <p:cNvPicPr>
            <a:picLocks noChangeAspect="1"/>
          </p:cNvPicPr>
          <p:nvPr/>
        </p:nvPicPr>
        <p:blipFill>
          <a:blip r:embed="rId11"/>
          <a:stretch>
            <a:fillRect/>
          </a:stretch>
        </p:blipFill>
        <p:spPr>
          <a:xfrm>
            <a:off x="13309701" y="2476"/>
            <a:ext cx="2228850" cy="2381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 y="-483060"/>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7608560" y="7051472"/>
            <a:ext cx="6105525" cy="3257550"/>
          </a:xfrm>
          <a:prstGeom prst="rect">
            <a:avLst/>
          </a:prstGeom>
        </p:spPr>
      </p:pic>
      <p:pic>
        <p:nvPicPr>
          <p:cNvPr id="4" name="Image 2" descr="preencoded.png"/>
          <p:cNvPicPr>
            <a:picLocks noChangeAspect="1"/>
          </p:cNvPicPr>
          <p:nvPr/>
        </p:nvPicPr>
        <p:blipFill>
          <a:blip r:embed="rId5"/>
          <a:stretch>
            <a:fillRect/>
          </a:stretch>
        </p:blipFill>
        <p:spPr>
          <a:xfrm rot="-21604380">
            <a:off x="9942957" y="6599958"/>
            <a:ext cx="1428750" cy="923925"/>
          </a:xfrm>
          <a:prstGeom prst="rect">
            <a:avLst/>
          </a:prstGeom>
        </p:spPr>
      </p:pic>
      <p:pic>
        <p:nvPicPr>
          <p:cNvPr id="5" name="Image 3" descr="preencoded.png"/>
          <p:cNvPicPr>
            <a:picLocks noChangeAspect="1"/>
          </p:cNvPicPr>
          <p:nvPr/>
        </p:nvPicPr>
        <p:blipFill>
          <a:blip r:embed="rId6"/>
          <a:stretch>
            <a:fillRect/>
          </a:stretch>
        </p:blipFill>
        <p:spPr>
          <a:xfrm>
            <a:off x="0" y="0"/>
            <a:ext cx="6981825" cy="3695700"/>
          </a:xfrm>
          <a:prstGeom prst="rect">
            <a:avLst/>
          </a:prstGeom>
        </p:spPr>
      </p:pic>
      <p:pic>
        <p:nvPicPr>
          <p:cNvPr id="6" name="Image 4" descr="preencoded.png"/>
          <p:cNvPicPr>
            <a:picLocks noChangeAspect="1"/>
          </p:cNvPicPr>
          <p:nvPr/>
        </p:nvPicPr>
        <p:blipFill>
          <a:blip r:embed="rId7"/>
          <a:stretch>
            <a:fillRect/>
          </a:stretch>
        </p:blipFill>
        <p:spPr>
          <a:xfrm rot="-21604380">
            <a:off x="2682592" y="3198933"/>
            <a:ext cx="1628775" cy="1057275"/>
          </a:xfrm>
          <a:prstGeom prst="rect">
            <a:avLst/>
          </a:prstGeom>
        </p:spPr>
      </p:pic>
      <p:pic>
        <p:nvPicPr>
          <p:cNvPr id="7" name="Image 5" descr="preencoded.png"/>
          <p:cNvPicPr>
            <a:picLocks noChangeAspect="1"/>
          </p:cNvPicPr>
          <p:nvPr/>
        </p:nvPicPr>
        <p:blipFill>
          <a:blip r:embed="rId8"/>
          <a:stretch>
            <a:fillRect/>
          </a:stretch>
        </p:blipFill>
        <p:spPr>
          <a:xfrm>
            <a:off x="14904011" y="7970210"/>
            <a:ext cx="2286000" cy="1476375"/>
          </a:xfrm>
          <a:prstGeom prst="rect">
            <a:avLst/>
          </a:prstGeom>
        </p:spPr>
      </p:pic>
      <p:sp>
        <p:nvSpPr>
          <p:cNvPr id="8" name="Text 0"/>
          <p:cNvSpPr/>
          <p:nvPr/>
        </p:nvSpPr>
        <p:spPr>
          <a:xfrm>
            <a:off x="8441779" y="254773"/>
            <a:ext cx="5153025" cy="3048000"/>
          </a:xfrm>
          <a:prstGeom prst="rect">
            <a:avLst/>
          </a:prstGeom>
          <a:noFill/>
          <a:ln/>
        </p:spPr>
        <p:txBody>
          <a:bodyPr wrap="square" lIns="0" tIns="0" rIns="0" bIns="0" rtlCol="0" anchor="ctr"/>
          <a:lstStyle/>
          <a:p>
            <a:pPr marL="0" indent="0" algn="l">
              <a:lnSpc>
                <a:spcPct val="105600"/>
              </a:lnSpc>
              <a:buNone/>
            </a:pPr>
            <a:r>
              <a:rPr lang="en-US" sz="3750" b="1" dirty="0">
                <a:solidFill>
                  <a:srgbClr val="14892C"/>
                </a:solidFill>
                <a:latin typeface="Raleway" pitchFamily="34" charset="0"/>
                <a:ea typeface="Raleway" pitchFamily="34" charset="-122"/>
                <a:cs typeface="Raleway" pitchFamily="34" charset="-120"/>
              </a:rPr>
              <a:t>ENREGISTREMENT DES PARTICIPANTS</a:t>
            </a:r>
            <a:endParaRPr lang="en-US" sz="3750" dirty="0"/>
          </a:p>
          <a:p>
            <a:pPr marL="0" indent="0" algn="just">
              <a:lnSpc>
                <a:spcPct val="105600"/>
              </a:lnSpc>
              <a:buNone/>
            </a:pPr>
            <a:r>
              <a:rPr lang="en-US" sz="3750" b="1" dirty="0">
                <a:solidFill>
                  <a:srgbClr val="2B2B35"/>
                </a:solidFill>
                <a:latin typeface="Raleway" pitchFamily="34" charset="0"/>
                <a:ea typeface="Raleway" pitchFamily="34" charset="-122"/>
                <a:cs typeface="Raleway" pitchFamily="34" charset="-120"/>
              </a:rPr>
              <a:t> </a:t>
            </a:r>
            <a:endParaRPr lang="en-US" sz="3750" dirty="0"/>
          </a:p>
          <a:p>
            <a:pPr marL="0" indent="0" algn="just">
              <a:lnSpc>
                <a:spcPct val="105600"/>
              </a:lnSpc>
              <a:buNone/>
            </a:pPr>
            <a:r>
              <a:rPr lang="en-US" sz="3750" dirty="0">
                <a:solidFill>
                  <a:srgbClr val="000000"/>
                </a:solidFill>
              </a:rPr>
              <a:t> </a:t>
            </a:r>
            <a:endParaRPr lang="en-US" sz="3750" dirty="0"/>
          </a:p>
        </p:txBody>
      </p:sp>
      <p:sp>
        <p:nvSpPr>
          <p:cNvPr id="9" name="Text 1"/>
          <p:cNvSpPr/>
          <p:nvPr/>
        </p:nvSpPr>
        <p:spPr>
          <a:xfrm>
            <a:off x="13816108" y="2991307"/>
            <a:ext cx="4486275" cy="1143000"/>
          </a:xfrm>
          <a:prstGeom prst="rect">
            <a:avLst/>
          </a:prstGeom>
          <a:noFill/>
          <a:ln/>
        </p:spPr>
        <p:txBody>
          <a:bodyPr wrap="square" lIns="0" tIns="0" rIns="0" bIns="0" rtlCol="0" anchor="ctr"/>
          <a:lstStyle/>
          <a:p>
            <a:pPr marL="0" indent="0" algn="l">
              <a:lnSpc>
                <a:spcPct val="79650"/>
              </a:lnSpc>
              <a:buNone/>
            </a:pPr>
            <a:r>
              <a:rPr lang="en-US" sz="3750" b="1" dirty="0">
                <a:solidFill>
                  <a:srgbClr val="14892C"/>
                </a:solidFill>
                <a:latin typeface="Poppins" pitchFamily="34" charset="0"/>
                <a:ea typeface="Poppins" pitchFamily="34" charset="-122"/>
                <a:cs typeface="Poppins" pitchFamily="34" charset="-120"/>
              </a:rPr>
              <a:t>LIEN D'INSCRIPTION </a:t>
            </a:r>
            <a:endParaRPr lang="en-US" sz="3750" dirty="0"/>
          </a:p>
        </p:txBody>
      </p:sp>
      <p:sp>
        <p:nvSpPr>
          <p:cNvPr id="10" name="Text 2"/>
          <p:cNvSpPr/>
          <p:nvPr/>
        </p:nvSpPr>
        <p:spPr>
          <a:xfrm>
            <a:off x="8219161" y="7444540"/>
            <a:ext cx="5076825" cy="2171700"/>
          </a:xfrm>
          <a:prstGeom prst="rect">
            <a:avLst/>
          </a:prstGeom>
          <a:noFill/>
          <a:ln/>
        </p:spPr>
        <p:txBody>
          <a:bodyPr wrap="square" lIns="0" tIns="0" rIns="0" bIns="0" rtlCol="0" anchor="ctr"/>
          <a:lstStyle/>
          <a:p>
            <a:pPr marL="0" indent="0" algn="l">
              <a:lnSpc>
                <a:spcPct val="124866"/>
              </a:lnSpc>
              <a:buNone/>
            </a:pPr>
            <a:r>
              <a:rPr lang="en-US" sz="1800" dirty="0">
                <a:solidFill>
                  <a:srgbClr val="FFFFFF"/>
                </a:solidFill>
                <a:latin typeface="Poppins" pitchFamily="34" charset="0"/>
                <a:ea typeface="Poppins" pitchFamily="34" charset="-122"/>
                <a:cs typeface="Poppins" pitchFamily="34" charset="-120"/>
              </a:rPr>
              <a:t>Seuls les participants ayant formellement rempli leur fiche d’inscription disposeront d’un badge pré-confectionné. Le service d’inscription sera ouvert à l’hôtel King Fahd Palace du 26 au </a:t>
            </a:r>
            <a:r>
              <a:rPr lang="en-US" dirty="0">
                <a:solidFill>
                  <a:srgbClr val="FFFFFF"/>
                </a:solidFill>
                <a:latin typeface="Poppins" pitchFamily="34" charset="0"/>
                <a:ea typeface="Poppins" pitchFamily="34" charset="-122"/>
                <a:cs typeface="Poppins" pitchFamily="34" charset="-120"/>
              </a:rPr>
              <a:t>30</a:t>
            </a:r>
            <a:r>
              <a:rPr lang="en-US" sz="1800" dirty="0">
                <a:solidFill>
                  <a:srgbClr val="FFFFFF"/>
                </a:solidFill>
                <a:latin typeface="Poppins" pitchFamily="34" charset="0"/>
                <a:ea typeface="Poppins" pitchFamily="34" charset="-122"/>
                <a:cs typeface="Poppins" pitchFamily="34" charset="-120"/>
              </a:rPr>
              <a:t> </a:t>
            </a:r>
            <a:r>
              <a:rPr lang="en-US" sz="1800" dirty="0" err="1">
                <a:solidFill>
                  <a:srgbClr val="FFFFFF"/>
                </a:solidFill>
                <a:latin typeface="Poppins" pitchFamily="34" charset="0"/>
                <a:ea typeface="Poppins" pitchFamily="34" charset="-122"/>
                <a:cs typeface="Poppins" pitchFamily="34" charset="-120"/>
              </a:rPr>
              <a:t>mai</a:t>
            </a:r>
            <a:r>
              <a:rPr lang="en-US" sz="1800" dirty="0">
                <a:solidFill>
                  <a:srgbClr val="FFFFFF"/>
                </a:solidFill>
                <a:latin typeface="Poppins" pitchFamily="34" charset="0"/>
                <a:ea typeface="Poppins" pitchFamily="34" charset="-122"/>
                <a:cs typeface="Poppins" pitchFamily="34" charset="-120"/>
              </a:rPr>
              <a:t> 2025</a:t>
            </a:r>
            <a:endParaRPr lang="en-US" sz="1800" dirty="0"/>
          </a:p>
        </p:txBody>
      </p:sp>
      <p:pic>
        <p:nvPicPr>
          <p:cNvPr id="11" name="Image 6" descr="preencoded.png"/>
          <p:cNvPicPr>
            <a:picLocks noChangeAspect="1"/>
          </p:cNvPicPr>
          <p:nvPr/>
        </p:nvPicPr>
        <p:blipFill>
          <a:blip r:embed="rId9"/>
          <a:stretch>
            <a:fillRect/>
          </a:stretch>
        </p:blipFill>
        <p:spPr>
          <a:xfrm>
            <a:off x="250109" y="5063633"/>
            <a:ext cx="6648450" cy="5067300"/>
          </a:xfrm>
          <a:prstGeom prst="rect">
            <a:avLst/>
          </a:prstGeom>
        </p:spPr>
      </p:pic>
      <p:sp>
        <p:nvSpPr>
          <p:cNvPr id="12" name="Text 3"/>
          <p:cNvSpPr/>
          <p:nvPr/>
        </p:nvSpPr>
        <p:spPr>
          <a:xfrm>
            <a:off x="1590704" y="261384"/>
            <a:ext cx="3819525" cy="3038475"/>
          </a:xfrm>
          <a:prstGeom prst="rect">
            <a:avLst/>
          </a:prstGeom>
          <a:noFill/>
          <a:ln/>
        </p:spPr>
        <p:txBody>
          <a:bodyPr wrap="square" lIns="0" tIns="0" rIns="0" bIns="0" rtlCol="0" anchor="ctr"/>
          <a:lstStyle/>
          <a:p>
            <a:pPr marL="0" indent="0" algn="ctr">
              <a:lnSpc>
                <a:spcPct val="124866"/>
              </a:lnSpc>
              <a:buNone/>
            </a:pPr>
            <a:r>
              <a:rPr lang="en-US" sz="3150" b="1" dirty="0">
                <a:solidFill>
                  <a:srgbClr val="FFFFFF"/>
                </a:solidFill>
                <a:latin typeface="Poppins" pitchFamily="34" charset="0"/>
                <a:ea typeface="Poppins" pitchFamily="34" charset="-122"/>
                <a:cs typeface="Poppins" pitchFamily="34" charset="-120"/>
              </a:rPr>
              <a:t>26e session du </a:t>
            </a:r>
            <a:endParaRPr lang="en-US" sz="3150" dirty="0"/>
          </a:p>
          <a:p>
            <a:pPr marL="0" indent="0" algn="ctr">
              <a:lnSpc>
                <a:spcPct val="124866"/>
              </a:lnSpc>
              <a:buNone/>
            </a:pPr>
            <a:r>
              <a:rPr lang="en-US" sz="3150" b="1" dirty="0">
                <a:solidFill>
                  <a:srgbClr val="FFFFFF"/>
                </a:solidFill>
                <a:latin typeface="Poppins" pitchFamily="34" charset="0"/>
                <a:ea typeface="Poppins" pitchFamily="34" charset="-122"/>
                <a:cs typeface="Poppins" pitchFamily="34" charset="-120"/>
              </a:rPr>
              <a:t>Conseil d'Administration de l'UAT -Dakar</a:t>
            </a:r>
            <a:endParaRPr lang="en-US" sz="3150" dirty="0"/>
          </a:p>
        </p:txBody>
      </p:sp>
      <p:pic>
        <p:nvPicPr>
          <p:cNvPr id="13" name="Image 7" descr="preencoded.png"/>
          <p:cNvPicPr>
            <a:picLocks noChangeAspect="1"/>
          </p:cNvPicPr>
          <p:nvPr/>
        </p:nvPicPr>
        <p:blipFill>
          <a:blip r:embed="rId10"/>
          <a:stretch>
            <a:fillRect/>
          </a:stretch>
        </p:blipFill>
        <p:spPr>
          <a:xfrm>
            <a:off x="7613475" y="1902133"/>
            <a:ext cx="6048375" cy="5143500"/>
          </a:xfrm>
          <a:prstGeom prst="rect">
            <a:avLst/>
          </a:prstGeom>
        </p:spPr>
      </p:pic>
      <p:sp>
        <p:nvSpPr>
          <p:cNvPr id="14" name="Text 4"/>
          <p:cNvSpPr/>
          <p:nvPr/>
        </p:nvSpPr>
        <p:spPr>
          <a:xfrm>
            <a:off x="17983200" y="10001250"/>
            <a:ext cx="304800"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9</a:t>
            </a:r>
            <a:endParaRPr lang="en-US" sz="1500" dirty="0"/>
          </a:p>
        </p:txBody>
      </p:sp>
      <p:sp>
        <p:nvSpPr>
          <p:cNvPr id="15" name="ZoneTexte 14">
            <a:extLst>
              <a:ext uri="{FF2B5EF4-FFF2-40B4-BE49-F238E27FC236}">
                <a16:creationId xmlns:a16="http://schemas.microsoft.com/office/drawing/2014/main" id="{27A1BEE5-1716-47C4-AA2F-410208324380}"/>
              </a:ext>
            </a:extLst>
          </p:cNvPr>
          <p:cNvSpPr txBox="1"/>
          <p:nvPr/>
        </p:nvSpPr>
        <p:spPr>
          <a:xfrm>
            <a:off x="14171105" y="5552529"/>
            <a:ext cx="3657600" cy="1200329"/>
          </a:xfrm>
          <a:prstGeom prst="rect">
            <a:avLst/>
          </a:prstGeom>
          <a:noFill/>
        </p:spPr>
        <p:txBody>
          <a:bodyPr wrap="square" rtlCol="0">
            <a:spAutoFit/>
          </a:bodyPr>
          <a:lstStyle/>
          <a:p>
            <a:r>
              <a:rPr lang="fr-FR" dirty="0"/>
              <a:t>Pour toute assistance, veuillez contacter M. Kevin NDONG </a:t>
            </a:r>
            <a:r>
              <a:rPr lang="fr-FR" dirty="0">
                <a:hlinkClick r:id="rId11"/>
              </a:rPr>
              <a:t>kevin.ndong@artp.sn</a:t>
            </a:r>
            <a:endParaRPr lang="fr-FR" dirty="0"/>
          </a:p>
          <a:p>
            <a:r>
              <a:rPr lang="fr-FR" dirty="0"/>
              <a:t> ou au 774500980</a:t>
            </a:r>
          </a:p>
        </p:txBody>
      </p:sp>
      <p:sp>
        <p:nvSpPr>
          <p:cNvPr id="16" name="ZoneTexte 15">
            <a:extLst>
              <a:ext uri="{FF2B5EF4-FFF2-40B4-BE49-F238E27FC236}">
                <a16:creationId xmlns:a16="http://schemas.microsoft.com/office/drawing/2014/main" id="{4083D469-AB1A-4339-AD85-D7E3A900E199}"/>
              </a:ext>
            </a:extLst>
          </p:cNvPr>
          <p:cNvSpPr txBox="1"/>
          <p:nvPr/>
        </p:nvSpPr>
        <p:spPr>
          <a:xfrm>
            <a:off x="14004235" y="4247307"/>
            <a:ext cx="3547773" cy="461665"/>
          </a:xfrm>
          <a:prstGeom prst="rect">
            <a:avLst/>
          </a:prstGeom>
          <a:noFill/>
        </p:spPr>
        <p:txBody>
          <a:bodyPr wrap="square" rtlCol="0">
            <a:spAutoFit/>
          </a:bodyPr>
          <a:lstStyle/>
          <a:p>
            <a:r>
              <a:rPr lang="fr-FR" sz="2400" u="sng" dirty="0">
                <a:hlinkClick r:id="rId12"/>
              </a:rPr>
              <a:t>https://tally.so/r/3x6p9y</a:t>
            </a:r>
            <a:endParaRPr lang="fr-FR"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1639</Words>
  <Application>Microsoft Office PowerPoint</Application>
  <PresentationFormat>Personnalisé</PresentationFormat>
  <Paragraphs>265</Paragraphs>
  <Slides>10</Slides>
  <Notes>10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10</vt:i4>
      </vt:variant>
    </vt:vector>
  </HeadingPairs>
  <TitlesOfParts>
    <vt:vector size="23" baseType="lpstr">
      <vt:lpstr>Arial</vt:lpstr>
      <vt:lpstr>Arial Black</vt:lpstr>
      <vt:lpstr>Cabin</vt:lpstr>
      <vt:lpstr>Calibri</vt:lpstr>
      <vt:lpstr>Inter</vt:lpstr>
      <vt:lpstr>Merriweather</vt:lpstr>
      <vt:lpstr>Montserrat</vt:lpstr>
      <vt:lpstr>Poppins</vt:lpstr>
      <vt:lpstr>Raleway</vt:lpstr>
      <vt:lpstr>Roboto</vt:lpstr>
      <vt:lpstr>Roboto Condensed</vt:lpstr>
      <vt:lpstr>Solway</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Reine BASSENE</cp:lastModifiedBy>
  <cp:revision>9</cp:revision>
  <dcterms:created xsi:type="dcterms:W3CDTF">2025-04-10T09:17:19Z</dcterms:created>
  <dcterms:modified xsi:type="dcterms:W3CDTF">2025-04-11T18:08:06Z</dcterms:modified>
</cp:coreProperties>
</file>