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105_7B01CEAF.xml" ContentType="application/vnd.ms-powerpoint.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53"/>
  </p:notesMasterIdLst>
  <p:handoutMasterIdLst>
    <p:handoutMasterId r:id="rId54"/>
  </p:handoutMasterIdLst>
  <p:sldIdLst>
    <p:sldId id="256" r:id="rId2"/>
    <p:sldId id="306" r:id="rId3"/>
    <p:sldId id="378" r:id="rId4"/>
    <p:sldId id="263" r:id="rId5"/>
    <p:sldId id="264" r:id="rId6"/>
    <p:sldId id="270" r:id="rId7"/>
    <p:sldId id="288" r:id="rId8"/>
    <p:sldId id="257" r:id="rId9"/>
    <p:sldId id="284" r:id="rId10"/>
    <p:sldId id="258" r:id="rId11"/>
    <p:sldId id="290" r:id="rId12"/>
    <p:sldId id="289" r:id="rId13"/>
    <p:sldId id="291" r:id="rId14"/>
    <p:sldId id="292" r:id="rId15"/>
    <p:sldId id="293" r:id="rId16"/>
    <p:sldId id="267" r:id="rId17"/>
    <p:sldId id="294" r:id="rId18"/>
    <p:sldId id="295" r:id="rId19"/>
    <p:sldId id="297" r:id="rId20"/>
    <p:sldId id="298" r:id="rId21"/>
    <p:sldId id="268" r:id="rId22"/>
    <p:sldId id="271" r:id="rId23"/>
    <p:sldId id="299" r:id="rId24"/>
    <p:sldId id="269" r:id="rId25"/>
    <p:sldId id="273" r:id="rId26"/>
    <p:sldId id="304" r:id="rId27"/>
    <p:sldId id="305" r:id="rId28"/>
    <p:sldId id="307" r:id="rId29"/>
    <p:sldId id="2147481285" r:id="rId30"/>
    <p:sldId id="2147481289" r:id="rId31"/>
    <p:sldId id="301" r:id="rId32"/>
    <p:sldId id="2147481286" r:id="rId33"/>
    <p:sldId id="302" r:id="rId34"/>
    <p:sldId id="2147481287" r:id="rId35"/>
    <p:sldId id="2147481288" r:id="rId36"/>
    <p:sldId id="303" r:id="rId37"/>
    <p:sldId id="2147481290" r:id="rId38"/>
    <p:sldId id="2147481291" r:id="rId39"/>
    <p:sldId id="2147481292" r:id="rId40"/>
    <p:sldId id="2147481293" r:id="rId41"/>
    <p:sldId id="2147481294" r:id="rId42"/>
    <p:sldId id="2147481295" r:id="rId43"/>
    <p:sldId id="2147481296" r:id="rId44"/>
    <p:sldId id="272" r:id="rId45"/>
    <p:sldId id="265" r:id="rId46"/>
    <p:sldId id="2147481297" r:id="rId47"/>
    <p:sldId id="285" r:id="rId48"/>
    <p:sldId id="261" r:id="rId49"/>
    <p:sldId id="286" r:id="rId50"/>
    <p:sldId id="287" r:id="rId51"/>
    <p:sldId id="266" r:id="rId5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821C77-3E65-5903-1B56-53FBB32F925D}" name="Will Rieck" initials="WR" userId="Will Rieck" providerId="None"/>
  <p188:author id="{88A4F9AD-9153-7177-3090-5471AB27ED46}" name="Elizabeth Migwalla" initials="EM" userId="S::emigwall@qualcomm.com::0e930e45-1e01-4cd0-a5ff-4beac34811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A92207"/>
    <a:srgbClr val="A90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5" autoAdjust="0"/>
    <p:restoredTop sz="86441" autoAdjust="0"/>
  </p:normalViewPr>
  <p:slideViewPr>
    <p:cSldViewPr>
      <p:cViewPr varScale="1">
        <p:scale>
          <a:sx n="64" d="100"/>
          <a:sy n="64" d="100"/>
        </p:scale>
        <p:origin x="250" y="267"/>
      </p:cViewPr>
      <p:guideLst>
        <p:guide orient="horz" pos="2160"/>
        <p:guide pos="3840"/>
      </p:guideLst>
    </p:cSldViewPr>
  </p:slideViewPr>
  <p:outlineViewPr>
    <p:cViewPr>
      <p:scale>
        <a:sx n="33" d="100"/>
        <a:sy n="33" d="100"/>
      </p:scale>
      <p:origin x="228" y="0"/>
    </p:cViewPr>
  </p:outlineViewPr>
  <p:notesTextViewPr>
    <p:cViewPr>
      <p:scale>
        <a:sx n="100" d="100"/>
        <a:sy n="100" d="100"/>
      </p:scale>
      <p:origin x="0" y="0"/>
    </p:cViewPr>
  </p:notesTextViewPr>
  <p:sorterViewPr>
    <p:cViewPr>
      <p:scale>
        <a:sx n="66" d="100"/>
        <a:sy n="66" d="100"/>
      </p:scale>
      <p:origin x="0" y="-10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modernComment_105_7B01CEAF.xml><?xml version="1.0" encoding="utf-8"?>
<p188:cmLst xmlns:a="http://schemas.openxmlformats.org/drawingml/2006/main" xmlns:r="http://schemas.openxmlformats.org/officeDocument/2006/relationships" xmlns:p188="http://schemas.microsoft.com/office/powerpoint/2018/8/main">
  <p188:cm id="{8CD10BE8-7AFB-4D5D-A83B-151C88271B3F}" authorId="{88A4F9AD-9153-7177-3090-5471AB27ED46}" created="2025-08-06T10:34:32.974">
    <pc:sldMkLst xmlns:pc="http://schemas.microsoft.com/office/powerpoint/2013/main/command">
      <pc:docMk/>
      <pc:sldMk cId="2063716015" sldId="261"/>
    </pc:sldMkLst>
    <p188:txBody>
      <a:bodyPr/>
      <a:lstStyle/>
      <a:p>
        <a:r>
          <a:rPr lang="en-ZA"/>
          <a:t>I may work on a softer version of this , or just make some general ‘’political”’ remarks.</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E1A55-A597-430A-8379-7E1CD5B60AB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937BFAA-51C4-43B4-ABF5-4CD9AA1310A8}">
      <dgm:prSet/>
      <dgm:spPr/>
      <dgm:t>
        <a:bodyPr/>
        <a:lstStyle/>
        <a:p>
          <a:r>
            <a:rPr lang="en-US" b="1" baseline="0" dirty="0"/>
            <a:t>Step 1:</a:t>
          </a:r>
          <a:r>
            <a:rPr lang="en-US" baseline="0" dirty="0"/>
            <a:t> Define IMT system parameters</a:t>
          </a:r>
          <a:endParaRPr lang="en-US" dirty="0"/>
        </a:p>
      </dgm:t>
    </dgm:pt>
    <dgm:pt modelId="{D34D4392-3E08-45BF-B7BB-01A4F80DC991}" type="parTrans" cxnId="{01D9E5CA-6EC0-4AC5-AD54-B92B7776673B}">
      <dgm:prSet/>
      <dgm:spPr/>
      <dgm:t>
        <a:bodyPr/>
        <a:lstStyle/>
        <a:p>
          <a:endParaRPr lang="en-US"/>
        </a:p>
      </dgm:t>
    </dgm:pt>
    <dgm:pt modelId="{960846A4-1EC7-4871-BA56-B1357E822651}" type="sibTrans" cxnId="{01D9E5CA-6EC0-4AC5-AD54-B92B7776673B}">
      <dgm:prSet/>
      <dgm:spPr/>
      <dgm:t>
        <a:bodyPr/>
        <a:lstStyle/>
        <a:p>
          <a:endParaRPr lang="en-US"/>
        </a:p>
      </dgm:t>
    </dgm:pt>
    <dgm:pt modelId="{40EA266C-6807-4B14-8A85-ACE02D007DA4}">
      <dgm:prSet/>
      <dgm:spPr/>
      <dgm:t>
        <a:bodyPr/>
        <a:lstStyle/>
        <a:p>
          <a:r>
            <a:rPr lang="en-US" b="1" baseline="0" dirty="0"/>
            <a:t>Step 2: </a:t>
          </a:r>
          <a:r>
            <a:rPr lang="en-US" baseline="0" dirty="0"/>
            <a:t>Define existing system parameters: FS, FSS, MSS, </a:t>
          </a:r>
          <a:r>
            <a:rPr lang="en-US" baseline="0" dirty="0" err="1"/>
            <a:t>MetSat</a:t>
          </a:r>
          <a:r>
            <a:rPr lang="en-US" baseline="0" dirty="0"/>
            <a:t>, EESS, RAS, SRS, etc.</a:t>
          </a:r>
          <a:endParaRPr lang="en-US" dirty="0"/>
        </a:p>
      </dgm:t>
    </dgm:pt>
    <dgm:pt modelId="{748871F4-F036-4D69-9332-8A3027DAB16B}" type="parTrans" cxnId="{B3B0ADF5-3C0B-4658-8B9D-463268F38BAD}">
      <dgm:prSet/>
      <dgm:spPr/>
      <dgm:t>
        <a:bodyPr/>
        <a:lstStyle/>
        <a:p>
          <a:endParaRPr lang="en-US"/>
        </a:p>
      </dgm:t>
    </dgm:pt>
    <dgm:pt modelId="{EBF3606A-3345-4621-B549-24B198076ABC}" type="sibTrans" cxnId="{B3B0ADF5-3C0B-4658-8B9D-463268F38BAD}">
      <dgm:prSet/>
      <dgm:spPr/>
      <dgm:t>
        <a:bodyPr/>
        <a:lstStyle/>
        <a:p>
          <a:endParaRPr lang="en-US"/>
        </a:p>
      </dgm:t>
    </dgm:pt>
    <dgm:pt modelId="{B6401E32-0623-4D8E-BC40-217ACAF47F78}">
      <dgm:prSet/>
      <dgm:spPr/>
      <dgm:t>
        <a:bodyPr/>
        <a:lstStyle/>
        <a:p>
          <a:r>
            <a:rPr lang="en-US" b="1" baseline="0" dirty="0"/>
            <a:t>Step 3: </a:t>
          </a:r>
          <a:r>
            <a:rPr lang="en-US" baseline="0" dirty="0"/>
            <a:t>Select environmental factors: terrain, clutter, propagation models </a:t>
          </a:r>
          <a:endParaRPr lang="en-US" dirty="0"/>
        </a:p>
      </dgm:t>
    </dgm:pt>
    <dgm:pt modelId="{81778792-FB57-4735-B138-AFD9FB67AF2F}" type="parTrans" cxnId="{6000599D-CFAD-4C5B-A838-2DB4357BBAB8}">
      <dgm:prSet/>
      <dgm:spPr/>
      <dgm:t>
        <a:bodyPr/>
        <a:lstStyle/>
        <a:p>
          <a:endParaRPr lang="en-US"/>
        </a:p>
      </dgm:t>
    </dgm:pt>
    <dgm:pt modelId="{CA95EDD5-36B1-4E85-B460-891FE461A780}" type="sibTrans" cxnId="{6000599D-CFAD-4C5B-A838-2DB4357BBAB8}">
      <dgm:prSet/>
      <dgm:spPr/>
      <dgm:t>
        <a:bodyPr/>
        <a:lstStyle/>
        <a:p>
          <a:endParaRPr lang="en-US"/>
        </a:p>
      </dgm:t>
    </dgm:pt>
    <dgm:pt modelId="{A877F42D-8007-42C3-AF08-EF1996C269A5}">
      <dgm:prSet/>
      <dgm:spPr/>
      <dgm:t>
        <a:bodyPr/>
        <a:lstStyle/>
        <a:p>
          <a:r>
            <a:rPr lang="en-US" b="1" baseline="0" dirty="0"/>
            <a:t>Step 4:</a:t>
          </a:r>
          <a:r>
            <a:rPr lang="en-US" baseline="0" dirty="0"/>
            <a:t> Select layout and coexistence scenarios: co-channel, adjacent channel, urban, suburban, rural </a:t>
          </a:r>
          <a:endParaRPr lang="en-US" dirty="0"/>
        </a:p>
      </dgm:t>
    </dgm:pt>
    <dgm:pt modelId="{DB7CB095-F8E3-49EB-A2E6-B07F418B5689}" type="parTrans" cxnId="{8250628E-256F-46D0-A4BB-1E2020D49D08}">
      <dgm:prSet/>
      <dgm:spPr/>
      <dgm:t>
        <a:bodyPr/>
        <a:lstStyle/>
        <a:p>
          <a:endParaRPr lang="en-US"/>
        </a:p>
      </dgm:t>
    </dgm:pt>
    <dgm:pt modelId="{09449D90-7D7F-4C76-A470-392B885F06B2}" type="sibTrans" cxnId="{8250628E-256F-46D0-A4BB-1E2020D49D08}">
      <dgm:prSet/>
      <dgm:spPr/>
      <dgm:t>
        <a:bodyPr/>
        <a:lstStyle/>
        <a:p>
          <a:endParaRPr lang="en-US"/>
        </a:p>
      </dgm:t>
    </dgm:pt>
    <dgm:pt modelId="{A2BE6C2F-B82E-4D5A-A44E-5A832A482F90}">
      <dgm:prSet/>
      <dgm:spPr/>
      <dgm:t>
        <a:bodyPr/>
        <a:lstStyle/>
        <a:p>
          <a:r>
            <a:rPr lang="en-US" b="1" baseline="0" dirty="0"/>
            <a:t>Step 5:</a:t>
          </a:r>
          <a:r>
            <a:rPr lang="en-US" baseline="0" dirty="0"/>
            <a:t> Simulate interference levels using simulation tools, e.g., MATLAB, SEAMCAT, etc.</a:t>
          </a:r>
          <a:endParaRPr lang="en-US" dirty="0"/>
        </a:p>
      </dgm:t>
    </dgm:pt>
    <dgm:pt modelId="{7CEAB3F0-C915-4595-B2B9-EFD8181389D0}" type="parTrans" cxnId="{CABF1BAD-8516-4F8C-BEDD-F27198411EB1}">
      <dgm:prSet/>
      <dgm:spPr/>
      <dgm:t>
        <a:bodyPr/>
        <a:lstStyle/>
        <a:p>
          <a:endParaRPr lang="en-US"/>
        </a:p>
      </dgm:t>
    </dgm:pt>
    <dgm:pt modelId="{5F0C9CB4-E106-44FC-8296-5607065CB20C}" type="sibTrans" cxnId="{CABF1BAD-8516-4F8C-BEDD-F27198411EB1}">
      <dgm:prSet/>
      <dgm:spPr/>
      <dgm:t>
        <a:bodyPr/>
        <a:lstStyle/>
        <a:p>
          <a:endParaRPr lang="en-US"/>
        </a:p>
      </dgm:t>
    </dgm:pt>
    <dgm:pt modelId="{019BAF45-B676-4FE1-9DB2-3752BE3BC11C}">
      <dgm:prSet/>
      <dgm:spPr/>
      <dgm:t>
        <a:bodyPr/>
        <a:lstStyle/>
        <a:p>
          <a:r>
            <a:rPr lang="en-US" b="1" baseline="0" dirty="0"/>
            <a:t>Step 6:</a:t>
          </a:r>
          <a:r>
            <a:rPr lang="en-US" baseline="0" dirty="0"/>
            <a:t> Determine separation distances based on protection level for the existing services, e.g., using I/N CDFs</a:t>
          </a:r>
          <a:endParaRPr lang="en-US" dirty="0"/>
        </a:p>
      </dgm:t>
    </dgm:pt>
    <dgm:pt modelId="{B75E7B74-FF44-4586-892F-4AEF0BB8F914}" type="parTrans" cxnId="{90A3687F-349A-4896-BBA8-088A7CAA9D1A}">
      <dgm:prSet/>
      <dgm:spPr/>
      <dgm:t>
        <a:bodyPr/>
        <a:lstStyle/>
        <a:p>
          <a:endParaRPr lang="en-US"/>
        </a:p>
      </dgm:t>
    </dgm:pt>
    <dgm:pt modelId="{E2EA17CB-C0C1-45C0-AEEE-5CDBD7CFE6AB}" type="sibTrans" cxnId="{90A3687F-349A-4896-BBA8-088A7CAA9D1A}">
      <dgm:prSet/>
      <dgm:spPr/>
      <dgm:t>
        <a:bodyPr/>
        <a:lstStyle/>
        <a:p>
          <a:endParaRPr lang="en-US"/>
        </a:p>
      </dgm:t>
    </dgm:pt>
    <dgm:pt modelId="{A48A8A8A-3D43-4A30-A962-BCE476684D0C}">
      <dgm:prSet/>
      <dgm:spPr/>
      <dgm:t>
        <a:bodyPr/>
        <a:lstStyle/>
        <a:p>
          <a:r>
            <a:rPr lang="en-US" b="1" baseline="0" dirty="0"/>
            <a:t>Step 7:</a:t>
          </a:r>
          <a:r>
            <a:rPr lang="en-US" baseline="0" dirty="0"/>
            <a:t> Determine if mitigation techniques or coordination between IMT and existing services could reduce the separation distances    </a:t>
          </a:r>
          <a:endParaRPr lang="en-US" dirty="0"/>
        </a:p>
      </dgm:t>
    </dgm:pt>
    <dgm:pt modelId="{4C44C693-1342-425E-AB2B-9E7F72452A35}" type="parTrans" cxnId="{3E90B133-8BC8-4D66-84C8-2E5E0BCF7A92}">
      <dgm:prSet/>
      <dgm:spPr/>
      <dgm:t>
        <a:bodyPr/>
        <a:lstStyle/>
        <a:p>
          <a:endParaRPr lang="en-US"/>
        </a:p>
      </dgm:t>
    </dgm:pt>
    <dgm:pt modelId="{F19854DF-0536-4A8F-9CF0-8318D753AB6F}" type="sibTrans" cxnId="{3E90B133-8BC8-4D66-84C8-2E5E0BCF7A92}">
      <dgm:prSet/>
      <dgm:spPr/>
      <dgm:t>
        <a:bodyPr/>
        <a:lstStyle/>
        <a:p>
          <a:endParaRPr lang="en-US"/>
        </a:p>
      </dgm:t>
    </dgm:pt>
    <dgm:pt modelId="{AB9A3B7A-DA63-46EB-B062-AA7CE12F2773}">
      <dgm:prSet/>
      <dgm:spPr/>
      <dgm:t>
        <a:bodyPr/>
        <a:lstStyle/>
        <a:p>
          <a:r>
            <a:rPr lang="en-US" b="1" baseline="0" dirty="0"/>
            <a:t>Step 8:</a:t>
          </a:r>
          <a:r>
            <a:rPr lang="en-US" baseline="0" dirty="0"/>
            <a:t> Analyze the results and summarize the findings</a:t>
          </a:r>
          <a:endParaRPr lang="en-US" dirty="0"/>
        </a:p>
      </dgm:t>
    </dgm:pt>
    <dgm:pt modelId="{7E889CF8-B24A-452C-A870-FA886AA9D546}" type="parTrans" cxnId="{50CEB64E-02E4-42E7-83FB-636422AC1F62}">
      <dgm:prSet/>
      <dgm:spPr/>
      <dgm:t>
        <a:bodyPr/>
        <a:lstStyle/>
        <a:p>
          <a:endParaRPr lang="en-US"/>
        </a:p>
      </dgm:t>
    </dgm:pt>
    <dgm:pt modelId="{B47E626F-5AED-4435-9458-F69530ECC766}" type="sibTrans" cxnId="{50CEB64E-02E4-42E7-83FB-636422AC1F62}">
      <dgm:prSet/>
      <dgm:spPr/>
      <dgm:t>
        <a:bodyPr/>
        <a:lstStyle/>
        <a:p>
          <a:endParaRPr lang="en-US"/>
        </a:p>
      </dgm:t>
    </dgm:pt>
    <dgm:pt modelId="{1A63390C-6368-4910-B39C-FB0C5AF2276D}" type="pres">
      <dgm:prSet presAssocID="{118E1A55-A597-430A-8379-7E1CD5B60ABE}" presName="root" presStyleCnt="0">
        <dgm:presLayoutVars>
          <dgm:dir/>
          <dgm:resizeHandles val="exact"/>
        </dgm:presLayoutVars>
      </dgm:prSet>
      <dgm:spPr/>
    </dgm:pt>
    <dgm:pt modelId="{AF96B19C-6C42-4CD2-B110-E9A1C13F957A}" type="pres">
      <dgm:prSet presAssocID="{118E1A55-A597-430A-8379-7E1CD5B60ABE}" presName="container" presStyleCnt="0">
        <dgm:presLayoutVars>
          <dgm:dir/>
          <dgm:resizeHandles val="exact"/>
        </dgm:presLayoutVars>
      </dgm:prSet>
      <dgm:spPr/>
    </dgm:pt>
    <dgm:pt modelId="{82270970-F188-4D06-B70F-ED8BFEF1F5C5}" type="pres">
      <dgm:prSet presAssocID="{5937BFAA-51C4-43B4-ABF5-4CD9AA1310A8}" presName="compNode" presStyleCnt="0"/>
      <dgm:spPr/>
    </dgm:pt>
    <dgm:pt modelId="{99186D1C-CECE-410F-953C-E82FFB06999B}" type="pres">
      <dgm:prSet presAssocID="{5937BFAA-51C4-43B4-ABF5-4CD9AA1310A8}" presName="iconBgRect" presStyleLbl="bgShp" presStyleIdx="0" presStyleCnt="8"/>
      <dgm:spPr>
        <a:solidFill>
          <a:schemeClr val="accent5">
            <a:lumMod val="40000"/>
            <a:lumOff val="60000"/>
          </a:schemeClr>
        </a:solidFill>
      </dgm:spPr>
    </dgm:pt>
    <dgm:pt modelId="{D5C88A0F-394C-4D48-A4DD-91605B35E3A7}" type="pres">
      <dgm:prSet presAssocID="{5937BFAA-51C4-43B4-ABF5-4CD9AA1310A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5AFEEB9-6BB9-4010-B49D-294FE039FE63}" type="pres">
      <dgm:prSet presAssocID="{5937BFAA-51C4-43B4-ABF5-4CD9AA1310A8}" presName="spaceRect" presStyleCnt="0"/>
      <dgm:spPr/>
    </dgm:pt>
    <dgm:pt modelId="{7E694967-6093-4560-BF83-EF3A82807B8D}" type="pres">
      <dgm:prSet presAssocID="{5937BFAA-51C4-43B4-ABF5-4CD9AA1310A8}" presName="textRect" presStyleLbl="revTx" presStyleIdx="0" presStyleCnt="8">
        <dgm:presLayoutVars>
          <dgm:chMax val="1"/>
          <dgm:chPref val="1"/>
        </dgm:presLayoutVars>
      </dgm:prSet>
      <dgm:spPr/>
    </dgm:pt>
    <dgm:pt modelId="{0FCE3319-32AF-4E13-B8F9-A116B833C44A}" type="pres">
      <dgm:prSet presAssocID="{960846A4-1EC7-4871-BA56-B1357E822651}" presName="sibTrans" presStyleLbl="sibTrans2D1" presStyleIdx="0" presStyleCnt="0"/>
      <dgm:spPr/>
    </dgm:pt>
    <dgm:pt modelId="{174E5617-30FA-47AD-A227-37B168A487B0}" type="pres">
      <dgm:prSet presAssocID="{40EA266C-6807-4B14-8A85-ACE02D007DA4}" presName="compNode" presStyleCnt="0"/>
      <dgm:spPr/>
    </dgm:pt>
    <dgm:pt modelId="{125986A7-EE5E-4993-AAD1-E43C2B9314EA}" type="pres">
      <dgm:prSet presAssocID="{40EA266C-6807-4B14-8A85-ACE02D007DA4}" presName="iconBgRect" presStyleLbl="bgShp" presStyleIdx="1" presStyleCnt="8"/>
      <dgm:spPr>
        <a:solidFill>
          <a:schemeClr val="accent5">
            <a:lumMod val="40000"/>
            <a:lumOff val="60000"/>
          </a:schemeClr>
        </a:solidFill>
      </dgm:spPr>
    </dgm:pt>
    <dgm:pt modelId="{149E4D13-2412-47C8-99B8-997317F1CF89}" type="pres">
      <dgm:prSet presAssocID="{40EA266C-6807-4B14-8A85-ACE02D007DA4}"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45E45DB5-B994-43C8-91FA-01BB3B8D8F7B}" type="pres">
      <dgm:prSet presAssocID="{40EA266C-6807-4B14-8A85-ACE02D007DA4}" presName="spaceRect" presStyleCnt="0"/>
      <dgm:spPr/>
    </dgm:pt>
    <dgm:pt modelId="{52013610-6D05-42AB-A8B2-E3FEFE884807}" type="pres">
      <dgm:prSet presAssocID="{40EA266C-6807-4B14-8A85-ACE02D007DA4}" presName="textRect" presStyleLbl="revTx" presStyleIdx="1" presStyleCnt="8">
        <dgm:presLayoutVars>
          <dgm:chMax val="1"/>
          <dgm:chPref val="1"/>
        </dgm:presLayoutVars>
      </dgm:prSet>
      <dgm:spPr/>
    </dgm:pt>
    <dgm:pt modelId="{9560CE38-E80A-48F8-AD14-4BB8D9D265E0}" type="pres">
      <dgm:prSet presAssocID="{EBF3606A-3345-4621-B549-24B198076ABC}" presName="sibTrans" presStyleLbl="sibTrans2D1" presStyleIdx="0" presStyleCnt="0"/>
      <dgm:spPr/>
    </dgm:pt>
    <dgm:pt modelId="{3257A11F-C1E7-450D-8BBE-5C876911C9D8}" type="pres">
      <dgm:prSet presAssocID="{B6401E32-0623-4D8E-BC40-217ACAF47F78}" presName="compNode" presStyleCnt="0"/>
      <dgm:spPr/>
    </dgm:pt>
    <dgm:pt modelId="{C07C1465-7961-45DC-833D-E9DF25264698}" type="pres">
      <dgm:prSet presAssocID="{B6401E32-0623-4D8E-BC40-217ACAF47F78}" presName="iconBgRect" presStyleLbl="bgShp" presStyleIdx="2" presStyleCnt="8"/>
      <dgm:spPr>
        <a:solidFill>
          <a:schemeClr val="accent5">
            <a:lumMod val="40000"/>
            <a:lumOff val="60000"/>
          </a:schemeClr>
        </a:solidFill>
      </dgm:spPr>
    </dgm:pt>
    <dgm:pt modelId="{06A0DB98-A900-4A25-9D6E-D0BDB696CF8F}" type="pres">
      <dgm:prSet presAssocID="{B6401E32-0623-4D8E-BC40-217ACAF47F7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F26F64D2-DA78-4A71-862F-5E65298F179E}" type="pres">
      <dgm:prSet presAssocID="{B6401E32-0623-4D8E-BC40-217ACAF47F78}" presName="spaceRect" presStyleCnt="0"/>
      <dgm:spPr/>
    </dgm:pt>
    <dgm:pt modelId="{672F82FE-F53F-4335-AFBB-9A02C955AAFC}" type="pres">
      <dgm:prSet presAssocID="{B6401E32-0623-4D8E-BC40-217ACAF47F78}" presName="textRect" presStyleLbl="revTx" presStyleIdx="2" presStyleCnt="8">
        <dgm:presLayoutVars>
          <dgm:chMax val="1"/>
          <dgm:chPref val="1"/>
        </dgm:presLayoutVars>
      </dgm:prSet>
      <dgm:spPr/>
    </dgm:pt>
    <dgm:pt modelId="{E19062C6-E3F1-4068-80C6-34B07C3D10C2}" type="pres">
      <dgm:prSet presAssocID="{CA95EDD5-36B1-4E85-B460-891FE461A780}" presName="sibTrans" presStyleLbl="sibTrans2D1" presStyleIdx="0" presStyleCnt="0"/>
      <dgm:spPr/>
    </dgm:pt>
    <dgm:pt modelId="{4832C16D-763B-4FDC-B682-5BF006E8A398}" type="pres">
      <dgm:prSet presAssocID="{A877F42D-8007-42C3-AF08-EF1996C269A5}" presName="compNode" presStyleCnt="0"/>
      <dgm:spPr/>
    </dgm:pt>
    <dgm:pt modelId="{D7C6ACCD-2FC7-4223-AAD0-B42544F28155}" type="pres">
      <dgm:prSet presAssocID="{A877F42D-8007-42C3-AF08-EF1996C269A5}" presName="iconBgRect" presStyleLbl="bgShp" presStyleIdx="3" presStyleCnt="8"/>
      <dgm:spPr>
        <a:solidFill>
          <a:schemeClr val="accent5">
            <a:lumMod val="40000"/>
            <a:lumOff val="60000"/>
          </a:schemeClr>
        </a:solidFill>
      </dgm:spPr>
    </dgm:pt>
    <dgm:pt modelId="{7DDD7843-023B-4B7D-A352-8A3DDC6787BE}" type="pres">
      <dgm:prSet presAssocID="{A877F42D-8007-42C3-AF08-EF1996C269A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F53E86E4-516D-46E4-8C94-944F005182FE}" type="pres">
      <dgm:prSet presAssocID="{A877F42D-8007-42C3-AF08-EF1996C269A5}" presName="spaceRect" presStyleCnt="0"/>
      <dgm:spPr/>
    </dgm:pt>
    <dgm:pt modelId="{742E1226-D724-49E5-BAE2-F1A01F21A875}" type="pres">
      <dgm:prSet presAssocID="{A877F42D-8007-42C3-AF08-EF1996C269A5}" presName="textRect" presStyleLbl="revTx" presStyleIdx="3" presStyleCnt="8">
        <dgm:presLayoutVars>
          <dgm:chMax val="1"/>
          <dgm:chPref val="1"/>
        </dgm:presLayoutVars>
      </dgm:prSet>
      <dgm:spPr/>
    </dgm:pt>
    <dgm:pt modelId="{077E1681-1B81-41BB-AE9C-112D7E41FA6B}" type="pres">
      <dgm:prSet presAssocID="{09449D90-7D7F-4C76-A470-392B885F06B2}" presName="sibTrans" presStyleLbl="sibTrans2D1" presStyleIdx="0" presStyleCnt="0"/>
      <dgm:spPr/>
    </dgm:pt>
    <dgm:pt modelId="{7ECFA15D-51D1-4CF5-9411-7A8B32CAAD7B}" type="pres">
      <dgm:prSet presAssocID="{A2BE6C2F-B82E-4D5A-A44E-5A832A482F90}" presName="compNode" presStyleCnt="0"/>
      <dgm:spPr/>
    </dgm:pt>
    <dgm:pt modelId="{0A213006-3C14-4C02-A699-B8959D875702}" type="pres">
      <dgm:prSet presAssocID="{A2BE6C2F-B82E-4D5A-A44E-5A832A482F90}" presName="iconBgRect" presStyleLbl="bgShp" presStyleIdx="4" presStyleCnt="8"/>
      <dgm:spPr>
        <a:solidFill>
          <a:schemeClr val="accent5">
            <a:lumMod val="40000"/>
            <a:lumOff val="60000"/>
          </a:schemeClr>
        </a:solidFill>
      </dgm:spPr>
    </dgm:pt>
    <dgm:pt modelId="{EC7FB706-D7BD-4480-9BC8-151AE0B5F189}" type="pres">
      <dgm:prSet presAssocID="{A2BE6C2F-B82E-4D5A-A44E-5A832A482F9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sor"/>
        </a:ext>
      </dgm:extLst>
    </dgm:pt>
    <dgm:pt modelId="{944F027D-96BD-4A49-BF2A-154FFF098348}" type="pres">
      <dgm:prSet presAssocID="{A2BE6C2F-B82E-4D5A-A44E-5A832A482F90}" presName="spaceRect" presStyleCnt="0"/>
      <dgm:spPr/>
    </dgm:pt>
    <dgm:pt modelId="{1F84B494-23E5-4A7D-B902-CFA1167907F8}" type="pres">
      <dgm:prSet presAssocID="{A2BE6C2F-B82E-4D5A-A44E-5A832A482F90}" presName="textRect" presStyleLbl="revTx" presStyleIdx="4" presStyleCnt="8">
        <dgm:presLayoutVars>
          <dgm:chMax val="1"/>
          <dgm:chPref val="1"/>
        </dgm:presLayoutVars>
      </dgm:prSet>
      <dgm:spPr/>
    </dgm:pt>
    <dgm:pt modelId="{A9448544-7531-4A52-9A6A-ACCC5D39EFD3}" type="pres">
      <dgm:prSet presAssocID="{5F0C9CB4-E106-44FC-8296-5607065CB20C}" presName="sibTrans" presStyleLbl="sibTrans2D1" presStyleIdx="0" presStyleCnt="0"/>
      <dgm:spPr/>
    </dgm:pt>
    <dgm:pt modelId="{8366D355-2DD6-46FA-B33D-EAEA971B14C9}" type="pres">
      <dgm:prSet presAssocID="{019BAF45-B676-4FE1-9DB2-3752BE3BC11C}" presName="compNode" presStyleCnt="0"/>
      <dgm:spPr/>
    </dgm:pt>
    <dgm:pt modelId="{6D6F037D-262E-4360-8778-F137F25710EF}" type="pres">
      <dgm:prSet presAssocID="{019BAF45-B676-4FE1-9DB2-3752BE3BC11C}" presName="iconBgRect" presStyleLbl="bgShp" presStyleIdx="5" presStyleCnt="8"/>
      <dgm:spPr>
        <a:solidFill>
          <a:schemeClr val="accent5">
            <a:lumMod val="40000"/>
            <a:lumOff val="60000"/>
          </a:schemeClr>
        </a:solidFill>
      </dgm:spPr>
    </dgm:pt>
    <dgm:pt modelId="{780C537F-4928-409F-820C-796EEBA8812D}" type="pres">
      <dgm:prSet presAssocID="{019BAF45-B676-4FE1-9DB2-3752BE3BC11C}"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ircles with Arrows"/>
        </a:ext>
      </dgm:extLst>
    </dgm:pt>
    <dgm:pt modelId="{DDDC947C-0150-472B-84FD-629DCACE7204}" type="pres">
      <dgm:prSet presAssocID="{019BAF45-B676-4FE1-9DB2-3752BE3BC11C}" presName="spaceRect" presStyleCnt="0"/>
      <dgm:spPr/>
    </dgm:pt>
    <dgm:pt modelId="{7A7F5163-14EA-48C2-A7DB-79745496E91B}" type="pres">
      <dgm:prSet presAssocID="{019BAF45-B676-4FE1-9DB2-3752BE3BC11C}" presName="textRect" presStyleLbl="revTx" presStyleIdx="5" presStyleCnt="8">
        <dgm:presLayoutVars>
          <dgm:chMax val="1"/>
          <dgm:chPref val="1"/>
        </dgm:presLayoutVars>
      </dgm:prSet>
      <dgm:spPr/>
    </dgm:pt>
    <dgm:pt modelId="{8D4718B1-466F-4AD6-83AD-77EACF004146}" type="pres">
      <dgm:prSet presAssocID="{E2EA17CB-C0C1-45C0-AEEE-5CDBD7CFE6AB}" presName="sibTrans" presStyleLbl="sibTrans2D1" presStyleIdx="0" presStyleCnt="0"/>
      <dgm:spPr/>
    </dgm:pt>
    <dgm:pt modelId="{ECB2A4D5-51D2-4D3F-801E-355EE29E8323}" type="pres">
      <dgm:prSet presAssocID="{A48A8A8A-3D43-4A30-A962-BCE476684D0C}" presName="compNode" presStyleCnt="0"/>
      <dgm:spPr/>
    </dgm:pt>
    <dgm:pt modelId="{F0BD60F1-E9FA-405B-A67F-B2083BFA8F54}" type="pres">
      <dgm:prSet presAssocID="{A48A8A8A-3D43-4A30-A962-BCE476684D0C}" presName="iconBgRect" presStyleLbl="bgShp" presStyleIdx="6" presStyleCnt="8"/>
      <dgm:spPr>
        <a:solidFill>
          <a:schemeClr val="accent5">
            <a:lumMod val="40000"/>
            <a:lumOff val="60000"/>
          </a:schemeClr>
        </a:solidFill>
      </dgm:spPr>
    </dgm:pt>
    <dgm:pt modelId="{4786F516-CCBC-4369-AB12-A904028E2761}" type="pres">
      <dgm:prSet presAssocID="{A48A8A8A-3D43-4A30-A962-BCE476684D0C}"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andshake"/>
        </a:ext>
      </dgm:extLst>
    </dgm:pt>
    <dgm:pt modelId="{0B82A719-6C80-40F2-9F1B-74874921D737}" type="pres">
      <dgm:prSet presAssocID="{A48A8A8A-3D43-4A30-A962-BCE476684D0C}" presName="spaceRect" presStyleCnt="0"/>
      <dgm:spPr/>
    </dgm:pt>
    <dgm:pt modelId="{3384FDBC-8248-4C4A-8C68-9AEFFD0C581E}" type="pres">
      <dgm:prSet presAssocID="{A48A8A8A-3D43-4A30-A962-BCE476684D0C}" presName="textRect" presStyleLbl="revTx" presStyleIdx="6" presStyleCnt="8">
        <dgm:presLayoutVars>
          <dgm:chMax val="1"/>
          <dgm:chPref val="1"/>
        </dgm:presLayoutVars>
      </dgm:prSet>
      <dgm:spPr/>
    </dgm:pt>
    <dgm:pt modelId="{3CC3C850-7147-4E25-99A9-D3FC422473AA}" type="pres">
      <dgm:prSet presAssocID="{F19854DF-0536-4A8F-9CF0-8318D753AB6F}" presName="sibTrans" presStyleLbl="sibTrans2D1" presStyleIdx="0" presStyleCnt="0"/>
      <dgm:spPr/>
    </dgm:pt>
    <dgm:pt modelId="{9146C356-8352-4857-9112-088071C03247}" type="pres">
      <dgm:prSet presAssocID="{AB9A3B7A-DA63-46EB-B062-AA7CE12F2773}" presName="compNode" presStyleCnt="0"/>
      <dgm:spPr/>
    </dgm:pt>
    <dgm:pt modelId="{C639DB44-B727-4F9E-B0A0-B26EB11DE346}" type="pres">
      <dgm:prSet presAssocID="{AB9A3B7A-DA63-46EB-B062-AA7CE12F2773}" presName="iconBgRect" presStyleLbl="bgShp" presStyleIdx="7" presStyleCnt="8"/>
      <dgm:spPr>
        <a:solidFill>
          <a:schemeClr val="accent5">
            <a:lumMod val="40000"/>
            <a:lumOff val="60000"/>
          </a:schemeClr>
        </a:solidFill>
      </dgm:spPr>
    </dgm:pt>
    <dgm:pt modelId="{895B1DDE-7E4C-4307-AA68-4018E39EBAD1}" type="pres">
      <dgm:prSet presAssocID="{AB9A3B7A-DA63-46EB-B062-AA7CE12F277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ar chart"/>
        </a:ext>
      </dgm:extLst>
    </dgm:pt>
    <dgm:pt modelId="{E0C2776B-DD3F-41E7-9483-8D83B45DF7CB}" type="pres">
      <dgm:prSet presAssocID="{AB9A3B7A-DA63-46EB-B062-AA7CE12F2773}" presName="spaceRect" presStyleCnt="0"/>
      <dgm:spPr/>
    </dgm:pt>
    <dgm:pt modelId="{DD256591-20E1-421D-9829-86314E39DB3E}" type="pres">
      <dgm:prSet presAssocID="{AB9A3B7A-DA63-46EB-B062-AA7CE12F2773}" presName="textRect" presStyleLbl="revTx" presStyleIdx="7" presStyleCnt="8">
        <dgm:presLayoutVars>
          <dgm:chMax val="1"/>
          <dgm:chPref val="1"/>
        </dgm:presLayoutVars>
      </dgm:prSet>
      <dgm:spPr/>
    </dgm:pt>
  </dgm:ptLst>
  <dgm:cxnLst>
    <dgm:cxn modelId="{69506D0E-CEC8-4890-B95F-085E51B8CF5B}" type="presOf" srcId="{5F0C9CB4-E106-44FC-8296-5607065CB20C}" destId="{A9448544-7531-4A52-9A6A-ACCC5D39EFD3}" srcOrd="0" destOrd="0" presId="urn:microsoft.com/office/officeart/2018/2/layout/IconCircleList"/>
    <dgm:cxn modelId="{8DA9481C-7CBD-4CE3-A91C-2BE6FF73CFCD}" type="presOf" srcId="{A2BE6C2F-B82E-4D5A-A44E-5A832A482F90}" destId="{1F84B494-23E5-4A7D-B902-CFA1167907F8}" srcOrd="0" destOrd="0" presId="urn:microsoft.com/office/officeart/2018/2/layout/IconCircleList"/>
    <dgm:cxn modelId="{D3837026-BAAD-4F60-875E-AE6936AF857F}" type="presOf" srcId="{5937BFAA-51C4-43B4-ABF5-4CD9AA1310A8}" destId="{7E694967-6093-4560-BF83-EF3A82807B8D}" srcOrd="0" destOrd="0" presId="urn:microsoft.com/office/officeart/2018/2/layout/IconCircleList"/>
    <dgm:cxn modelId="{3E90B133-8BC8-4D66-84C8-2E5E0BCF7A92}" srcId="{118E1A55-A597-430A-8379-7E1CD5B60ABE}" destId="{A48A8A8A-3D43-4A30-A962-BCE476684D0C}" srcOrd="6" destOrd="0" parTransId="{4C44C693-1342-425E-AB2B-9E7F72452A35}" sibTransId="{F19854DF-0536-4A8F-9CF0-8318D753AB6F}"/>
    <dgm:cxn modelId="{EF936565-7786-4418-89F3-283DB1BD64C6}" type="presOf" srcId="{CA95EDD5-36B1-4E85-B460-891FE461A780}" destId="{E19062C6-E3F1-4068-80C6-34B07C3D10C2}" srcOrd="0" destOrd="0" presId="urn:microsoft.com/office/officeart/2018/2/layout/IconCircleList"/>
    <dgm:cxn modelId="{50CEB64E-02E4-42E7-83FB-636422AC1F62}" srcId="{118E1A55-A597-430A-8379-7E1CD5B60ABE}" destId="{AB9A3B7A-DA63-46EB-B062-AA7CE12F2773}" srcOrd="7" destOrd="0" parTransId="{7E889CF8-B24A-452C-A870-FA886AA9D546}" sibTransId="{B47E626F-5AED-4435-9458-F69530ECC766}"/>
    <dgm:cxn modelId="{062A2371-B917-40E3-824C-D621DB6C81A4}" type="presOf" srcId="{A48A8A8A-3D43-4A30-A962-BCE476684D0C}" destId="{3384FDBC-8248-4C4A-8C68-9AEFFD0C581E}" srcOrd="0" destOrd="0" presId="urn:microsoft.com/office/officeart/2018/2/layout/IconCircleList"/>
    <dgm:cxn modelId="{553BED52-635C-4BA3-8497-853FA9509914}" type="presOf" srcId="{960846A4-1EC7-4871-BA56-B1357E822651}" destId="{0FCE3319-32AF-4E13-B8F9-A116B833C44A}" srcOrd="0" destOrd="0" presId="urn:microsoft.com/office/officeart/2018/2/layout/IconCircleList"/>
    <dgm:cxn modelId="{BA595274-FB75-4F0B-B575-5E028E462D85}" type="presOf" srcId="{40EA266C-6807-4B14-8A85-ACE02D007DA4}" destId="{52013610-6D05-42AB-A8B2-E3FEFE884807}" srcOrd="0" destOrd="0" presId="urn:microsoft.com/office/officeart/2018/2/layout/IconCircleList"/>
    <dgm:cxn modelId="{FD5F767D-5E8C-43F7-8AC7-47DF6F3BA7B3}" type="presOf" srcId="{AB9A3B7A-DA63-46EB-B062-AA7CE12F2773}" destId="{DD256591-20E1-421D-9829-86314E39DB3E}" srcOrd="0" destOrd="0" presId="urn:microsoft.com/office/officeart/2018/2/layout/IconCircleList"/>
    <dgm:cxn modelId="{90A3687F-349A-4896-BBA8-088A7CAA9D1A}" srcId="{118E1A55-A597-430A-8379-7E1CD5B60ABE}" destId="{019BAF45-B676-4FE1-9DB2-3752BE3BC11C}" srcOrd="5" destOrd="0" parTransId="{B75E7B74-FF44-4586-892F-4AEF0BB8F914}" sibTransId="{E2EA17CB-C0C1-45C0-AEEE-5CDBD7CFE6AB}"/>
    <dgm:cxn modelId="{8250628E-256F-46D0-A4BB-1E2020D49D08}" srcId="{118E1A55-A597-430A-8379-7E1CD5B60ABE}" destId="{A877F42D-8007-42C3-AF08-EF1996C269A5}" srcOrd="3" destOrd="0" parTransId="{DB7CB095-F8E3-49EB-A2E6-B07F418B5689}" sibTransId="{09449D90-7D7F-4C76-A470-392B885F06B2}"/>
    <dgm:cxn modelId="{EEAFE292-04C2-417A-9540-581E8AAB1448}" type="presOf" srcId="{A877F42D-8007-42C3-AF08-EF1996C269A5}" destId="{742E1226-D724-49E5-BAE2-F1A01F21A875}" srcOrd="0" destOrd="0" presId="urn:microsoft.com/office/officeart/2018/2/layout/IconCircleList"/>
    <dgm:cxn modelId="{C0D0F993-A2B6-4445-90FB-21534007E05D}" type="presOf" srcId="{EBF3606A-3345-4621-B549-24B198076ABC}" destId="{9560CE38-E80A-48F8-AD14-4BB8D9D265E0}" srcOrd="0" destOrd="0" presId="urn:microsoft.com/office/officeart/2018/2/layout/IconCircleList"/>
    <dgm:cxn modelId="{44F9C59A-3FED-4572-8BB5-1FEA4C8CCFC7}" type="presOf" srcId="{F19854DF-0536-4A8F-9CF0-8318D753AB6F}" destId="{3CC3C850-7147-4E25-99A9-D3FC422473AA}" srcOrd="0" destOrd="0" presId="urn:microsoft.com/office/officeart/2018/2/layout/IconCircleList"/>
    <dgm:cxn modelId="{5ACBC59C-6142-4833-ACEF-00FF322C23B4}" type="presOf" srcId="{B6401E32-0623-4D8E-BC40-217ACAF47F78}" destId="{672F82FE-F53F-4335-AFBB-9A02C955AAFC}" srcOrd="0" destOrd="0" presId="urn:microsoft.com/office/officeart/2018/2/layout/IconCircleList"/>
    <dgm:cxn modelId="{6000599D-CFAD-4C5B-A838-2DB4357BBAB8}" srcId="{118E1A55-A597-430A-8379-7E1CD5B60ABE}" destId="{B6401E32-0623-4D8E-BC40-217ACAF47F78}" srcOrd="2" destOrd="0" parTransId="{81778792-FB57-4735-B138-AFD9FB67AF2F}" sibTransId="{CA95EDD5-36B1-4E85-B460-891FE461A780}"/>
    <dgm:cxn modelId="{5C2071AC-AD8B-4700-9EF7-70BAF6835C2C}" type="presOf" srcId="{118E1A55-A597-430A-8379-7E1CD5B60ABE}" destId="{1A63390C-6368-4910-B39C-FB0C5AF2276D}" srcOrd="0" destOrd="0" presId="urn:microsoft.com/office/officeart/2018/2/layout/IconCircleList"/>
    <dgm:cxn modelId="{CABF1BAD-8516-4F8C-BEDD-F27198411EB1}" srcId="{118E1A55-A597-430A-8379-7E1CD5B60ABE}" destId="{A2BE6C2F-B82E-4D5A-A44E-5A832A482F90}" srcOrd="4" destOrd="0" parTransId="{7CEAB3F0-C915-4595-B2B9-EFD8181389D0}" sibTransId="{5F0C9CB4-E106-44FC-8296-5607065CB20C}"/>
    <dgm:cxn modelId="{3C7A04B8-CE06-4528-BB35-B72CA4106588}" type="presOf" srcId="{019BAF45-B676-4FE1-9DB2-3752BE3BC11C}" destId="{7A7F5163-14EA-48C2-A7DB-79745496E91B}" srcOrd="0" destOrd="0" presId="urn:microsoft.com/office/officeart/2018/2/layout/IconCircleList"/>
    <dgm:cxn modelId="{15D9E1C6-4D58-4CCA-9838-CC57D175ABFE}" type="presOf" srcId="{09449D90-7D7F-4C76-A470-392B885F06B2}" destId="{077E1681-1B81-41BB-AE9C-112D7E41FA6B}" srcOrd="0" destOrd="0" presId="urn:microsoft.com/office/officeart/2018/2/layout/IconCircleList"/>
    <dgm:cxn modelId="{01D9E5CA-6EC0-4AC5-AD54-B92B7776673B}" srcId="{118E1A55-A597-430A-8379-7E1CD5B60ABE}" destId="{5937BFAA-51C4-43B4-ABF5-4CD9AA1310A8}" srcOrd="0" destOrd="0" parTransId="{D34D4392-3E08-45BF-B7BB-01A4F80DC991}" sibTransId="{960846A4-1EC7-4871-BA56-B1357E822651}"/>
    <dgm:cxn modelId="{2CAF45DF-1DE5-43CE-ADD4-CE71234EF39A}" type="presOf" srcId="{E2EA17CB-C0C1-45C0-AEEE-5CDBD7CFE6AB}" destId="{8D4718B1-466F-4AD6-83AD-77EACF004146}" srcOrd="0" destOrd="0" presId="urn:microsoft.com/office/officeart/2018/2/layout/IconCircleList"/>
    <dgm:cxn modelId="{B3B0ADF5-3C0B-4658-8B9D-463268F38BAD}" srcId="{118E1A55-A597-430A-8379-7E1CD5B60ABE}" destId="{40EA266C-6807-4B14-8A85-ACE02D007DA4}" srcOrd="1" destOrd="0" parTransId="{748871F4-F036-4D69-9332-8A3027DAB16B}" sibTransId="{EBF3606A-3345-4621-B549-24B198076ABC}"/>
    <dgm:cxn modelId="{9BFBF230-C0C6-4A71-B055-F16F9F070BE0}" type="presParOf" srcId="{1A63390C-6368-4910-B39C-FB0C5AF2276D}" destId="{AF96B19C-6C42-4CD2-B110-E9A1C13F957A}" srcOrd="0" destOrd="0" presId="urn:microsoft.com/office/officeart/2018/2/layout/IconCircleList"/>
    <dgm:cxn modelId="{67D1D8DB-4B8F-4345-A201-A7DD9887171E}" type="presParOf" srcId="{AF96B19C-6C42-4CD2-B110-E9A1C13F957A}" destId="{82270970-F188-4D06-B70F-ED8BFEF1F5C5}" srcOrd="0" destOrd="0" presId="urn:microsoft.com/office/officeart/2018/2/layout/IconCircleList"/>
    <dgm:cxn modelId="{765290E5-5B03-454D-87DC-CCB81CB796BC}" type="presParOf" srcId="{82270970-F188-4D06-B70F-ED8BFEF1F5C5}" destId="{99186D1C-CECE-410F-953C-E82FFB06999B}" srcOrd="0" destOrd="0" presId="urn:microsoft.com/office/officeart/2018/2/layout/IconCircleList"/>
    <dgm:cxn modelId="{A1B1FF94-AD52-44E1-AA43-361189C041DC}" type="presParOf" srcId="{82270970-F188-4D06-B70F-ED8BFEF1F5C5}" destId="{D5C88A0F-394C-4D48-A4DD-91605B35E3A7}" srcOrd="1" destOrd="0" presId="urn:microsoft.com/office/officeart/2018/2/layout/IconCircleList"/>
    <dgm:cxn modelId="{0D766E4A-2449-488A-9F7C-BBE008360C39}" type="presParOf" srcId="{82270970-F188-4D06-B70F-ED8BFEF1F5C5}" destId="{45AFEEB9-6BB9-4010-B49D-294FE039FE63}" srcOrd="2" destOrd="0" presId="urn:microsoft.com/office/officeart/2018/2/layout/IconCircleList"/>
    <dgm:cxn modelId="{65BE0ABD-9E50-4EC6-96DE-19A53050EF2D}" type="presParOf" srcId="{82270970-F188-4D06-B70F-ED8BFEF1F5C5}" destId="{7E694967-6093-4560-BF83-EF3A82807B8D}" srcOrd="3" destOrd="0" presId="urn:microsoft.com/office/officeart/2018/2/layout/IconCircleList"/>
    <dgm:cxn modelId="{4F506A58-A504-454F-AC8C-DE4216FC7F3A}" type="presParOf" srcId="{AF96B19C-6C42-4CD2-B110-E9A1C13F957A}" destId="{0FCE3319-32AF-4E13-B8F9-A116B833C44A}" srcOrd="1" destOrd="0" presId="urn:microsoft.com/office/officeart/2018/2/layout/IconCircleList"/>
    <dgm:cxn modelId="{64CAC55D-614A-4C80-AD0E-D2F91E6EFB40}" type="presParOf" srcId="{AF96B19C-6C42-4CD2-B110-E9A1C13F957A}" destId="{174E5617-30FA-47AD-A227-37B168A487B0}" srcOrd="2" destOrd="0" presId="urn:microsoft.com/office/officeart/2018/2/layout/IconCircleList"/>
    <dgm:cxn modelId="{C937EF58-95B6-406B-A0F4-4231881E7123}" type="presParOf" srcId="{174E5617-30FA-47AD-A227-37B168A487B0}" destId="{125986A7-EE5E-4993-AAD1-E43C2B9314EA}" srcOrd="0" destOrd="0" presId="urn:microsoft.com/office/officeart/2018/2/layout/IconCircleList"/>
    <dgm:cxn modelId="{5FF8EC3B-7097-4BE9-8035-92CC1CD7354A}" type="presParOf" srcId="{174E5617-30FA-47AD-A227-37B168A487B0}" destId="{149E4D13-2412-47C8-99B8-997317F1CF89}" srcOrd="1" destOrd="0" presId="urn:microsoft.com/office/officeart/2018/2/layout/IconCircleList"/>
    <dgm:cxn modelId="{98DBC3AF-B85B-402A-8D25-5373A49039E6}" type="presParOf" srcId="{174E5617-30FA-47AD-A227-37B168A487B0}" destId="{45E45DB5-B994-43C8-91FA-01BB3B8D8F7B}" srcOrd="2" destOrd="0" presId="urn:microsoft.com/office/officeart/2018/2/layout/IconCircleList"/>
    <dgm:cxn modelId="{36CBD9AF-23CD-471D-B1F8-2337CE48A73D}" type="presParOf" srcId="{174E5617-30FA-47AD-A227-37B168A487B0}" destId="{52013610-6D05-42AB-A8B2-E3FEFE884807}" srcOrd="3" destOrd="0" presId="urn:microsoft.com/office/officeart/2018/2/layout/IconCircleList"/>
    <dgm:cxn modelId="{02741B7C-339C-43A2-8454-D95B4C277D6C}" type="presParOf" srcId="{AF96B19C-6C42-4CD2-B110-E9A1C13F957A}" destId="{9560CE38-E80A-48F8-AD14-4BB8D9D265E0}" srcOrd="3" destOrd="0" presId="urn:microsoft.com/office/officeart/2018/2/layout/IconCircleList"/>
    <dgm:cxn modelId="{B4812CBF-5A4D-4E81-8859-5795D8AE7EDA}" type="presParOf" srcId="{AF96B19C-6C42-4CD2-B110-E9A1C13F957A}" destId="{3257A11F-C1E7-450D-8BBE-5C876911C9D8}" srcOrd="4" destOrd="0" presId="urn:microsoft.com/office/officeart/2018/2/layout/IconCircleList"/>
    <dgm:cxn modelId="{BC0E6EE1-B3F2-4CBF-8570-BF9747D88D4B}" type="presParOf" srcId="{3257A11F-C1E7-450D-8BBE-5C876911C9D8}" destId="{C07C1465-7961-45DC-833D-E9DF25264698}" srcOrd="0" destOrd="0" presId="urn:microsoft.com/office/officeart/2018/2/layout/IconCircleList"/>
    <dgm:cxn modelId="{69C2E12B-00AA-4239-848C-90E9C5435173}" type="presParOf" srcId="{3257A11F-C1E7-450D-8BBE-5C876911C9D8}" destId="{06A0DB98-A900-4A25-9D6E-D0BDB696CF8F}" srcOrd="1" destOrd="0" presId="urn:microsoft.com/office/officeart/2018/2/layout/IconCircleList"/>
    <dgm:cxn modelId="{A3DA10A3-E1DC-451B-8E96-2590C9073CB1}" type="presParOf" srcId="{3257A11F-C1E7-450D-8BBE-5C876911C9D8}" destId="{F26F64D2-DA78-4A71-862F-5E65298F179E}" srcOrd="2" destOrd="0" presId="urn:microsoft.com/office/officeart/2018/2/layout/IconCircleList"/>
    <dgm:cxn modelId="{17D5E2EB-9475-4A6E-A9DA-A8FC3644DF1D}" type="presParOf" srcId="{3257A11F-C1E7-450D-8BBE-5C876911C9D8}" destId="{672F82FE-F53F-4335-AFBB-9A02C955AAFC}" srcOrd="3" destOrd="0" presId="urn:microsoft.com/office/officeart/2018/2/layout/IconCircleList"/>
    <dgm:cxn modelId="{23014616-532B-491E-99C5-F5FC24D452E6}" type="presParOf" srcId="{AF96B19C-6C42-4CD2-B110-E9A1C13F957A}" destId="{E19062C6-E3F1-4068-80C6-34B07C3D10C2}" srcOrd="5" destOrd="0" presId="urn:microsoft.com/office/officeart/2018/2/layout/IconCircleList"/>
    <dgm:cxn modelId="{D0113085-3D22-4622-90D6-E5F984435CE6}" type="presParOf" srcId="{AF96B19C-6C42-4CD2-B110-E9A1C13F957A}" destId="{4832C16D-763B-4FDC-B682-5BF006E8A398}" srcOrd="6" destOrd="0" presId="urn:microsoft.com/office/officeart/2018/2/layout/IconCircleList"/>
    <dgm:cxn modelId="{E6C5A247-5BD8-4581-A514-C492ECCC6302}" type="presParOf" srcId="{4832C16D-763B-4FDC-B682-5BF006E8A398}" destId="{D7C6ACCD-2FC7-4223-AAD0-B42544F28155}" srcOrd="0" destOrd="0" presId="urn:microsoft.com/office/officeart/2018/2/layout/IconCircleList"/>
    <dgm:cxn modelId="{BD7BB87F-A07B-4D7A-8322-626AA0F33AAE}" type="presParOf" srcId="{4832C16D-763B-4FDC-B682-5BF006E8A398}" destId="{7DDD7843-023B-4B7D-A352-8A3DDC6787BE}" srcOrd="1" destOrd="0" presId="urn:microsoft.com/office/officeart/2018/2/layout/IconCircleList"/>
    <dgm:cxn modelId="{7B1E9504-52A5-46E9-AFF9-B6D90A0364B2}" type="presParOf" srcId="{4832C16D-763B-4FDC-B682-5BF006E8A398}" destId="{F53E86E4-516D-46E4-8C94-944F005182FE}" srcOrd="2" destOrd="0" presId="urn:microsoft.com/office/officeart/2018/2/layout/IconCircleList"/>
    <dgm:cxn modelId="{8F3F56F4-A423-452D-B1F0-BBE0732157F0}" type="presParOf" srcId="{4832C16D-763B-4FDC-B682-5BF006E8A398}" destId="{742E1226-D724-49E5-BAE2-F1A01F21A875}" srcOrd="3" destOrd="0" presId="urn:microsoft.com/office/officeart/2018/2/layout/IconCircleList"/>
    <dgm:cxn modelId="{60FDEC22-B4A2-4389-8E3C-91274DEAA54F}" type="presParOf" srcId="{AF96B19C-6C42-4CD2-B110-E9A1C13F957A}" destId="{077E1681-1B81-41BB-AE9C-112D7E41FA6B}" srcOrd="7" destOrd="0" presId="urn:microsoft.com/office/officeart/2018/2/layout/IconCircleList"/>
    <dgm:cxn modelId="{89E2BE38-FE34-43FE-94DC-0E9975E59845}" type="presParOf" srcId="{AF96B19C-6C42-4CD2-B110-E9A1C13F957A}" destId="{7ECFA15D-51D1-4CF5-9411-7A8B32CAAD7B}" srcOrd="8" destOrd="0" presId="urn:microsoft.com/office/officeart/2018/2/layout/IconCircleList"/>
    <dgm:cxn modelId="{80B162A8-B228-4A8E-8694-8AC2C7478EC1}" type="presParOf" srcId="{7ECFA15D-51D1-4CF5-9411-7A8B32CAAD7B}" destId="{0A213006-3C14-4C02-A699-B8959D875702}" srcOrd="0" destOrd="0" presId="urn:microsoft.com/office/officeart/2018/2/layout/IconCircleList"/>
    <dgm:cxn modelId="{40DB1526-FCB8-45CE-BE44-6563F397473E}" type="presParOf" srcId="{7ECFA15D-51D1-4CF5-9411-7A8B32CAAD7B}" destId="{EC7FB706-D7BD-4480-9BC8-151AE0B5F189}" srcOrd="1" destOrd="0" presId="urn:microsoft.com/office/officeart/2018/2/layout/IconCircleList"/>
    <dgm:cxn modelId="{246F0847-2D15-4CC1-890A-ADF69FF79585}" type="presParOf" srcId="{7ECFA15D-51D1-4CF5-9411-7A8B32CAAD7B}" destId="{944F027D-96BD-4A49-BF2A-154FFF098348}" srcOrd="2" destOrd="0" presId="urn:microsoft.com/office/officeart/2018/2/layout/IconCircleList"/>
    <dgm:cxn modelId="{BFF27B72-FEE9-4362-9899-F4A288E0FA88}" type="presParOf" srcId="{7ECFA15D-51D1-4CF5-9411-7A8B32CAAD7B}" destId="{1F84B494-23E5-4A7D-B902-CFA1167907F8}" srcOrd="3" destOrd="0" presId="urn:microsoft.com/office/officeart/2018/2/layout/IconCircleList"/>
    <dgm:cxn modelId="{A3816EF9-4313-493E-9079-214602F45B78}" type="presParOf" srcId="{AF96B19C-6C42-4CD2-B110-E9A1C13F957A}" destId="{A9448544-7531-4A52-9A6A-ACCC5D39EFD3}" srcOrd="9" destOrd="0" presId="urn:microsoft.com/office/officeart/2018/2/layout/IconCircleList"/>
    <dgm:cxn modelId="{297D8EE6-EB9E-41D4-97B3-8BD16263BFEE}" type="presParOf" srcId="{AF96B19C-6C42-4CD2-B110-E9A1C13F957A}" destId="{8366D355-2DD6-46FA-B33D-EAEA971B14C9}" srcOrd="10" destOrd="0" presId="urn:microsoft.com/office/officeart/2018/2/layout/IconCircleList"/>
    <dgm:cxn modelId="{EBF2B2C1-8CB6-4C18-95F8-4B0B1C84EC99}" type="presParOf" srcId="{8366D355-2DD6-46FA-B33D-EAEA971B14C9}" destId="{6D6F037D-262E-4360-8778-F137F25710EF}" srcOrd="0" destOrd="0" presId="urn:microsoft.com/office/officeart/2018/2/layout/IconCircleList"/>
    <dgm:cxn modelId="{5B0AEBBB-0E63-49A9-9A3B-F4BAFD216D18}" type="presParOf" srcId="{8366D355-2DD6-46FA-B33D-EAEA971B14C9}" destId="{780C537F-4928-409F-820C-796EEBA8812D}" srcOrd="1" destOrd="0" presId="urn:microsoft.com/office/officeart/2018/2/layout/IconCircleList"/>
    <dgm:cxn modelId="{3B1834B6-689F-40E2-BB57-17A4FDF1266A}" type="presParOf" srcId="{8366D355-2DD6-46FA-B33D-EAEA971B14C9}" destId="{DDDC947C-0150-472B-84FD-629DCACE7204}" srcOrd="2" destOrd="0" presId="urn:microsoft.com/office/officeart/2018/2/layout/IconCircleList"/>
    <dgm:cxn modelId="{F9902A54-4E87-415D-905E-431FFC071C3F}" type="presParOf" srcId="{8366D355-2DD6-46FA-B33D-EAEA971B14C9}" destId="{7A7F5163-14EA-48C2-A7DB-79745496E91B}" srcOrd="3" destOrd="0" presId="urn:microsoft.com/office/officeart/2018/2/layout/IconCircleList"/>
    <dgm:cxn modelId="{CEBF047B-884F-4293-AF87-AD1926947A3C}" type="presParOf" srcId="{AF96B19C-6C42-4CD2-B110-E9A1C13F957A}" destId="{8D4718B1-466F-4AD6-83AD-77EACF004146}" srcOrd="11" destOrd="0" presId="urn:microsoft.com/office/officeart/2018/2/layout/IconCircleList"/>
    <dgm:cxn modelId="{C7D303B6-7A57-408A-9F95-5B58BE5AADC1}" type="presParOf" srcId="{AF96B19C-6C42-4CD2-B110-E9A1C13F957A}" destId="{ECB2A4D5-51D2-4D3F-801E-355EE29E8323}" srcOrd="12" destOrd="0" presId="urn:microsoft.com/office/officeart/2018/2/layout/IconCircleList"/>
    <dgm:cxn modelId="{4A8D50EA-BAF4-40D4-8549-3B5789B0BDE6}" type="presParOf" srcId="{ECB2A4D5-51D2-4D3F-801E-355EE29E8323}" destId="{F0BD60F1-E9FA-405B-A67F-B2083BFA8F54}" srcOrd="0" destOrd="0" presId="urn:microsoft.com/office/officeart/2018/2/layout/IconCircleList"/>
    <dgm:cxn modelId="{2AD8DCF4-7048-43FE-B637-16FF451B0329}" type="presParOf" srcId="{ECB2A4D5-51D2-4D3F-801E-355EE29E8323}" destId="{4786F516-CCBC-4369-AB12-A904028E2761}" srcOrd="1" destOrd="0" presId="urn:microsoft.com/office/officeart/2018/2/layout/IconCircleList"/>
    <dgm:cxn modelId="{DF340E9C-1846-4B9E-B38B-14B756E639F7}" type="presParOf" srcId="{ECB2A4D5-51D2-4D3F-801E-355EE29E8323}" destId="{0B82A719-6C80-40F2-9F1B-74874921D737}" srcOrd="2" destOrd="0" presId="urn:microsoft.com/office/officeart/2018/2/layout/IconCircleList"/>
    <dgm:cxn modelId="{F770A6EE-4FBE-4E81-9720-44991DA8FE16}" type="presParOf" srcId="{ECB2A4D5-51D2-4D3F-801E-355EE29E8323}" destId="{3384FDBC-8248-4C4A-8C68-9AEFFD0C581E}" srcOrd="3" destOrd="0" presId="urn:microsoft.com/office/officeart/2018/2/layout/IconCircleList"/>
    <dgm:cxn modelId="{ADB1A447-2849-4DD0-B606-3114DA2F91AA}" type="presParOf" srcId="{AF96B19C-6C42-4CD2-B110-E9A1C13F957A}" destId="{3CC3C850-7147-4E25-99A9-D3FC422473AA}" srcOrd="13" destOrd="0" presId="urn:microsoft.com/office/officeart/2018/2/layout/IconCircleList"/>
    <dgm:cxn modelId="{10C868E1-2442-461C-B584-731E6E44B9E2}" type="presParOf" srcId="{AF96B19C-6C42-4CD2-B110-E9A1C13F957A}" destId="{9146C356-8352-4857-9112-088071C03247}" srcOrd="14" destOrd="0" presId="urn:microsoft.com/office/officeart/2018/2/layout/IconCircleList"/>
    <dgm:cxn modelId="{EF5004F4-99E3-4BD4-B8ED-E3A76025D4B9}" type="presParOf" srcId="{9146C356-8352-4857-9112-088071C03247}" destId="{C639DB44-B727-4F9E-B0A0-B26EB11DE346}" srcOrd="0" destOrd="0" presId="urn:microsoft.com/office/officeart/2018/2/layout/IconCircleList"/>
    <dgm:cxn modelId="{235F067D-CAA1-45DC-8F3F-D7AF845931CD}" type="presParOf" srcId="{9146C356-8352-4857-9112-088071C03247}" destId="{895B1DDE-7E4C-4307-AA68-4018E39EBAD1}" srcOrd="1" destOrd="0" presId="urn:microsoft.com/office/officeart/2018/2/layout/IconCircleList"/>
    <dgm:cxn modelId="{2790BC6C-6F2F-4DA2-82EB-366594E9D171}" type="presParOf" srcId="{9146C356-8352-4857-9112-088071C03247}" destId="{E0C2776B-DD3F-41E7-9483-8D83B45DF7CB}" srcOrd="2" destOrd="0" presId="urn:microsoft.com/office/officeart/2018/2/layout/IconCircleList"/>
    <dgm:cxn modelId="{C4AF4007-384D-48A8-A783-A501CB62BBBD}" type="presParOf" srcId="{9146C356-8352-4857-9112-088071C03247}" destId="{DD256591-20E1-421D-9829-86314E39DB3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86D1C-CECE-410F-953C-E82FFB06999B}">
      <dsp:nvSpPr>
        <dsp:cNvPr id="0" name=""/>
        <dsp:cNvSpPr/>
      </dsp:nvSpPr>
      <dsp:spPr>
        <a:xfrm>
          <a:off x="274762" y="54139"/>
          <a:ext cx="919804" cy="919804"/>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D5C88A0F-394C-4D48-A4DD-91605B35E3A7}">
      <dsp:nvSpPr>
        <dsp:cNvPr id="0" name=""/>
        <dsp:cNvSpPr/>
      </dsp:nvSpPr>
      <dsp:spPr>
        <a:xfrm>
          <a:off x="467921" y="247298"/>
          <a:ext cx="533486" cy="5334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7E694967-6093-4560-BF83-EF3A82807B8D}">
      <dsp:nvSpPr>
        <dsp:cNvPr id="0" name=""/>
        <dsp:cNvSpPr/>
      </dsp:nvSpPr>
      <dsp:spPr>
        <a:xfrm>
          <a:off x="1391667" y="54139"/>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baseline="0" dirty="0"/>
            <a:t>Step 1:</a:t>
          </a:r>
          <a:r>
            <a:rPr lang="en-US" sz="1100" kern="1200" baseline="0" dirty="0"/>
            <a:t> Define IMT system parameters</a:t>
          </a:r>
          <a:endParaRPr lang="en-US" sz="1100" kern="1200" dirty="0"/>
        </a:p>
      </dsp:txBody>
      <dsp:txXfrm>
        <a:off x="1391667" y="54139"/>
        <a:ext cx="2168110" cy="919804"/>
      </dsp:txXfrm>
    </dsp:sp>
    <dsp:sp modelId="{125986A7-EE5E-4993-AAD1-E43C2B9314EA}">
      <dsp:nvSpPr>
        <dsp:cNvPr id="0" name=""/>
        <dsp:cNvSpPr/>
      </dsp:nvSpPr>
      <dsp:spPr>
        <a:xfrm>
          <a:off x="3937554" y="54139"/>
          <a:ext cx="919804" cy="919804"/>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149E4D13-2412-47C8-99B8-997317F1CF89}">
      <dsp:nvSpPr>
        <dsp:cNvPr id="0" name=""/>
        <dsp:cNvSpPr/>
      </dsp:nvSpPr>
      <dsp:spPr>
        <a:xfrm>
          <a:off x="4130713" y="247298"/>
          <a:ext cx="533486" cy="5334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52013610-6D05-42AB-A8B2-E3FEFE884807}">
      <dsp:nvSpPr>
        <dsp:cNvPr id="0" name=""/>
        <dsp:cNvSpPr/>
      </dsp:nvSpPr>
      <dsp:spPr>
        <a:xfrm>
          <a:off x="5054460" y="54139"/>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baseline="0" dirty="0"/>
            <a:t>Step 2: </a:t>
          </a:r>
          <a:r>
            <a:rPr lang="en-US" sz="1100" kern="1200" baseline="0" dirty="0"/>
            <a:t>Define existing system parameters: FS, FSS, MSS, </a:t>
          </a:r>
          <a:r>
            <a:rPr lang="en-US" sz="1100" kern="1200" baseline="0" dirty="0" err="1"/>
            <a:t>MetSat</a:t>
          </a:r>
          <a:r>
            <a:rPr lang="en-US" sz="1100" kern="1200" baseline="0" dirty="0"/>
            <a:t>, EESS, RAS, SRS, etc.</a:t>
          </a:r>
          <a:endParaRPr lang="en-US" sz="1100" kern="1200" dirty="0"/>
        </a:p>
      </dsp:txBody>
      <dsp:txXfrm>
        <a:off x="5054460" y="54139"/>
        <a:ext cx="2168110" cy="919804"/>
      </dsp:txXfrm>
    </dsp:sp>
    <dsp:sp modelId="{C07C1465-7961-45DC-833D-E9DF25264698}">
      <dsp:nvSpPr>
        <dsp:cNvPr id="0" name=""/>
        <dsp:cNvSpPr/>
      </dsp:nvSpPr>
      <dsp:spPr>
        <a:xfrm>
          <a:off x="7600347" y="54139"/>
          <a:ext cx="919804" cy="919804"/>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06A0DB98-A900-4A25-9D6E-D0BDB696CF8F}">
      <dsp:nvSpPr>
        <dsp:cNvPr id="0" name=""/>
        <dsp:cNvSpPr/>
      </dsp:nvSpPr>
      <dsp:spPr>
        <a:xfrm>
          <a:off x="7793506" y="247298"/>
          <a:ext cx="533486" cy="5334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672F82FE-F53F-4335-AFBB-9A02C955AAFC}">
      <dsp:nvSpPr>
        <dsp:cNvPr id="0" name=""/>
        <dsp:cNvSpPr/>
      </dsp:nvSpPr>
      <dsp:spPr>
        <a:xfrm>
          <a:off x="8717252" y="54139"/>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baseline="0" dirty="0"/>
            <a:t>Step 3: </a:t>
          </a:r>
          <a:r>
            <a:rPr lang="en-US" sz="1100" kern="1200" baseline="0" dirty="0"/>
            <a:t>Select environmental factors: terrain, clutter, propagation models </a:t>
          </a:r>
          <a:endParaRPr lang="en-US" sz="1100" kern="1200" dirty="0"/>
        </a:p>
      </dsp:txBody>
      <dsp:txXfrm>
        <a:off x="8717252" y="54139"/>
        <a:ext cx="2168110" cy="919804"/>
      </dsp:txXfrm>
    </dsp:sp>
    <dsp:sp modelId="{D7C6ACCD-2FC7-4223-AAD0-B42544F28155}">
      <dsp:nvSpPr>
        <dsp:cNvPr id="0" name=""/>
        <dsp:cNvSpPr/>
      </dsp:nvSpPr>
      <dsp:spPr>
        <a:xfrm>
          <a:off x="274762" y="1712591"/>
          <a:ext cx="919804" cy="919804"/>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7DDD7843-023B-4B7D-A352-8A3DDC6787BE}">
      <dsp:nvSpPr>
        <dsp:cNvPr id="0" name=""/>
        <dsp:cNvSpPr/>
      </dsp:nvSpPr>
      <dsp:spPr>
        <a:xfrm>
          <a:off x="467921" y="1905750"/>
          <a:ext cx="533486" cy="5334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742E1226-D724-49E5-BAE2-F1A01F21A875}">
      <dsp:nvSpPr>
        <dsp:cNvPr id="0" name=""/>
        <dsp:cNvSpPr/>
      </dsp:nvSpPr>
      <dsp:spPr>
        <a:xfrm>
          <a:off x="1391667" y="1712591"/>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baseline="0" dirty="0"/>
            <a:t>Step 4:</a:t>
          </a:r>
          <a:r>
            <a:rPr lang="en-US" sz="1100" kern="1200" baseline="0" dirty="0"/>
            <a:t> Select layout and coexistence scenarios: co-channel, adjacent channel, urban, suburban, rural </a:t>
          </a:r>
          <a:endParaRPr lang="en-US" sz="1100" kern="1200" dirty="0"/>
        </a:p>
      </dsp:txBody>
      <dsp:txXfrm>
        <a:off x="1391667" y="1712591"/>
        <a:ext cx="2168110" cy="919804"/>
      </dsp:txXfrm>
    </dsp:sp>
    <dsp:sp modelId="{0A213006-3C14-4C02-A699-B8959D875702}">
      <dsp:nvSpPr>
        <dsp:cNvPr id="0" name=""/>
        <dsp:cNvSpPr/>
      </dsp:nvSpPr>
      <dsp:spPr>
        <a:xfrm>
          <a:off x="3937554" y="1712591"/>
          <a:ext cx="919804" cy="919804"/>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EC7FB706-D7BD-4480-9BC8-151AE0B5F189}">
      <dsp:nvSpPr>
        <dsp:cNvPr id="0" name=""/>
        <dsp:cNvSpPr/>
      </dsp:nvSpPr>
      <dsp:spPr>
        <a:xfrm>
          <a:off x="4130713" y="1905750"/>
          <a:ext cx="533486" cy="5334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1F84B494-23E5-4A7D-B902-CFA1167907F8}">
      <dsp:nvSpPr>
        <dsp:cNvPr id="0" name=""/>
        <dsp:cNvSpPr/>
      </dsp:nvSpPr>
      <dsp:spPr>
        <a:xfrm>
          <a:off x="5054460" y="1712591"/>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baseline="0" dirty="0"/>
            <a:t>Step 5:</a:t>
          </a:r>
          <a:r>
            <a:rPr lang="en-US" sz="1100" kern="1200" baseline="0" dirty="0"/>
            <a:t> Simulate interference levels using simulation tools, e.g., MATLAB, SEAMCAT, etc.</a:t>
          </a:r>
          <a:endParaRPr lang="en-US" sz="1100" kern="1200" dirty="0"/>
        </a:p>
      </dsp:txBody>
      <dsp:txXfrm>
        <a:off x="5054460" y="1712591"/>
        <a:ext cx="2168110" cy="919804"/>
      </dsp:txXfrm>
    </dsp:sp>
    <dsp:sp modelId="{6D6F037D-262E-4360-8778-F137F25710EF}">
      <dsp:nvSpPr>
        <dsp:cNvPr id="0" name=""/>
        <dsp:cNvSpPr/>
      </dsp:nvSpPr>
      <dsp:spPr>
        <a:xfrm>
          <a:off x="7600347" y="1712591"/>
          <a:ext cx="919804" cy="919804"/>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780C537F-4928-409F-820C-796EEBA8812D}">
      <dsp:nvSpPr>
        <dsp:cNvPr id="0" name=""/>
        <dsp:cNvSpPr/>
      </dsp:nvSpPr>
      <dsp:spPr>
        <a:xfrm>
          <a:off x="7793506" y="1905750"/>
          <a:ext cx="533486" cy="5334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7A7F5163-14EA-48C2-A7DB-79745496E91B}">
      <dsp:nvSpPr>
        <dsp:cNvPr id="0" name=""/>
        <dsp:cNvSpPr/>
      </dsp:nvSpPr>
      <dsp:spPr>
        <a:xfrm>
          <a:off x="8717252" y="1712591"/>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baseline="0" dirty="0"/>
            <a:t>Step 6:</a:t>
          </a:r>
          <a:r>
            <a:rPr lang="en-US" sz="1100" kern="1200" baseline="0" dirty="0"/>
            <a:t> Determine separation distances based on protection level for the existing services, e.g., using I/N CDFs</a:t>
          </a:r>
          <a:endParaRPr lang="en-US" sz="1100" kern="1200" dirty="0"/>
        </a:p>
      </dsp:txBody>
      <dsp:txXfrm>
        <a:off x="8717252" y="1712591"/>
        <a:ext cx="2168110" cy="919804"/>
      </dsp:txXfrm>
    </dsp:sp>
    <dsp:sp modelId="{F0BD60F1-E9FA-405B-A67F-B2083BFA8F54}">
      <dsp:nvSpPr>
        <dsp:cNvPr id="0" name=""/>
        <dsp:cNvSpPr/>
      </dsp:nvSpPr>
      <dsp:spPr>
        <a:xfrm>
          <a:off x="274762" y="3371043"/>
          <a:ext cx="919804" cy="919804"/>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4786F516-CCBC-4369-AB12-A904028E2761}">
      <dsp:nvSpPr>
        <dsp:cNvPr id="0" name=""/>
        <dsp:cNvSpPr/>
      </dsp:nvSpPr>
      <dsp:spPr>
        <a:xfrm>
          <a:off x="467921" y="3564202"/>
          <a:ext cx="533486" cy="53348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3384FDBC-8248-4C4A-8C68-9AEFFD0C581E}">
      <dsp:nvSpPr>
        <dsp:cNvPr id="0" name=""/>
        <dsp:cNvSpPr/>
      </dsp:nvSpPr>
      <dsp:spPr>
        <a:xfrm>
          <a:off x="1391667" y="3371043"/>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baseline="0" dirty="0"/>
            <a:t>Step 7:</a:t>
          </a:r>
          <a:r>
            <a:rPr lang="en-US" sz="1100" kern="1200" baseline="0" dirty="0"/>
            <a:t> Determine if mitigation techniques or coordination between IMT and existing services could reduce the separation distances    </a:t>
          </a:r>
          <a:endParaRPr lang="en-US" sz="1100" kern="1200" dirty="0"/>
        </a:p>
      </dsp:txBody>
      <dsp:txXfrm>
        <a:off x="1391667" y="3371043"/>
        <a:ext cx="2168110" cy="919804"/>
      </dsp:txXfrm>
    </dsp:sp>
    <dsp:sp modelId="{C639DB44-B727-4F9E-B0A0-B26EB11DE346}">
      <dsp:nvSpPr>
        <dsp:cNvPr id="0" name=""/>
        <dsp:cNvSpPr/>
      </dsp:nvSpPr>
      <dsp:spPr>
        <a:xfrm>
          <a:off x="3937554" y="3371043"/>
          <a:ext cx="919804" cy="919804"/>
        </a:xfrm>
        <a:prstGeom prst="ellipse">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895B1DDE-7E4C-4307-AA68-4018E39EBAD1}">
      <dsp:nvSpPr>
        <dsp:cNvPr id="0" name=""/>
        <dsp:cNvSpPr/>
      </dsp:nvSpPr>
      <dsp:spPr>
        <a:xfrm>
          <a:off x="4130713" y="3564202"/>
          <a:ext cx="533486" cy="53348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DD256591-20E1-421D-9829-86314E39DB3E}">
      <dsp:nvSpPr>
        <dsp:cNvPr id="0" name=""/>
        <dsp:cNvSpPr/>
      </dsp:nvSpPr>
      <dsp:spPr>
        <a:xfrm>
          <a:off x="5054460" y="3371043"/>
          <a:ext cx="2168110" cy="9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baseline="0" dirty="0"/>
            <a:t>Step 8:</a:t>
          </a:r>
          <a:r>
            <a:rPr lang="en-US" sz="1100" kern="1200" baseline="0" dirty="0"/>
            <a:t> Analyze the results and summarize the findings</a:t>
          </a:r>
          <a:endParaRPr lang="en-US" sz="1100" kern="1200" dirty="0"/>
        </a:p>
      </dsp:txBody>
      <dsp:txXfrm>
        <a:off x="5054460" y="3371043"/>
        <a:ext cx="2168110" cy="91980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9639B-88D6-462F-B862-C4CB6E9F4DD3}" type="datetimeFigureOut">
              <a:rPr lang="en-GB" smtClean="0"/>
              <a:pPr/>
              <a:t>08/08/2025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41DB73-4B2D-4128-B5FD-3E2D3DB400D1}" type="slidenum">
              <a:rPr lang="en-GB" smtClean="0"/>
              <a:pPr/>
              <a:t>‹#›</a:t>
            </a:fld>
            <a:endParaRPr lang="en-GB" dirty="0"/>
          </a:p>
        </p:txBody>
      </p:sp>
    </p:spTree>
    <p:extLst>
      <p:ext uri="{BB962C8B-B14F-4D97-AF65-F5344CB8AC3E}">
        <p14:creationId xmlns:p14="http://schemas.microsoft.com/office/powerpoint/2010/main" val="40249079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2ECD9-2B9D-4E0B-954B-931546022369}" type="datetimeFigureOut">
              <a:rPr lang="en-GB" smtClean="0"/>
              <a:pPr/>
              <a:t>08/08/2025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2DADC-1A4A-4C36-AD60-BCCAE7769A7C}" type="slidenum">
              <a:rPr lang="en-GB" smtClean="0"/>
              <a:pPr/>
              <a:t>‹#›</a:t>
            </a:fld>
            <a:endParaRPr lang="en-GB" dirty="0"/>
          </a:p>
        </p:txBody>
      </p:sp>
    </p:spTree>
    <p:extLst>
      <p:ext uri="{BB962C8B-B14F-4D97-AF65-F5344CB8AC3E}">
        <p14:creationId xmlns:p14="http://schemas.microsoft.com/office/powerpoint/2010/main" val="17807526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92DADC-1A4A-4C36-AD60-BCCAE7769A7C}" type="slidenum">
              <a:rPr lang="en-GB" smtClean="0"/>
              <a:pPr/>
              <a:t>1</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17431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DE036-95A2-2C03-48C9-588098DE4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C5636-817C-5DDF-C8D2-78283A408B3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98AB9DC-7928-EA71-B0D9-AF2346E8D5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DBBF23-2493-36A7-D837-C9DE453356B8}"/>
              </a:ext>
            </a:extLst>
          </p:cNvPr>
          <p:cNvSpPr>
            <a:spLocks noGrp="1"/>
          </p:cNvSpPr>
          <p:nvPr>
            <p:ph type="sldNum" sz="quarter" idx="10"/>
          </p:nvPr>
        </p:nvSpPr>
        <p:spPr/>
        <p:txBody>
          <a:bodyPr/>
          <a:lstStyle/>
          <a:p>
            <a:fld id="{1C92DADC-1A4A-4C36-AD60-BCCAE7769A7C}" type="slidenum">
              <a:rPr lang="en-GB" smtClean="0"/>
              <a:pPr/>
              <a:t>15</a:t>
            </a:fld>
            <a:endParaRPr lang="en-GB" dirty="0"/>
          </a:p>
        </p:txBody>
      </p:sp>
      <p:sp>
        <p:nvSpPr>
          <p:cNvPr id="5" name="Footer Placeholder 4">
            <a:extLst>
              <a:ext uri="{FF2B5EF4-FFF2-40B4-BE49-F238E27FC236}">
                <a16:creationId xmlns:a16="http://schemas.microsoft.com/office/drawing/2014/main" id="{2A3714D4-B167-B4A0-0E4B-64BC1CD8BBDA}"/>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80366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1832A-C950-2790-5016-5DBFAAEC8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D936D-B552-1417-A98B-DFCFD7233E1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2E242E4-8EDB-9029-B955-05550DD37A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563011-44F7-62B6-EAB9-A50D41658C09}"/>
              </a:ext>
            </a:extLst>
          </p:cNvPr>
          <p:cNvSpPr>
            <a:spLocks noGrp="1"/>
          </p:cNvSpPr>
          <p:nvPr>
            <p:ph type="sldNum" sz="quarter" idx="10"/>
          </p:nvPr>
        </p:nvSpPr>
        <p:spPr/>
        <p:txBody>
          <a:bodyPr/>
          <a:lstStyle/>
          <a:p>
            <a:fld id="{1C92DADC-1A4A-4C36-AD60-BCCAE7769A7C}" type="slidenum">
              <a:rPr lang="en-GB" smtClean="0"/>
              <a:pPr/>
              <a:t>16</a:t>
            </a:fld>
            <a:endParaRPr lang="en-GB" dirty="0"/>
          </a:p>
        </p:txBody>
      </p:sp>
      <p:sp>
        <p:nvSpPr>
          <p:cNvPr id="5" name="Footer Placeholder 4">
            <a:extLst>
              <a:ext uri="{FF2B5EF4-FFF2-40B4-BE49-F238E27FC236}">
                <a16:creationId xmlns:a16="http://schemas.microsoft.com/office/drawing/2014/main" id="{9DF95945-3E57-760C-8D2F-96AD970EB473}"/>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99911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5A605-2FE0-742D-9B79-3A6AFF784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D9421-747B-C956-0FC9-12B2FCEA2D9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282D3F7-EE6F-7A68-9228-D37C6A64A0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0DD6BF-B08E-6B12-003B-AF85B4A5FD2A}"/>
              </a:ext>
            </a:extLst>
          </p:cNvPr>
          <p:cNvSpPr>
            <a:spLocks noGrp="1"/>
          </p:cNvSpPr>
          <p:nvPr>
            <p:ph type="sldNum" sz="quarter" idx="10"/>
          </p:nvPr>
        </p:nvSpPr>
        <p:spPr/>
        <p:txBody>
          <a:bodyPr/>
          <a:lstStyle/>
          <a:p>
            <a:fld id="{1C92DADC-1A4A-4C36-AD60-BCCAE7769A7C}" type="slidenum">
              <a:rPr lang="en-GB" smtClean="0"/>
              <a:pPr/>
              <a:t>17</a:t>
            </a:fld>
            <a:endParaRPr lang="en-GB" dirty="0"/>
          </a:p>
        </p:txBody>
      </p:sp>
      <p:sp>
        <p:nvSpPr>
          <p:cNvPr id="5" name="Footer Placeholder 4">
            <a:extLst>
              <a:ext uri="{FF2B5EF4-FFF2-40B4-BE49-F238E27FC236}">
                <a16:creationId xmlns:a16="http://schemas.microsoft.com/office/drawing/2014/main" id="{4AB619B7-F4D4-BE78-DBE5-4E264BE30F89}"/>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41804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D14F-88E3-3707-7993-F65823B5D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43C58-90A7-88F2-6233-75C6CFD41E0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F843B7C-F0E0-92EA-4C86-2590681EEC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EFDA3F-2334-89AA-1BF6-716544DBEAD9}"/>
              </a:ext>
            </a:extLst>
          </p:cNvPr>
          <p:cNvSpPr>
            <a:spLocks noGrp="1"/>
          </p:cNvSpPr>
          <p:nvPr>
            <p:ph type="sldNum" sz="quarter" idx="10"/>
          </p:nvPr>
        </p:nvSpPr>
        <p:spPr/>
        <p:txBody>
          <a:bodyPr/>
          <a:lstStyle/>
          <a:p>
            <a:fld id="{1C92DADC-1A4A-4C36-AD60-BCCAE7769A7C}" type="slidenum">
              <a:rPr lang="en-GB" smtClean="0"/>
              <a:pPr/>
              <a:t>18</a:t>
            </a:fld>
            <a:endParaRPr lang="en-GB" dirty="0"/>
          </a:p>
        </p:txBody>
      </p:sp>
      <p:sp>
        <p:nvSpPr>
          <p:cNvPr id="5" name="Footer Placeholder 4">
            <a:extLst>
              <a:ext uri="{FF2B5EF4-FFF2-40B4-BE49-F238E27FC236}">
                <a16:creationId xmlns:a16="http://schemas.microsoft.com/office/drawing/2014/main" id="{38A43F9F-E76E-315B-47AE-1A8641A98471}"/>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977430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D1E44-9618-3A3A-06F5-7DD8EFC5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2503E-F0D6-0059-6396-6B09A21EBB6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0389081-F6C3-7415-D287-7AEB255947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AA1B1-4F08-7924-A314-365DC34D3EAE}"/>
              </a:ext>
            </a:extLst>
          </p:cNvPr>
          <p:cNvSpPr>
            <a:spLocks noGrp="1"/>
          </p:cNvSpPr>
          <p:nvPr>
            <p:ph type="sldNum" sz="quarter" idx="10"/>
          </p:nvPr>
        </p:nvSpPr>
        <p:spPr/>
        <p:txBody>
          <a:bodyPr/>
          <a:lstStyle/>
          <a:p>
            <a:fld id="{1C92DADC-1A4A-4C36-AD60-BCCAE7769A7C}" type="slidenum">
              <a:rPr lang="en-GB" smtClean="0"/>
              <a:pPr/>
              <a:t>20</a:t>
            </a:fld>
            <a:endParaRPr lang="en-GB" dirty="0"/>
          </a:p>
        </p:txBody>
      </p:sp>
      <p:sp>
        <p:nvSpPr>
          <p:cNvPr id="5" name="Footer Placeholder 4">
            <a:extLst>
              <a:ext uri="{FF2B5EF4-FFF2-40B4-BE49-F238E27FC236}">
                <a16:creationId xmlns:a16="http://schemas.microsoft.com/office/drawing/2014/main" id="{FAFA1431-3059-B91F-35BF-E6DE7B759113}"/>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10508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1E6F4-03D0-B9A3-7BAF-7FDEF004F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510B4-6EBD-9764-3134-765E9EF7CC3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9F4A0AB-C9EB-0D74-3D09-E6CD83AD35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BDAC37-AA51-4EEE-EA5D-841E068BC7E8}"/>
              </a:ext>
            </a:extLst>
          </p:cNvPr>
          <p:cNvSpPr>
            <a:spLocks noGrp="1"/>
          </p:cNvSpPr>
          <p:nvPr>
            <p:ph type="sldNum" sz="quarter" idx="10"/>
          </p:nvPr>
        </p:nvSpPr>
        <p:spPr/>
        <p:txBody>
          <a:bodyPr/>
          <a:lstStyle/>
          <a:p>
            <a:fld id="{1C92DADC-1A4A-4C36-AD60-BCCAE7769A7C}" type="slidenum">
              <a:rPr lang="en-GB" smtClean="0"/>
              <a:pPr/>
              <a:t>23</a:t>
            </a:fld>
            <a:endParaRPr lang="en-GB" dirty="0"/>
          </a:p>
        </p:txBody>
      </p:sp>
      <p:sp>
        <p:nvSpPr>
          <p:cNvPr id="5" name="Footer Placeholder 4">
            <a:extLst>
              <a:ext uri="{FF2B5EF4-FFF2-40B4-BE49-F238E27FC236}">
                <a16:creationId xmlns:a16="http://schemas.microsoft.com/office/drawing/2014/main" id="{C8E2135A-B9EB-06ED-D6CB-C2225390B224}"/>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1043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154B0-B05F-DF3D-1EFA-1C24728A8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89992-6453-89EC-AF90-2128FFFEE9F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194BDB0-FD9E-A0A6-0153-FFD4EA7D9E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F7345-F415-F6D6-B0F3-FCF34B15900D}"/>
              </a:ext>
            </a:extLst>
          </p:cNvPr>
          <p:cNvSpPr>
            <a:spLocks noGrp="1"/>
          </p:cNvSpPr>
          <p:nvPr>
            <p:ph type="sldNum" sz="quarter" idx="10"/>
          </p:nvPr>
        </p:nvSpPr>
        <p:spPr/>
        <p:txBody>
          <a:bodyPr/>
          <a:lstStyle/>
          <a:p>
            <a:fld id="{1C92DADC-1A4A-4C36-AD60-BCCAE7769A7C}" type="slidenum">
              <a:rPr lang="en-GB" smtClean="0"/>
              <a:pPr/>
              <a:t>24</a:t>
            </a:fld>
            <a:endParaRPr lang="en-GB" dirty="0"/>
          </a:p>
        </p:txBody>
      </p:sp>
      <p:sp>
        <p:nvSpPr>
          <p:cNvPr id="5" name="Footer Placeholder 4">
            <a:extLst>
              <a:ext uri="{FF2B5EF4-FFF2-40B4-BE49-F238E27FC236}">
                <a16:creationId xmlns:a16="http://schemas.microsoft.com/office/drawing/2014/main" id="{86CEEADB-E0B3-A2ED-1766-EE69B4DF248F}"/>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2399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21B00-F721-1F9C-AC28-C7C572034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C15BF-013C-BA5E-D524-FBC12AF74A1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9FCCBBF-CB53-8F77-21E5-D2B9538E3D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4B921-F69F-A587-B05B-830DCA7410C5}"/>
              </a:ext>
            </a:extLst>
          </p:cNvPr>
          <p:cNvSpPr>
            <a:spLocks noGrp="1"/>
          </p:cNvSpPr>
          <p:nvPr>
            <p:ph type="sldNum" sz="quarter" idx="10"/>
          </p:nvPr>
        </p:nvSpPr>
        <p:spPr/>
        <p:txBody>
          <a:bodyPr/>
          <a:lstStyle/>
          <a:p>
            <a:fld id="{1C92DADC-1A4A-4C36-AD60-BCCAE7769A7C}" type="slidenum">
              <a:rPr lang="en-GB" smtClean="0"/>
              <a:pPr/>
              <a:t>25</a:t>
            </a:fld>
            <a:endParaRPr lang="en-GB" dirty="0"/>
          </a:p>
        </p:txBody>
      </p:sp>
      <p:sp>
        <p:nvSpPr>
          <p:cNvPr id="5" name="Footer Placeholder 4">
            <a:extLst>
              <a:ext uri="{FF2B5EF4-FFF2-40B4-BE49-F238E27FC236}">
                <a16:creationId xmlns:a16="http://schemas.microsoft.com/office/drawing/2014/main" id="{90DE785F-6DBE-9C37-FB9C-473D4F5FFB0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490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AD4C6-7EFA-A36A-0E6B-CEC336EBB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6A7F5-4A90-19E4-6FA2-1523EADA4B6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AE2BB1D-7757-8D97-017C-D85B84C1FD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589995-0341-0111-5E80-9B04851E7394}"/>
              </a:ext>
            </a:extLst>
          </p:cNvPr>
          <p:cNvSpPr>
            <a:spLocks noGrp="1"/>
          </p:cNvSpPr>
          <p:nvPr>
            <p:ph type="sldNum" sz="quarter" idx="10"/>
          </p:nvPr>
        </p:nvSpPr>
        <p:spPr/>
        <p:txBody>
          <a:bodyPr/>
          <a:lstStyle/>
          <a:p>
            <a:fld id="{1C92DADC-1A4A-4C36-AD60-BCCAE7769A7C}" type="slidenum">
              <a:rPr lang="en-GB" smtClean="0"/>
              <a:pPr/>
              <a:t>26</a:t>
            </a:fld>
            <a:endParaRPr lang="en-GB" dirty="0"/>
          </a:p>
        </p:txBody>
      </p:sp>
      <p:sp>
        <p:nvSpPr>
          <p:cNvPr id="5" name="Footer Placeholder 4">
            <a:extLst>
              <a:ext uri="{FF2B5EF4-FFF2-40B4-BE49-F238E27FC236}">
                <a16:creationId xmlns:a16="http://schemas.microsoft.com/office/drawing/2014/main" id="{6B8CC66B-2FF9-08AC-05EF-1C80F285D13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46797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3E02A-259F-77E3-B5E8-A91973B54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5FBB-AF24-E8BA-4F25-CAD8441D16B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65C00D8-C1A1-F1AA-9867-6149303A55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C5F09E-5A5C-1814-47D3-94626CB4C1ED}"/>
              </a:ext>
            </a:extLst>
          </p:cNvPr>
          <p:cNvSpPr>
            <a:spLocks noGrp="1"/>
          </p:cNvSpPr>
          <p:nvPr>
            <p:ph type="sldNum" sz="quarter" idx="10"/>
          </p:nvPr>
        </p:nvSpPr>
        <p:spPr/>
        <p:txBody>
          <a:bodyPr/>
          <a:lstStyle/>
          <a:p>
            <a:fld id="{1C92DADC-1A4A-4C36-AD60-BCCAE7769A7C}" type="slidenum">
              <a:rPr lang="en-GB" smtClean="0"/>
              <a:pPr/>
              <a:t>27</a:t>
            </a:fld>
            <a:endParaRPr lang="en-GB" dirty="0"/>
          </a:p>
        </p:txBody>
      </p:sp>
      <p:sp>
        <p:nvSpPr>
          <p:cNvPr id="5" name="Footer Placeholder 4">
            <a:extLst>
              <a:ext uri="{FF2B5EF4-FFF2-40B4-BE49-F238E27FC236}">
                <a16:creationId xmlns:a16="http://schemas.microsoft.com/office/drawing/2014/main" id="{1868DCB5-8CA4-1AEC-EF07-4D0E5D2A81A2}"/>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05557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2DADC-1A4A-4C36-AD60-BCCAE7769A7C}" type="slidenum">
              <a:rPr lang="en-GB" smtClean="0"/>
              <a:pPr/>
              <a:t>2</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93008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3FD5C-CE3C-DACC-B285-685057A16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83CCE-78FF-EC8D-7387-1A1B6D44AB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231BC08-A2F1-8FAF-58E5-6FDDE4D32C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E096AF-DB8A-3A6B-4B08-77BD436DC7A3}"/>
              </a:ext>
            </a:extLst>
          </p:cNvPr>
          <p:cNvSpPr>
            <a:spLocks noGrp="1"/>
          </p:cNvSpPr>
          <p:nvPr>
            <p:ph type="sldNum" sz="quarter" idx="10"/>
          </p:nvPr>
        </p:nvSpPr>
        <p:spPr/>
        <p:txBody>
          <a:bodyPr/>
          <a:lstStyle/>
          <a:p>
            <a:fld id="{1C92DADC-1A4A-4C36-AD60-BCCAE7769A7C}" type="slidenum">
              <a:rPr lang="en-GB" smtClean="0"/>
              <a:pPr/>
              <a:t>28</a:t>
            </a:fld>
            <a:endParaRPr lang="en-GB" dirty="0"/>
          </a:p>
        </p:txBody>
      </p:sp>
      <p:sp>
        <p:nvSpPr>
          <p:cNvPr id="5" name="Footer Placeholder 4">
            <a:extLst>
              <a:ext uri="{FF2B5EF4-FFF2-40B4-BE49-F238E27FC236}">
                <a16:creationId xmlns:a16="http://schemas.microsoft.com/office/drawing/2014/main" id="{21E5DD78-DAD5-2055-4FF9-525D2827557D}"/>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583343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EE636-798D-27CB-45D1-9C851DDCC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B0E9A-1B1A-726C-F8A8-E6568A98DF1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1792F5-CD68-C210-D15C-FF4D158B7D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7B6078-BA40-FB49-206D-FA544FBB1B84}"/>
              </a:ext>
            </a:extLst>
          </p:cNvPr>
          <p:cNvSpPr>
            <a:spLocks noGrp="1"/>
          </p:cNvSpPr>
          <p:nvPr>
            <p:ph type="sldNum" sz="quarter" idx="10"/>
          </p:nvPr>
        </p:nvSpPr>
        <p:spPr/>
        <p:txBody>
          <a:bodyPr/>
          <a:lstStyle/>
          <a:p>
            <a:fld id="{1C92DADC-1A4A-4C36-AD60-BCCAE7769A7C}" type="slidenum">
              <a:rPr lang="en-GB" smtClean="0"/>
              <a:pPr/>
              <a:t>29</a:t>
            </a:fld>
            <a:endParaRPr lang="en-GB" dirty="0"/>
          </a:p>
        </p:txBody>
      </p:sp>
      <p:sp>
        <p:nvSpPr>
          <p:cNvPr id="5" name="Footer Placeholder 4">
            <a:extLst>
              <a:ext uri="{FF2B5EF4-FFF2-40B4-BE49-F238E27FC236}">
                <a16:creationId xmlns:a16="http://schemas.microsoft.com/office/drawing/2014/main" id="{7D2B75AF-1829-8980-1E1A-3DE27BE3CE7B}"/>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3585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6832-509B-113C-A852-102E971CF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36D73-0FAA-31D0-4F33-CFC1EFA5B9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BB5F89A-F38B-BF3E-69A2-77B58A8EDF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BBBC19-F355-16D5-F532-4C0C22B35923}"/>
              </a:ext>
            </a:extLst>
          </p:cNvPr>
          <p:cNvSpPr>
            <a:spLocks noGrp="1"/>
          </p:cNvSpPr>
          <p:nvPr>
            <p:ph type="sldNum" sz="quarter" idx="10"/>
          </p:nvPr>
        </p:nvSpPr>
        <p:spPr/>
        <p:txBody>
          <a:bodyPr/>
          <a:lstStyle/>
          <a:p>
            <a:fld id="{1C92DADC-1A4A-4C36-AD60-BCCAE7769A7C}" type="slidenum">
              <a:rPr lang="en-GB" smtClean="0"/>
              <a:pPr/>
              <a:t>30</a:t>
            </a:fld>
            <a:endParaRPr lang="en-GB" dirty="0"/>
          </a:p>
        </p:txBody>
      </p:sp>
      <p:sp>
        <p:nvSpPr>
          <p:cNvPr id="5" name="Footer Placeholder 4">
            <a:extLst>
              <a:ext uri="{FF2B5EF4-FFF2-40B4-BE49-F238E27FC236}">
                <a16:creationId xmlns:a16="http://schemas.microsoft.com/office/drawing/2014/main" id="{07039EDC-7BA4-BE51-22D4-636739520AC8}"/>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291270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68847-7343-86A2-7699-AA352A029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17CC0-E006-EBC8-BD83-8338D5A9BB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6B83500-4BB0-055A-4161-DBE9AFEE80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422B7E-53A7-EAC1-CFEE-82C931C36ADD}"/>
              </a:ext>
            </a:extLst>
          </p:cNvPr>
          <p:cNvSpPr>
            <a:spLocks noGrp="1"/>
          </p:cNvSpPr>
          <p:nvPr>
            <p:ph type="sldNum" sz="quarter" idx="10"/>
          </p:nvPr>
        </p:nvSpPr>
        <p:spPr/>
        <p:txBody>
          <a:bodyPr/>
          <a:lstStyle/>
          <a:p>
            <a:fld id="{1C92DADC-1A4A-4C36-AD60-BCCAE7769A7C}" type="slidenum">
              <a:rPr lang="en-GB" smtClean="0"/>
              <a:pPr/>
              <a:t>31</a:t>
            </a:fld>
            <a:endParaRPr lang="en-GB" dirty="0"/>
          </a:p>
        </p:txBody>
      </p:sp>
      <p:sp>
        <p:nvSpPr>
          <p:cNvPr id="5" name="Footer Placeholder 4">
            <a:extLst>
              <a:ext uri="{FF2B5EF4-FFF2-40B4-BE49-F238E27FC236}">
                <a16:creationId xmlns:a16="http://schemas.microsoft.com/office/drawing/2014/main" id="{55A0C1A3-F72F-FDEF-487F-C220308BF491}"/>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508919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5538-696D-3D7A-FB7B-B8702AFE1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7E16A-3EBC-93C3-F4FA-F867136D76D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2E2477-C5FD-F143-5424-4E222211DC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38ABD2-FAB1-8970-4DB1-89A437F27C30}"/>
              </a:ext>
            </a:extLst>
          </p:cNvPr>
          <p:cNvSpPr>
            <a:spLocks noGrp="1"/>
          </p:cNvSpPr>
          <p:nvPr>
            <p:ph type="sldNum" sz="quarter" idx="10"/>
          </p:nvPr>
        </p:nvSpPr>
        <p:spPr/>
        <p:txBody>
          <a:bodyPr/>
          <a:lstStyle/>
          <a:p>
            <a:fld id="{1C92DADC-1A4A-4C36-AD60-BCCAE7769A7C}" type="slidenum">
              <a:rPr lang="en-GB" smtClean="0"/>
              <a:pPr/>
              <a:t>32</a:t>
            </a:fld>
            <a:endParaRPr lang="en-GB" dirty="0"/>
          </a:p>
        </p:txBody>
      </p:sp>
      <p:sp>
        <p:nvSpPr>
          <p:cNvPr id="5" name="Footer Placeholder 4">
            <a:extLst>
              <a:ext uri="{FF2B5EF4-FFF2-40B4-BE49-F238E27FC236}">
                <a16:creationId xmlns:a16="http://schemas.microsoft.com/office/drawing/2014/main" id="{6FA50FCB-E5DF-B8BE-9FCA-B10C43E0982D}"/>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20627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68C6A-0F95-532D-A730-E88F5A416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F9CAD-CAF1-B0AE-E74A-F8DCD3A577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4160A82-869F-9608-962E-F424DB9DF1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A7FBE2-777D-D527-7753-A3F39FFDCA86}"/>
              </a:ext>
            </a:extLst>
          </p:cNvPr>
          <p:cNvSpPr>
            <a:spLocks noGrp="1"/>
          </p:cNvSpPr>
          <p:nvPr>
            <p:ph type="sldNum" sz="quarter" idx="10"/>
          </p:nvPr>
        </p:nvSpPr>
        <p:spPr/>
        <p:txBody>
          <a:bodyPr/>
          <a:lstStyle/>
          <a:p>
            <a:fld id="{1C92DADC-1A4A-4C36-AD60-BCCAE7769A7C}" type="slidenum">
              <a:rPr lang="en-GB" smtClean="0"/>
              <a:pPr/>
              <a:t>33</a:t>
            </a:fld>
            <a:endParaRPr lang="en-GB" dirty="0"/>
          </a:p>
        </p:txBody>
      </p:sp>
      <p:sp>
        <p:nvSpPr>
          <p:cNvPr id="5" name="Footer Placeholder 4">
            <a:extLst>
              <a:ext uri="{FF2B5EF4-FFF2-40B4-BE49-F238E27FC236}">
                <a16:creationId xmlns:a16="http://schemas.microsoft.com/office/drawing/2014/main" id="{C3CFB491-CE2D-B77F-3966-B68417104EAE}"/>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2455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8C4BB-088F-EB07-0F1B-B4C4523EA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E9545-A937-6554-E7CE-C5FC86A3A22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87BD12A-9A6B-D64D-A933-04860365AE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01C81E-434E-262D-F856-7FBDBA4299F1}"/>
              </a:ext>
            </a:extLst>
          </p:cNvPr>
          <p:cNvSpPr>
            <a:spLocks noGrp="1"/>
          </p:cNvSpPr>
          <p:nvPr>
            <p:ph type="sldNum" sz="quarter" idx="10"/>
          </p:nvPr>
        </p:nvSpPr>
        <p:spPr/>
        <p:txBody>
          <a:bodyPr/>
          <a:lstStyle/>
          <a:p>
            <a:fld id="{1C92DADC-1A4A-4C36-AD60-BCCAE7769A7C}" type="slidenum">
              <a:rPr lang="en-GB" smtClean="0"/>
              <a:pPr/>
              <a:t>34</a:t>
            </a:fld>
            <a:endParaRPr lang="en-GB" dirty="0"/>
          </a:p>
        </p:txBody>
      </p:sp>
      <p:sp>
        <p:nvSpPr>
          <p:cNvPr id="5" name="Footer Placeholder 4">
            <a:extLst>
              <a:ext uri="{FF2B5EF4-FFF2-40B4-BE49-F238E27FC236}">
                <a16:creationId xmlns:a16="http://schemas.microsoft.com/office/drawing/2014/main" id="{BDC51E6E-0C85-3A6F-1777-B21E662FA822}"/>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00074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E35F6-CCD2-DC20-8696-B67CBD948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2E7C6-D60F-5439-1DC1-7A608C851F5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75C808-3B59-3E39-97C6-254CFAE635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31AF5-68E5-6063-DD06-F73FB6EC264A}"/>
              </a:ext>
            </a:extLst>
          </p:cNvPr>
          <p:cNvSpPr>
            <a:spLocks noGrp="1"/>
          </p:cNvSpPr>
          <p:nvPr>
            <p:ph type="sldNum" sz="quarter" idx="10"/>
          </p:nvPr>
        </p:nvSpPr>
        <p:spPr/>
        <p:txBody>
          <a:bodyPr/>
          <a:lstStyle/>
          <a:p>
            <a:fld id="{1C92DADC-1A4A-4C36-AD60-BCCAE7769A7C}" type="slidenum">
              <a:rPr lang="en-GB" smtClean="0"/>
              <a:pPr/>
              <a:t>35</a:t>
            </a:fld>
            <a:endParaRPr lang="en-GB" dirty="0"/>
          </a:p>
        </p:txBody>
      </p:sp>
      <p:sp>
        <p:nvSpPr>
          <p:cNvPr id="5" name="Footer Placeholder 4">
            <a:extLst>
              <a:ext uri="{FF2B5EF4-FFF2-40B4-BE49-F238E27FC236}">
                <a16:creationId xmlns:a16="http://schemas.microsoft.com/office/drawing/2014/main" id="{EB035BC4-04AF-4427-829C-B8D89A9A6A5F}"/>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195356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6162-5594-CBD3-B5DA-C0B48C65B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F7CE5-DE87-A14C-3622-56FE051ABCB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8B7BD9-7786-2D0D-2105-F929DD6B0A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17062-AE0C-05BA-2448-44301282CB0E}"/>
              </a:ext>
            </a:extLst>
          </p:cNvPr>
          <p:cNvSpPr>
            <a:spLocks noGrp="1"/>
          </p:cNvSpPr>
          <p:nvPr>
            <p:ph type="sldNum" sz="quarter" idx="10"/>
          </p:nvPr>
        </p:nvSpPr>
        <p:spPr/>
        <p:txBody>
          <a:bodyPr/>
          <a:lstStyle/>
          <a:p>
            <a:fld id="{1C92DADC-1A4A-4C36-AD60-BCCAE7769A7C}" type="slidenum">
              <a:rPr lang="en-GB" smtClean="0"/>
              <a:pPr/>
              <a:t>36</a:t>
            </a:fld>
            <a:endParaRPr lang="en-GB" dirty="0"/>
          </a:p>
        </p:txBody>
      </p:sp>
      <p:sp>
        <p:nvSpPr>
          <p:cNvPr id="5" name="Footer Placeholder 4">
            <a:extLst>
              <a:ext uri="{FF2B5EF4-FFF2-40B4-BE49-F238E27FC236}">
                <a16:creationId xmlns:a16="http://schemas.microsoft.com/office/drawing/2014/main" id="{07293120-C4F6-DF36-A940-F6AB0B891DF5}"/>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69275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F1723-BAD1-1F6B-22C8-4133FBAE28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2484A-FA9A-0406-002A-D89B2D2EE9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CD97741-0C88-4C19-242A-1239A508A7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CA677-4F49-02C2-7BFC-9E3794E09794}"/>
              </a:ext>
            </a:extLst>
          </p:cNvPr>
          <p:cNvSpPr>
            <a:spLocks noGrp="1"/>
          </p:cNvSpPr>
          <p:nvPr>
            <p:ph type="sldNum" sz="quarter" idx="10"/>
          </p:nvPr>
        </p:nvSpPr>
        <p:spPr/>
        <p:txBody>
          <a:bodyPr/>
          <a:lstStyle/>
          <a:p>
            <a:fld id="{1C92DADC-1A4A-4C36-AD60-BCCAE7769A7C}" type="slidenum">
              <a:rPr lang="en-GB" smtClean="0"/>
              <a:pPr/>
              <a:t>37</a:t>
            </a:fld>
            <a:endParaRPr lang="en-GB" dirty="0"/>
          </a:p>
        </p:txBody>
      </p:sp>
      <p:sp>
        <p:nvSpPr>
          <p:cNvPr id="5" name="Footer Placeholder 4">
            <a:extLst>
              <a:ext uri="{FF2B5EF4-FFF2-40B4-BE49-F238E27FC236}">
                <a16:creationId xmlns:a16="http://schemas.microsoft.com/office/drawing/2014/main" id="{985D1DE6-0E31-E2AE-8131-CC85C0161959}"/>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31463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723DC-8A2D-0AF6-C945-1D4BCDEF0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32416-C431-2245-308E-4D35DA071CE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E5B8B3B-FC08-F3DA-CCB0-3B9F23920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D0D682-3A52-7CB8-4EA0-FE9936B282DC}"/>
              </a:ext>
            </a:extLst>
          </p:cNvPr>
          <p:cNvSpPr>
            <a:spLocks noGrp="1"/>
          </p:cNvSpPr>
          <p:nvPr>
            <p:ph type="sldNum" sz="quarter" idx="10"/>
          </p:nvPr>
        </p:nvSpPr>
        <p:spPr/>
        <p:txBody>
          <a:bodyPr/>
          <a:lstStyle/>
          <a:p>
            <a:fld id="{1C92DADC-1A4A-4C36-AD60-BCCAE7769A7C}" type="slidenum">
              <a:rPr lang="en-GB" smtClean="0"/>
              <a:pPr/>
              <a:t>6</a:t>
            </a:fld>
            <a:endParaRPr lang="en-GB" dirty="0"/>
          </a:p>
        </p:txBody>
      </p:sp>
      <p:sp>
        <p:nvSpPr>
          <p:cNvPr id="5" name="Footer Placeholder 4">
            <a:extLst>
              <a:ext uri="{FF2B5EF4-FFF2-40B4-BE49-F238E27FC236}">
                <a16:creationId xmlns:a16="http://schemas.microsoft.com/office/drawing/2014/main" id="{7E41F154-1F8D-ED22-2B87-94A4EFA70504}"/>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68292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89E69-7E80-9568-C8C6-114FAC9E4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350BD-A79F-67E6-F36B-A0DB8762ED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27FB2E8-6121-3E1F-0217-7E1E997620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7335EF-E9F5-29F5-0FDA-B690BFD95D53}"/>
              </a:ext>
            </a:extLst>
          </p:cNvPr>
          <p:cNvSpPr>
            <a:spLocks noGrp="1"/>
          </p:cNvSpPr>
          <p:nvPr>
            <p:ph type="sldNum" sz="quarter" idx="10"/>
          </p:nvPr>
        </p:nvSpPr>
        <p:spPr/>
        <p:txBody>
          <a:bodyPr/>
          <a:lstStyle/>
          <a:p>
            <a:fld id="{1C92DADC-1A4A-4C36-AD60-BCCAE7769A7C}" type="slidenum">
              <a:rPr lang="en-GB" smtClean="0"/>
              <a:pPr/>
              <a:t>38</a:t>
            </a:fld>
            <a:endParaRPr lang="en-GB" dirty="0"/>
          </a:p>
        </p:txBody>
      </p:sp>
      <p:sp>
        <p:nvSpPr>
          <p:cNvPr id="5" name="Footer Placeholder 4">
            <a:extLst>
              <a:ext uri="{FF2B5EF4-FFF2-40B4-BE49-F238E27FC236}">
                <a16:creationId xmlns:a16="http://schemas.microsoft.com/office/drawing/2014/main" id="{793C3445-30CD-7BFB-EAC9-F50C0D765406}"/>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526837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29213-148D-6CA9-9424-44F03847A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4F292-9C27-B205-145E-046FAE94C13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988AF92-747B-3C72-11E5-A3AAF25920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39A1DF-4D1F-F1C9-1476-4207A5D47106}"/>
              </a:ext>
            </a:extLst>
          </p:cNvPr>
          <p:cNvSpPr>
            <a:spLocks noGrp="1"/>
          </p:cNvSpPr>
          <p:nvPr>
            <p:ph type="sldNum" sz="quarter" idx="10"/>
          </p:nvPr>
        </p:nvSpPr>
        <p:spPr/>
        <p:txBody>
          <a:bodyPr/>
          <a:lstStyle/>
          <a:p>
            <a:fld id="{1C92DADC-1A4A-4C36-AD60-BCCAE7769A7C}" type="slidenum">
              <a:rPr lang="en-GB" smtClean="0"/>
              <a:pPr/>
              <a:t>39</a:t>
            </a:fld>
            <a:endParaRPr lang="en-GB" dirty="0"/>
          </a:p>
        </p:txBody>
      </p:sp>
      <p:sp>
        <p:nvSpPr>
          <p:cNvPr id="5" name="Footer Placeholder 4">
            <a:extLst>
              <a:ext uri="{FF2B5EF4-FFF2-40B4-BE49-F238E27FC236}">
                <a16:creationId xmlns:a16="http://schemas.microsoft.com/office/drawing/2014/main" id="{9F1386CB-1EAD-122C-77A3-97C5252B0C86}"/>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408457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2B52B-6D60-019F-B850-8A1618F8B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F90D3-4E45-D290-6A77-C2ED8FC9BD7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58E308B-5A7B-4EC7-EAD4-19D028F0A1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C65BD7-28EC-408A-3D8F-3B5C0138F756}"/>
              </a:ext>
            </a:extLst>
          </p:cNvPr>
          <p:cNvSpPr>
            <a:spLocks noGrp="1"/>
          </p:cNvSpPr>
          <p:nvPr>
            <p:ph type="sldNum" sz="quarter" idx="10"/>
          </p:nvPr>
        </p:nvSpPr>
        <p:spPr/>
        <p:txBody>
          <a:bodyPr/>
          <a:lstStyle/>
          <a:p>
            <a:fld id="{1C92DADC-1A4A-4C36-AD60-BCCAE7769A7C}" type="slidenum">
              <a:rPr lang="en-GB" smtClean="0"/>
              <a:pPr/>
              <a:t>40</a:t>
            </a:fld>
            <a:endParaRPr lang="en-GB" dirty="0"/>
          </a:p>
        </p:txBody>
      </p:sp>
      <p:sp>
        <p:nvSpPr>
          <p:cNvPr id="5" name="Footer Placeholder 4">
            <a:extLst>
              <a:ext uri="{FF2B5EF4-FFF2-40B4-BE49-F238E27FC236}">
                <a16:creationId xmlns:a16="http://schemas.microsoft.com/office/drawing/2014/main" id="{60ECD328-4EB4-1FB0-2C28-C43CC0261539}"/>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07900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E5B83-936C-AC66-526D-1443211F6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8EA44-2383-8A97-DECB-1EC3A6640A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0703F69-6ADF-EC83-16CD-2BC72D49F5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0E886F-BCBE-A98D-A210-73CBEDEF586F}"/>
              </a:ext>
            </a:extLst>
          </p:cNvPr>
          <p:cNvSpPr>
            <a:spLocks noGrp="1"/>
          </p:cNvSpPr>
          <p:nvPr>
            <p:ph type="sldNum" sz="quarter" idx="10"/>
          </p:nvPr>
        </p:nvSpPr>
        <p:spPr/>
        <p:txBody>
          <a:bodyPr/>
          <a:lstStyle/>
          <a:p>
            <a:fld id="{1C92DADC-1A4A-4C36-AD60-BCCAE7769A7C}" type="slidenum">
              <a:rPr lang="en-GB" smtClean="0"/>
              <a:pPr/>
              <a:t>41</a:t>
            </a:fld>
            <a:endParaRPr lang="en-GB" dirty="0"/>
          </a:p>
        </p:txBody>
      </p:sp>
      <p:sp>
        <p:nvSpPr>
          <p:cNvPr id="5" name="Footer Placeholder 4">
            <a:extLst>
              <a:ext uri="{FF2B5EF4-FFF2-40B4-BE49-F238E27FC236}">
                <a16:creationId xmlns:a16="http://schemas.microsoft.com/office/drawing/2014/main" id="{10E3A75F-B78A-3D60-53BE-597AF4F01704}"/>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453571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5AF75-BAA8-BC90-AADD-8D6EFF168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997AF-8679-98E6-1BC4-9D534DC2F79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267557E-0079-4717-1F55-7A4B41840F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69934F-4459-B7CD-0FA0-C481E9877D09}"/>
              </a:ext>
            </a:extLst>
          </p:cNvPr>
          <p:cNvSpPr>
            <a:spLocks noGrp="1"/>
          </p:cNvSpPr>
          <p:nvPr>
            <p:ph type="sldNum" sz="quarter" idx="10"/>
          </p:nvPr>
        </p:nvSpPr>
        <p:spPr/>
        <p:txBody>
          <a:bodyPr/>
          <a:lstStyle/>
          <a:p>
            <a:fld id="{1C92DADC-1A4A-4C36-AD60-BCCAE7769A7C}" type="slidenum">
              <a:rPr lang="en-GB" smtClean="0"/>
              <a:pPr/>
              <a:t>42</a:t>
            </a:fld>
            <a:endParaRPr lang="en-GB" dirty="0"/>
          </a:p>
        </p:txBody>
      </p:sp>
      <p:sp>
        <p:nvSpPr>
          <p:cNvPr id="5" name="Footer Placeholder 4">
            <a:extLst>
              <a:ext uri="{FF2B5EF4-FFF2-40B4-BE49-F238E27FC236}">
                <a16:creationId xmlns:a16="http://schemas.microsoft.com/office/drawing/2014/main" id="{0B4794FA-9F26-818D-B0CA-4CDECE3F813B}"/>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449443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4160C-1D3F-AF18-BFE6-DE4CE3565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D78A1-4474-8200-858E-E2BD7D43954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07D3A6-364B-3984-8B35-0DDD780F31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6AA61E-1AA8-A32D-1E05-FD9A318981C0}"/>
              </a:ext>
            </a:extLst>
          </p:cNvPr>
          <p:cNvSpPr>
            <a:spLocks noGrp="1"/>
          </p:cNvSpPr>
          <p:nvPr>
            <p:ph type="sldNum" sz="quarter" idx="10"/>
          </p:nvPr>
        </p:nvSpPr>
        <p:spPr/>
        <p:txBody>
          <a:bodyPr/>
          <a:lstStyle/>
          <a:p>
            <a:fld id="{1C92DADC-1A4A-4C36-AD60-BCCAE7769A7C}" type="slidenum">
              <a:rPr lang="en-GB" smtClean="0"/>
              <a:pPr/>
              <a:t>43</a:t>
            </a:fld>
            <a:endParaRPr lang="en-GB" dirty="0"/>
          </a:p>
        </p:txBody>
      </p:sp>
      <p:sp>
        <p:nvSpPr>
          <p:cNvPr id="5" name="Footer Placeholder 4">
            <a:extLst>
              <a:ext uri="{FF2B5EF4-FFF2-40B4-BE49-F238E27FC236}">
                <a16:creationId xmlns:a16="http://schemas.microsoft.com/office/drawing/2014/main" id="{92097F5C-6CD1-C1FB-013D-8CFB522ED744}"/>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926269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2DADC-1A4A-4C36-AD60-BCCAE7769A7C}" type="slidenum">
              <a:rPr lang="en-GB" smtClean="0"/>
              <a:pPr/>
              <a:t>45</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475830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C90F-F1D0-0F67-2DEE-531D65E49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02E6E-847F-6AD4-7408-3CC192C5B73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E3A4A53-6D00-B973-534E-E3E1B83B93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6A2B0A-E6D8-4867-76BE-AAA37C45C6B1}"/>
              </a:ext>
            </a:extLst>
          </p:cNvPr>
          <p:cNvSpPr>
            <a:spLocks noGrp="1"/>
          </p:cNvSpPr>
          <p:nvPr>
            <p:ph type="sldNum" sz="quarter" idx="10"/>
          </p:nvPr>
        </p:nvSpPr>
        <p:spPr/>
        <p:txBody>
          <a:bodyPr/>
          <a:lstStyle/>
          <a:p>
            <a:fld id="{1C92DADC-1A4A-4C36-AD60-BCCAE7769A7C}" type="slidenum">
              <a:rPr lang="en-GB" smtClean="0"/>
              <a:pPr/>
              <a:t>47</a:t>
            </a:fld>
            <a:endParaRPr lang="en-GB" dirty="0"/>
          </a:p>
        </p:txBody>
      </p:sp>
      <p:sp>
        <p:nvSpPr>
          <p:cNvPr id="5" name="Footer Placeholder 4">
            <a:extLst>
              <a:ext uri="{FF2B5EF4-FFF2-40B4-BE49-F238E27FC236}">
                <a16:creationId xmlns:a16="http://schemas.microsoft.com/office/drawing/2014/main" id="{2362A22B-980C-3C33-5DB4-33C34D0B4CE4}"/>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665091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89FC0-D924-CF36-689F-5373D3609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95138-A23F-B643-155A-51B672D3196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DF663B-21B0-523F-6EFA-9BA8071656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5B9CE9-C126-8E4C-4E1E-06ED06CF3789}"/>
              </a:ext>
            </a:extLst>
          </p:cNvPr>
          <p:cNvSpPr>
            <a:spLocks noGrp="1"/>
          </p:cNvSpPr>
          <p:nvPr>
            <p:ph type="sldNum" sz="quarter" idx="10"/>
          </p:nvPr>
        </p:nvSpPr>
        <p:spPr/>
        <p:txBody>
          <a:bodyPr/>
          <a:lstStyle/>
          <a:p>
            <a:fld id="{1C92DADC-1A4A-4C36-AD60-BCCAE7769A7C}" type="slidenum">
              <a:rPr lang="en-GB" smtClean="0"/>
              <a:pPr/>
              <a:t>48</a:t>
            </a:fld>
            <a:endParaRPr lang="en-GB" dirty="0"/>
          </a:p>
        </p:txBody>
      </p:sp>
      <p:sp>
        <p:nvSpPr>
          <p:cNvPr id="5" name="Footer Placeholder 4">
            <a:extLst>
              <a:ext uri="{FF2B5EF4-FFF2-40B4-BE49-F238E27FC236}">
                <a16:creationId xmlns:a16="http://schemas.microsoft.com/office/drawing/2014/main" id="{4E1CD4A5-B757-9B3D-ADEA-149A7C84F1BD}"/>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39696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43181-7CF7-5FB2-C389-E4C5E530B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2307D-D36B-D157-6F26-24C61FC57D9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FDF0022-C8A0-D727-B415-9AA1F4F95A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98AD79-8F57-B3B7-84B8-DBBF2121E129}"/>
              </a:ext>
            </a:extLst>
          </p:cNvPr>
          <p:cNvSpPr>
            <a:spLocks noGrp="1"/>
          </p:cNvSpPr>
          <p:nvPr>
            <p:ph type="sldNum" sz="quarter" idx="10"/>
          </p:nvPr>
        </p:nvSpPr>
        <p:spPr/>
        <p:txBody>
          <a:bodyPr/>
          <a:lstStyle/>
          <a:p>
            <a:fld id="{1C92DADC-1A4A-4C36-AD60-BCCAE7769A7C}" type="slidenum">
              <a:rPr lang="en-GB" smtClean="0"/>
              <a:pPr/>
              <a:t>49</a:t>
            </a:fld>
            <a:endParaRPr lang="en-GB" dirty="0"/>
          </a:p>
        </p:txBody>
      </p:sp>
      <p:sp>
        <p:nvSpPr>
          <p:cNvPr id="5" name="Footer Placeholder 4">
            <a:extLst>
              <a:ext uri="{FF2B5EF4-FFF2-40B4-BE49-F238E27FC236}">
                <a16:creationId xmlns:a16="http://schemas.microsoft.com/office/drawing/2014/main" id="{266D3FBE-CAE4-DF83-57E9-92BFF71EB74F}"/>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40177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AD21-0D0F-5844-205D-EE1471BFB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B6F47-3178-CFEC-C34C-38E07D3A71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496AABE-80D6-CB56-A238-CC8C70C798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F98B7E-B398-7556-19E4-2ADCABC679B0}"/>
              </a:ext>
            </a:extLst>
          </p:cNvPr>
          <p:cNvSpPr>
            <a:spLocks noGrp="1"/>
          </p:cNvSpPr>
          <p:nvPr>
            <p:ph type="sldNum" sz="quarter" idx="10"/>
          </p:nvPr>
        </p:nvSpPr>
        <p:spPr/>
        <p:txBody>
          <a:bodyPr/>
          <a:lstStyle/>
          <a:p>
            <a:fld id="{1C92DADC-1A4A-4C36-AD60-BCCAE7769A7C}" type="slidenum">
              <a:rPr lang="en-GB" smtClean="0"/>
              <a:pPr/>
              <a:t>7</a:t>
            </a:fld>
            <a:endParaRPr lang="en-GB" dirty="0"/>
          </a:p>
        </p:txBody>
      </p:sp>
      <p:sp>
        <p:nvSpPr>
          <p:cNvPr id="5" name="Footer Placeholder 4">
            <a:extLst>
              <a:ext uri="{FF2B5EF4-FFF2-40B4-BE49-F238E27FC236}">
                <a16:creationId xmlns:a16="http://schemas.microsoft.com/office/drawing/2014/main" id="{335C2D66-7F4D-C6A0-FC89-DDB2251E6B6F}"/>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60988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D82BF-53F9-924F-49C9-A2DD4B049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78CE2-B216-D2DD-54DD-C9F148A101E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A8B691-B398-75DC-7C2A-7EB04AFA38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8FE9AF-BEA9-B156-9688-68471F8FFC40}"/>
              </a:ext>
            </a:extLst>
          </p:cNvPr>
          <p:cNvSpPr>
            <a:spLocks noGrp="1"/>
          </p:cNvSpPr>
          <p:nvPr>
            <p:ph type="sldNum" sz="quarter" idx="10"/>
          </p:nvPr>
        </p:nvSpPr>
        <p:spPr/>
        <p:txBody>
          <a:bodyPr/>
          <a:lstStyle/>
          <a:p>
            <a:fld id="{1C92DADC-1A4A-4C36-AD60-BCCAE7769A7C}" type="slidenum">
              <a:rPr lang="en-GB" smtClean="0"/>
              <a:pPr/>
              <a:t>50</a:t>
            </a:fld>
            <a:endParaRPr lang="en-GB" dirty="0"/>
          </a:p>
        </p:txBody>
      </p:sp>
      <p:sp>
        <p:nvSpPr>
          <p:cNvPr id="5" name="Footer Placeholder 4">
            <a:extLst>
              <a:ext uri="{FF2B5EF4-FFF2-40B4-BE49-F238E27FC236}">
                <a16:creationId xmlns:a16="http://schemas.microsoft.com/office/drawing/2014/main" id="{8071DE30-B193-EB84-A84F-56D631F9E82D}"/>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62087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B2851-0F2B-FF37-8606-C4782A362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4F415-9BF2-0252-7A2B-28D2B7AFD58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A441D71-24B9-6CF9-9AD1-4EEE9454E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F1E4DE-53F7-DF0C-48DA-DF2088FFE37B}"/>
              </a:ext>
            </a:extLst>
          </p:cNvPr>
          <p:cNvSpPr>
            <a:spLocks noGrp="1"/>
          </p:cNvSpPr>
          <p:nvPr>
            <p:ph type="sldNum" sz="quarter" idx="10"/>
          </p:nvPr>
        </p:nvSpPr>
        <p:spPr/>
        <p:txBody>
          <a:bodyPr/>
          <a:lstStyle/>
          <a:p>
            <a:fld id="{1C92DADC-1A4A-4C36-AD60-BCCAE7769A7C}" type="slidenum">
              <a:rPr lang="en-GB" smtClean="0"/>
              <a:pPr/>
              <a:t>51</a:t>
            </a:fld>
            <a:endParaRPr lang="en-GB" dirty="0"/>
          </a:p>
        </p:txBody>
      </p:sp>
      <p:sp>
        <p:nvSpPr>
          <p:cNvPr id="5" name="Footer Placeholder 4">
            <a:extLst>
              <a:ext uri="{FF2B5EF4-FFF2-40B4-BE49-F238E27FC236}">
                <a16:creationId xmlns:a16="http://schemas.microsoft.com/office/drawing/2014/main" id="{1E68FF29-7E2C-FFC8-9EB6-48DEF6BDC5D8}"/>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78275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D6D87-5F2F-64ED-0ECD-A9AE0B800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6F842-D0DC-3F2F-DDF9-701B51E08D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8190330-17A7-9926-227C-7E63309F54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CC30D2-208F-38B2-575A-886F44EE75E0}"/>
              </a:ext>
            </a:extLst>
          </p:cNvPr>
          <p:cNvSpPr>
            <a:spLocks noGrp="1"/>
          </p:cNvSpPr>
          <p:nvPr>
            <p:ph type="sldNum" sz="quarter" idx="10"/>
          </p:nvPr>
        </p:nvSpPr>
        <p:spPr/>
        <p:txBody>
          <a:bodyPr/>
          <a:lstStyle/>
          <a:p>
            <a:fld id="{1C92DADC-1A4A-4C36-AD60-BCCAE7769A7C}" type="slidenum">
              <a:rPr lang="en-GB" smtClean="0"/>
              <a:pPr/>
              <a:t>8</a:t>
            </a:fld>
            <a:endParaRPr lang="en-GB" dirty="0"/>
          </a:p>
        </p:txBody>
      </p:sp>
      <p:sp>
        <p:nvSpPr>
          <p:cNvPr id="5" name="Footer Placeholder 4">
            <a:extLst>
              <a:ext uri="{FF2B5EF4-FFF2-40B4-BE49-F238E27FC236}">
                <a16:creationId xmlns:a16="http://schemas.microsoft.com/office/drawing/2014/main" id="{F8E7940B-4757-BE59-1712-358B4B2EC652}"/>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42662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7AE38-260C-C9FD-80FB-C07E24530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3874E-049A-FA21-5200-E0F838BACCA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1F3DF36-2F29-44B1-D973-E55E90BB40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1421BE-90DE-C0A4-1691-FD9B988A7284}"/>
              </a:ext>
            </a:extLst>
          </p:cNvPr>
          <p:cNvSpPr>
            <a:spLocks noGrp="1"/>
          </p:cNvSpPr>
          <p:nvPr>
            <p:ph type="sldNum" sz="quarter" idx="10"/>
          </p:nvPr>
        </p:nvSpPr>
        <p:spPr/>
        <p:txBody>
          <a:bodyPr/>
          <a:lstStyle/>
          <a:p>
            <a:fld id="{1C92DADC-1A4A-4C36-AD60-BCCAE7769A7C}" type="slidenum">
              <a:rPr lang="en-GB" smtClean="0"/>
              <a:pPr/>
              <a:t>10</a:t>
            </a:fld>
            <a:endParaRPr lang="en-GB" dirty="0"/>
          </a:p>
        </p:txBody>
      </p:sp>
      <p:sp>
        <p:nvSpPr>
          <p:cNvPr id="5" name="Footer Placeholder 4">
            <a:extLst>
              <a:ext uri="{FF2B5EF4-FFF2-40B4-BE49-F238E27FC236}">
                <a16:creationId xmlns:a16="http://schemas.microsoft.com/office/drawing/2014/main" id="{42766DE0-4F3A-9D68-7665-F18961D1066B}"/>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27111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E1C25-5028-15EE-FE9D-6356E9A9C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6428F-C206-B8BD-0F4F-FB3919799E4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686A551-E430-37C5-80C6-7656B0EB96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F50771-763C-9D5C-3E57-4F7768798067}"/>
              </a:ext>
            </a:extLst>
          </p:cNvPr>
          <p:cNvSpPr>
            <a:spLocks noGrp="1"/>
          </p:cNvSpPr>
          <p:nvPr>
            <p:ph type="sldNum" sz="quarter" idx="10"/>
          </p:nvPr>
        </p:nvSpPr>
        <p:spPr/>
        <p:txBody>
          <a:bodyPr/>
          <a:lstStyle/>
          <a:p>
            <a:fld id="{1C92DADC-1A4A-4C36-AD60-BCCAE7769A7C}" type="slidenum">
              <a:rPr lang="en-GB" smtClean="0"/>
              <a:pPr/>
              <a:t>11</a:t>
            </a:fld>
            <a:endParaRPr lang="en-GB" dirty="0"/>
          </a:p>
        </p:txBody>
      </p:sp>
      <p:sp>
        <p:nvSpPr>
          <p:cNvPr id="5" name="Footer Placeholder 4">
            <a:extLst>
              <a:ext uri="{FF2B5EF4-FFF2-40B4-BE49-F238E27FC236}">
                <a16:creationId xmlns:a16="http://schemas.microsoft.com/office/drawing/2014/main" id="{3DA3D670-1F4F-6448-5179-88F0E7862112}"/>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0680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57BE-E972-2463-987E-EF20404AB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745B0-5D06-99CC-C15D-0BA46AA9705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5F1EB07-31C9-663F-D830-6042BAF990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C1EDD1-8571-49B6-C6A8-FDA7F27F8E7B}"/>
              </a:ext>
            </a:extLst>
          </p:cNvPr>
          <p:cNvSpPr>
            <a:spLocks noGrp="1"/>
          </p:cNvSpPr>
          <p:nvPr>
            <p:ph type="sldNum" sz="quarter" idx="10"/>
          </p:nvPr>
        </p:nvSpPr>
        <p:spPr/>
        <p:txBody>
          <a:bodyPr/>
          <a:lstStyle/>
          <a:p>
            <a:fld id="{1C92DADC-1A4A-4C36-AD60-BCCAE7769A7C}" type="slidenum">
              <a:rPr lang="en-GB" smtClean="0"/>
              <a:pPr/>
              <a:t>12</a:t>
            </a:fld>
            <a:endParaRPr lang="en-GB" dirty="0"/>
          </a:p>
        </p:txBody>
      </p:sp>
      <p:sp>
        <p:nvSpPr>
          <p:cNvPr id="5" name="Footer Placeholder 4">
            <a:extLst>
              <a:ext uri="{FF2B5EF4-FFF2-40B4-BE49-F238E27FC236}">
                <a16:creationId xmlns:a16="http://schemas.microsoft.com/office/drawing/2014/main" id="{77EB969F-BF48-4234-B457-1485135FA1DF}"/>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51628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090C7-4655-C4F6-D53E-619C989B4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825EA-BFCB-138B-982A-936B31A62FA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D22C62E-192D-6555-11A8-835008D53D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9E59E2-67A1-1F0A-25A3-8238381F51EF}"/>
              </a:ext>
            </a:extLst>
          </p:cNvPr>
          <p:cNvSpPr>
            <a:spLocks noGrp="1"/>
          </p:cNvSpPr>
          <p:nvPr>
            <p:ph type="sldNum" sz="quarter" idx="10"/>
          </p:nvPr>
        </p:nvSpPr>
        <p:spPr/>
        <p:txBody>
          <a:bodyPr/>
          <a:lstStyle/>
          <a:p>
            <a:fld id="{1C92DADC-1A4A-4C36-AD60-BCCAE7769A7C}" type="slidenum">
              <a:rPr lang="en-GB" smtClean="0"/>
              <a:pPr/>
              <a:t>13</a:t>
            </a:fld>
            <a:endParaRPr lang="en-GB" dirty="0"/>
          </a:p>
        </p:txBody>
      </p:sp>
      <p:sp>
        <p:nvSpPr>
          <p:cNvPr id="5" name="Footer Placeholder 4">
            <a:extLst>
              <a:ext uri="{FF2B5EF4-FFF2-40B4-BE49-F238E27FC236}">
                <a16:creationId xmlns:a16="http://schemas.microsoft.com/office/drawing/2014/main" id="{67FCC327-39AD-54CD-9792-95888BE64E34}"/>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2235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Title 8"/>
          <p:cNvSpPr>
            <a:spLocks noGrp="1"/>
          </p:cNvSpPr>
          <p:nvPr>
            <p:ph type="ctrTitle"/>
          </p:nvPr>
        </p:nvSpPr>
        <p:spPr>
          <a:xfrm>
            <a:off x="914400" y="1752602"/>
            <a:ext cx="10363200" cy="1829761"/>
          </a:xfrm>
        </p:spPr>
        <p:txBody>
          <a:bodyPr anchor="b"/>
          <a:lstStyle>
            <a:lvl1pPr algn="r">
              <a:defRPr sz="4800" b="1">
                <a:solidFill>
                  <a:srgbClr val="0070C0"/>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Slide Number Placeholder 17"/>
          <p:cNvSpPr>
            <a:spLocks noGrp="1"/>
          </p:cNvSpPr>
          <p:nvPr>
            <p:ph type="sldNum" sz="quarter" idx="4"/>
          </p:nvPr>
        </p:nvSpPr>
        <p:spPr>
          <a:xfrm>
            <a:off x="9550400" y="6340476"/>
            <a:ext cx="2012949" cy="365125"/>
          </a:xfrm>
          <a:prstGeom prst="rect">
            <a:avLst/>
          </a:prstGeom>
        </p:spPr>
        <p:txBody>
          <a:bodyPr vert="horz" anchor="b"/>
          <a:lstStyle>
            <a:lvl1pPr algn="r" eaLnBrk="1" latinLnBrk="0" hangingPunct="1">
              <a:defRPr kumimoji="0" sz="1200" b="1">
                <a:solidFill>
                  <a:schemeClr val="tx1"/>
                </a:solidFill>
                <a:latin typeface="Trebuchet MS" pitchFamily="34" charset="0"/>
              </a:defRPr>
            </a:lvl1pPr>
            <a:extLst/>
          </a:lstStyle>
          <a:p>
            <a:pPr algn="ctr">
              <a:defRPr/>
            </a:pPr>
            <a:fld id="{7A78F240-D2C0-4BE8-A207-64525B6EA713}" type="slidenum">
              <a:rPr lang="en-US" smtClean="0"/>
              <a:pPr algn="ct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7"/>
          <p:cNvSpPr>
            <a:spLocks noGrp="1"/>
          </p:cNvSpPr>
          <p:nvPr>
            <p:ph type="sldNum" sz="quarter" idx="12"/>
          </p:nvPr>
        </p:nvSpPr>
        <p:spPr/>
        <p:txBody>
          <a:bodyPr/>
          <a:lstStyle>
            <a:lvl1pPr algn="ctr">
              <a:defRPr/>
            </a:lvl1pPr>
          </a:lstStyle>
          <a:p>
            <a:pPr>
              <a:defRPr/>
            </a:pPr>
            <a:fld id="{D24D55C4-F9FA-4392-BFC1-7B1FD348064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7"/>
          <p:cNvSpPr>
            <a:spLocks noGrp="1"/>
          </p:cNvSpPr>
          <p:nvPr>
            <p:ph type="sldNum" sz="quarter" idx="12"/>
          </p:nvPr>
        </p:nvSpPr>
        <p:spPr/>
        <p:txBody>
          <a:bodyPr/>
          <a:lstStyle>
            <a:lvl1pPr algn="ctr">
              <a:defRPr/>
            </a:lvl1pPr>
          </a:lstStyle>
          <a:p>
            <a:pPr>
              <a:defRPr/>
            </a:pPr>
            <a:fld id="{EA8B5100-E5B7-4AD3-B454-C1BFE3C7152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 Green 2">
    <p:spTree>
      <p:nvGrpSpPr>
        <p:cNvPr id="1" name=""/>
        <p:cNvGrpSpPr/>
        <p:nvPr/>
      </p:nvGrpSpPr>
      <p:grpSpPr>
        <a:xfrm>
          <a:off x="0" y="0"/>
          <a:ext cx="0" cy="0"/>
          <a:chOff x="0" y="0"/>
          <a:chExt cx="0" cy="0"/>
        </a:xfrm>
      </p:grpSpPr>
      <p:sp>
        <p:nvSpPr>
          <p:cNvPr id="5" name="Rectangle 4"/>
          <p:cNvSpPr/>
          <p:nvPr userDrawn="1"/>
        </p:nvSpPr>
        <p:spPr>
          <a:xfrm flipH="1">
            <a:off x="0" y="0"/>
            <a:ext cx="12192000" cy="50611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0" hasCustomPrompt="1"/>
          </p:nvPr>
        </p:nvSpPr>
        <p:spPr>
          <a:xfrm>
            <a:off x="4233836" y="740702"/>
            <a:ext cx="7872875" cy="829021"/>
          </a:xfrm>
        </p:spPr>
        <p:txBody>
          <a:bodyPr>
            <a:noAutofit/>
          </a:bodyPr>
          <a:lstStyle>
            <a:lvl1pPr marL="0" indent="0" algn="r">
              <a:buNone/>
              <a:defRPr sz="5333">
                <a:solidFill>
                  <a:schemeClr val="bg1"/>
                </a:solidFill>
              </a:defRPr>
            </a:lvl1pPr>
          </a:lstStyle>
          <a:p>
            <a:pPr lvl="0"/>
            <a:r>
              <a:rPr lang="en-US" dirty="0"/>
              <a:t>Next Section Title</a:t>
            </a:r>
          </a:p>
        </p:txBody>
      </p:sp>
      <p:sp>
        <p:nvSpPr>
          <p:cNvPr id="11" name="Content Placeholder 10"/>
          <p:cNvSpPr>
            <a:spLocks noGrp="1"/>
          </p:cNvSpPr>
          <p:nvPr>
            <p:ph sz="quarter" idx="11" hasCustomPrompt="1"/>
          </p:nvPr>
        </p:nvSpPr>
        <p:spPr>
          <a:xfrm>
            <a:off x="4232379" y="1700809"/>
            <a:ext cx="7872875" cy="2516036"/>
          </a:xfrm>
        </p:spPr>
        <p:txBody>
          <a:bodyPr/>
          <a:lstStyle>
            <a:lvl1pPr marL="0" indent="0" algn="r">
              <a:buNone/>
              <a:defRPr baseline="0">
                <a:solidFill>
                  <a:schemeClr val="bg1"/>
                </a:solidFill>
              </a:defRPr>
            </a:lvl1pPr>
          </a:lstStyle>
          <a:p>
            <a:pPr lvl="0"/>
            <a:r>
              <a:rPr lang="en-US" dirty="0"/>
              <a:t>Subheading 1</a:t>
            </a:r>
          </a:p>
          <a:p>
            <a:pPr lvl="0"/>
            <a:r>
              <a:rPr lang="en-US" dirty="0"/>
              <a:t>Subheading 2</a:t>
            </a:r>
          </a:p>
          <a:p>
            <a:pPr lvl="0"/>
            <a:r>
              <a:rPr lang="en-US" dirty="0"/>
              <a:t>Subheading 3</a:t>
            </a:r>
          </a:p>
        </p:txBody>
      </p:sp>
    </p:spTree>
    <p:extLst>
      <p:ext uri="{BB962C8B-B14F-4D97-AF65-F5344CB8AC3E}">
        <p14:creationId xmlns:p14="http://schemas.microsoft.com/office/powerpoint/2010/main" val="93197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4787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609600" y="274638"/>
            <a:ext cx="10972800" cy="868362"/>
          </a:xfrm>
        </p:spPr>
        <p:txBody>
          <a:bodyPr rtlCol="0"/>
          <a:lstStyle>
            <a:lvl1pPr>
              <a:defRPr>
                <a:solidFill>
                  <a:srgbClr val="92D050"/>
                </a:solidFill>
              </a:defRPr>
            </a:lvl1pPr>
            <a:extLst/>
          </a:lstStyle>
          <a:p>
            <a:r>
              <a:rPr lang="en-US" dirty="0"/>
              <a:t>Click to edit Master title style</a:t>
            </a:r>
          </a:p>
        </p:txBody>
      </p:sp>
      <p:sp>
        <p:nvSpPr>
          <p:cNvPr id="8" name="Slide Number Placeholder 17"/>
          <p:cNvSpPr>
            <a:spLocks noGrp="1"/>
          </p:cNvSpPr>
          <p:nvPr>
            <p:ph type="sldNum" sz="quarter" idx="4"/>
          </p:nvPr>
        </p:nvSpPr>
        <p:spPr>
          <a:xfrm>
            <a:off x="9550400" y="6340476"/>
            <a:ext cx="2012949" cy="365125"/>
          </a:xfrm>
          <a:prstGeom prst="rect">
            <a:avLst/>
          </a:prstGeom>
        </p:spPr>
        <p:txBody>
          <a:bodyPr vert="horz" anchor="b"/>
          <a:lstStyle>
            <a:lvl1pPr algn="ctr" eaLnBrk="1" latinLnBrk="0" hangingPunct="1">
              <a:defRPr kumimoji="0" sz="1200" b="1">
                <a:solidFill>
                  <a:schemeClr val="tx1"/>
                </a:solidFill>
                <a:latin typeface="Trebuchet MS" pitchFamily="34" charset="0"/>
              </a:defRPr>
            </a:lvl1pPr>
            <a:extLst/>
          </a:lstStyle>
          <a:p>
            <a:pPr>
              <a:defRPr/>
            </a:pPr>
            <a:fld id="{7A78F240-D2C0-4BE8-A207-64525B6EA713}" type="slidenum">
              <a:rPr lang="en-US" smtClean="0"/>
              <a:pPr>
                <a:defRPr/>
              </a:pPr>
              <a:t>‹#›</a:t>
            </a:fld>
            <a:endParaRPr lang="en-US" dirty="0"/>
          </a:p>
        </p:txBody>
      </p:sp>
      <p:pic>
        <p:nvPicPr>
          <p:cNvPr id="9" name="Picture 5"/>
          <p:cNvPicPr>
            <a:picLocks noChangeAspect="1" noChangeArrowheads="1"/>
          </p:cNvPicPr>
          <p:nvPr userDrawn="1"/>
        </p:nvPicPr>
        <p:blipFill>
          <a:blip r:embed="rId2" cstate="print">
            <a:duotone>
              <a:prstClr val="black"/>
              <a:schemeClr val="accent3">
                <a:tint val="45000"/>
                <a:satMod val="400000"/>
              </a:schemeClr>
            </a:duotone>
          </a:blip>
          <a:srcRect/>
          <a:stretch>
            <a:fillRect/>
          </a:stretch>
        </p:blipFill>
        <p:spPr bwMode="auto">
          <a:xfrm>
            <a:off x="609600" y="1143001"/>
            <a:ext cx="10972800" cy="45719"/>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16" name="Slide Number Placeholder 17"/>
          <p:cNvSpPr>
            <a:spLocks noGrp="1"/>
          </p:cNvSpPr>
          <p:nvPr>
            <p:ph type="sldNum" sz="quarter" idx="4"/>
          </p:nvPr>
        </p:nvSpPr>
        <p:spPr>
          <a:xfrm>
            <a:off x="9855200" y="6340476"/>
            <a:ext cx="1708149" cy="365125"/>
          </a:xfrm>
          <a:prstGeom prst="rect">
            <a:avLst/>
          </a:prstGeom>
        </p:spPr>
        <p:txBody>
          <a:bodyPr vert="horz" anchor="b"/>
          <a:lstStyle>
            <a:lvl1pPr algn="r" eaLnBrk="1" latinLnBrk="0" hangingPunct="1">
              <a:defRPr kumimoji="0" sz="1200" b="1">
                <a:solidFill>
                  <a:schemeClr val="tx1"/>
                </a:solidFill>
                <a:latin typeface="Trebuchet MS" pitchFamily="34" charset="0"/>
              </a:defRPr>
            </a:lvl1pPr>
            <a:extLst/>
          </a:lstStyle>
          <a:p>
            <a:pPr>
              <a:defRPr/>
            </a:pPr>
            <a:r>
              <a:rPr lang="en-US" dirty="0"/>
              <a:t>Slide </a:t>
            </a:r>
            <a:fld id="{7A78F240-D2C0-4BE8-A207-64525B6EA713}" type="slidenum">
              <a:rPr lang="en-US" smtClean="0"/>
              <a:pPr>
                <a:defRPr/>
              </a:pPr>
              <a:t>‹#›</a:t>
            </a:fld>
            <a:r>
              <a:rPr lang="en-US" dirty="0"/>
              <a:t> of [  ] </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9" name="Slide Number Placeholder 17"/>
          <p:cNvSpPr>
            <a:spLocks noGrp="1"/>
          </p:cNvSpPr>
          <p:nvPr>
            <p:ph type="sldNum" sz="quarter" idx="4"/>
          </p:nvPr>
        </p:nvSpPr>
        <p:spPr>
          <a:xfrm>
            <a:off x="9855200" y="6340476"/>
            <a:ext cx="1708149" cy="365125"/>
          </a:xfrm>
          <a:prstGeom prst="rect">
            <a:avLst/>
          </a:prstGeom>
        </p:spPr>
        <p:txBody>
          <a:bodyPr vert="horz" anchor="b"/>
          <a:lstStyle>
            <a:lvl1pPr algn="r" eaLnBrk="1" latinLnBrk="0" hangingPunct="1">
              <a:defRPr kumimoji="0" sz="1200" b="1">
                <a:solidFill>
                  <a:schemeClr val="tx1"/>
                </a:solidFill>
                <a:latin typeface="Trebuchet MS" pitchFamily="34" charset="0"/>
              </a:defRPr>
            </a:lvl1pPr>
            <a:extLst/>
          </a:lstStyle>
          <a:p>
            <a:pPr>
              <a:defRPr/>
            </a:pPr>
            <a:r>
              <a:rPr lang="en-US" dirty="0"/>
              <a:t>Slide </a:t>
            </a:r>
            <a:fld id="{7A78F240-D2C0-4BE8-A207-64525B6EA713}" type="slidenum">
              <a:rPr lang="en-US" smtClean="0"/>
              <a:pPr>
                <a:defRPr/>
              </a:pPr>
              <a:t>‹#›</a:t>
            </a:fld>
            <a:r>
              <a:rPr lang="en-US" dirty="0"/>
              <a:t> of [  ] </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7"/>
          <p:cNvSpPr>
            <a:spLocks noGrp="1"/>
          </p:cNvSpPr>
          <p:nvPr>
            <p:ph type="sldNum" sz="quarter" idx="11"/>
          </p:nvPr>
        </p:nvSpPr>
        <p:spPr>
          <a:xfrm>
            <a:off x="9855200" y="6340476"/>
            <a:ext cx="1708149" cy="365125"/>
          </a:xfrm>
          <a:prstGeom prst="rect">
            <a:avLst/>
          </a:prstGeom>
        </p:spPr>
        <p:txBody>
          <a:bodyPr vert="horz" anchor="b"/>
          <a:lstStyle>
            <a:lvl1pPr algn="r" eaLnBrk="1" latinLnBrk="0" hangingPunct="1">
              <a:defRPr kumimoji="0" sz="1200" b="1">
                <a:solidFill>
                  <a:schemeClr val="tx1"/>
                </a:solidFill>
                <a:latin typeface="Trebuchet MS" pitchFamily="34" charset="0"/>
              </a:defRPr>
            </a:lvl1pPr>
            <a:extLst/>
          </a:lstStyle>
          <a:p>
            <a:pPr>
              <a:defRPr/>
            </a:pPr>
            <a:r>
              <a:rPr lang="en-US" dirty="0"/>
              <a:t>Slide </a:t>
            </a:r>
            <a:fld id="{7A78F240-D2C0-4BE8-A207-64525B6EA713}" type="slidenum">
              <a:rPr lang="en-US" smtClean="0"/>
              <a:pPr>
                <a:defRPr/>
              </a:pPr>
              <a:t>‹#›</a:t>
            </a:fld>
            <a:r>
              <a:rPr lang="en-US" dirty="0"/>
              <a:t> of [  ] </a:t>
            </a:r>
          </a:p>
        </p:txBody>
      </p:sp>
      <p:pic>
        <p:nvPicPr>
          <p:cNvPr id="17" name="Picture 5"/>
          <p:cNvPicPr>
            <a:picLocks noChangeAspect="1" noChangeArrowheads="1"/>
          </p:cNvPicPr>
          <p:nvPr userDrawn="1"/>
        </p:nvPicPr>
        <p:blipFill>
          <a:blip r:embed="rId2" cstate="print"/>
          <a:srcRect/>
          <a:stretch>
            <a:fillRect/>
          </a:stretch>
        </p:blipFill>
        <p:spPr bwMode="auto">
          <a:xfrm>
            <a:off x="609600" y="1066801"/>
            <a:ext cx="10972800" cy="4571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extLst/>
          </a:lstStyle>
          <a:p>
            <a:pPr>
              <a:defRPr/>
            </a:pPr>
            <a:fld id="{094924E1-07F9-4E54-B4A6-DB992EF2141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algn="ctr">
              <a:defRPr/>
            </a:lvl1pPr>
          </a:lstStyle>
          <a:p>
            <a:pPr>
              <a:defRPr/>
            </a:pPr>
            <a:fld id="{B022B15B-C907-4E11-814A-572955E557F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lgn="ctr">
              <a:defRPr/>
            </a:lvl1pPr>
            <a:extLst/>
          </a:lstStyle>
          <a:p>
            <a:pPr>
              <a:defRPr/>
            </a:pPr>
            <a:fld id="{0F768DEE-0C2B-46E0-99B1-BBE24022591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71966" y="5784850"/>
            <a:ext cx="506941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62F5D8C-31A8-4FB9-A338-90BBA30943E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4"/>
          </p:nvPr>
        </p:nvSpPr>
        <p:spPr>
          <a:xfrm>
            <a:off x="9550400" y="6340476"/>
            <a:ext cx="2012949" cy="365125"/>
          </a:xfrm>
          <a:prstGeom prst="rect">
            <a:avLst/>
          </a:prstGeom>
        </p:spPr>
        <p:txBody>
          <a:bodyPr vert="horz" anchor="b"/>
          <a:lstStyle>
            <a:lvl1pPr algn="r" eaLnBrk="1" latinLnBrk="0" hangingPunct="1">
              <a:defRPr kumimoji="0" sz="1200" b="1">
                <a:solidFill>
                  <a:schemeClr val="tx1"/>
                </a:solidFill>
                <a:latin typeface="Trebuchet MS" pitchFamily="34" charset="0"/>
              </a:defRPr>
            </a:lvl1pPr>
            <a:extLst/>
          </a:lstStyle>
          <a:p>
            <a:pPr algn="ctr">
              <a:defRPr/>
            </a:pPr>
            <a:fld id="{7A78F240-D2C0-4BE8-A207-64525B6EA713}" type="slidenum">
              <a:rPr lang="en-US" smtClean="0"/>
              <a:pPr algn="ctr">
                <a:defRPr/>
              </a:pPr>
              <a:t>‹#›</a:t>
            </a:fld>
            <a:endParaRPr lang="en-US" dirty="0"/>
          </a:p>
        </p:txBody>
      </p:sp>
      <p:pic>
        <p:nvPicPr>
          <p:cNvPr id="11" name="Picture 5"/>
          <p:cNvPicPr>
            <a:picLocks noChangeAspect="1" noChangeArrowheads="1"/>
          </p:cNvPicPr>
          <p:nvPr userDrawn="1"/>
        </p:nvPicPr>
        <p:blipFill>
          <a:blip r:embed="rId14" cstate="print"/>
          <a:srcRect/>
          <a:stretch>
            <a:fillRect/>
          </a:stretch>
        </p:blipFill>
        <p:spPr bwMode="auto">
          <a:xfrm>
            <a:off x="609600" y="1143001"/>
            <a:ext cx="10972800" cy="4571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 id="2147483977" r:id="rId2"/>
    <p:sldLayoutId id="2147483982" r:id="rId3"/>
    <p:sldLayoutId id="2147483983" r:id="rId4"/>
    <p:sldLayoutId id="2147483984" r:id="rId5"/>
    <p:sldLayoutId id="2147483985" r:id="rId6"/>
    <p:sldLayoutId id="2147483978" r:id="rId7"/>
    <p:sldLayoutId id="2147483986" r:id="rId8"/>
    <p:sldLayoutId id="2147483987" r:id="rId9"/>
    <p:sldLayoutId id="2147483979" r:id="rId10"/>
    <p:sldLayoutId id="2147483980" r:id="rId11"/>
    <p:sldLayoutId id="2147483995" r:id="rId12"/>
  </p:sldLayoutIdLst>
  <p:hf hdr="0" ftr="0"/>
  <p:txStyles>
    <p:titleStyle>
      <a:lvl1pPr algn="l" rtl="0" eaLnBrk="0" fontAlgn="base" hangingPunct="0">
        <a:spcBef>
          <a:spcPct val="0"/>
        </a:spcBef>
        <a:spcAft>
          <a:spcPct val="0"/>
        </a:spcAft>
        <a:defRPr sz="4100" b="1" kern="1200">
          <a:solidFill>
            <a:srgbClr val="0070C0"/>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itu.int/md/R23-WP5D-C-0254/en" TargetMode="External"/><Relationship Id="rId13" Type="http://schemas.openxmlformats.org/officeDocument/2006/relationships/hyperlink" Target="https://www.itu.int/md/R23-WP5D-C-0425/en" TargetMode="External"/><Relationship Id="rId18" Type="http://schemas.openxmlformats.org/officeDocument/2006/relationships/hyperlink" Target="https://www.itu.int/md/R23-WP5D-C-0092/en" TargetMode="External"/><Relationship Id="rId3" Type="http://schemas.openxmlformats.org/officeDocument/2006/relationships/hyperlink" Target="https://www.itu.int/dms_ties/itu-r/md/23/wp5d/c/R23-WP5D-C-0563!H4-N4.15!MSW-E.docx" TargetMode="External"/><Relationship Id="rId21" Type="http://schemas.openxmlformats.org/officeDocument/2006/relationships/hyperlink" Target="https://www.itu.int/md/R23-WP5D-C-0087/en" TargetMode="External"/><Relationship Id="rId7" Type="http://schemas.openxmlformats.org/officeDocument/2006/relationships/hyperlink" Target="https://www.itu.int/md/R23-WP5D-C-0610/en" TargetMode="External"/><Relationship Id="rId12" Type="http://schemas.openxmlformats.org/officeDocument/2006/relationships/hyperlink" Target="https://www.itu.int/md/R23-WP5D-C-0127/en" TargetMode="External"/><Relationship Id="rId17" Type="http://schemas.openxmlformats.org/officeDocument/2006/relationships/hyperlink" Target="https://www.itu.int/md/R23-WP5D-C-0129/en" TargetMode="External"/><Relationship Id="rId2" Type="http://schemas.openxmlformats.org/officeDocument/2006/relationships/notesSlide" Target="../notesSlides/notesSlide14.xml"/><Relationship Id="rId16" Type="http://schemas.openxmlformats.org/officeDocument/2006/relationships/hyperlink" Target="https://www.itu.int/md/R23-WP5D-C-0608/en" TargetMode="External"/><Relationship Id="rId20" Type="http://schemas.openxmlformats.org/officeDocument/2006/relationships/hyperlink" Target="https://www.itu.int/md/R23-WP5D-C-0578/en" TargetMode="External"/><Relationship Id="rId1" Type="http://schemas.openxmlformats.org/officeDocument/2006/relationships/slideLayout" Target="../slideLayouts/slideLayout2.xml"/><Relationship Id="rId6" Type="http://schemas.openxmlformats.org/officeDocument/2006/relationships/hyperlink" Target="https://www.itu.int/md/R23-WP5D-C-0118/en" TargetMode="External"/><Relationship Id="rId11" Type="http://schemas.openxmlformats.org/officeDocument/2006/relationships/hyperlink" Target="https://www.itu.int/md/R23-WP5D-C-0596/en" TargetMode="External"/><Relationship Id="rId5" Type="http://schemas.openxmlformats.org/officeDocument/2006/relationships/hyperlink" Target="https://www.itu.int/md/R23-WP5D-C-0629/en" TargetMode="External"/><Relationship Id="rId15" Type="http://schemas.openxmlformats.org/officeDocument/2006/relationships/hyperlink" Target="https://www.itu.int/md/R23-WP5D-C-0604/en" TargetMode="External"/><Relationship Id="rId10" Type="http://schemas.openxmlformats.org/officeDocument/2006/relationships/hyperlink" Target="https://www.itu.int/md/R23-WP5D-C-0418/en" TargetMode="External"/><Relationship Id="rId19" Type="http://schemas.openxmlformats.org/officeDocument/2006/relationships/hyperlink" Target="https://www.itu.int/md/R23-WP5D-C-0403/en" TargetMode="External"/><Relationship Id="rId4" Type="http://schemas.openxmlformats.org/officeDocument/2006/relationships/hyperlink" Target="https://www.itu.int/md/R23-WP5D-C-0160/en" TargetMode="External"/><Relationship Id="rId9" Type="http://schemas.openxmlformats.org/officeDocument/2006/relationships/hyperlink" Target="https://www.itu.int/md/R23-WP5D-C-0108/en" TargetMode="External"/><Relationship Id="rId14" Type="http://schemas.openxmlformats.org/officeDocument/2006/relationships/hyperlink" Target="https://www.itu.int/md/R23-WP5D-C-0427/en" TargetMode="External"/><Relationship Id="rId22" Type="http://schemas.openxmlformats.org/officeDocument/2006/relationships/hyperlink" Target="https://www.itu.int/md/R23-WP5D-C-0404/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tu.int/rec/R-REC-F.385/e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itu.int/rec/R-REC-F.386/e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18/10/relationships/comments" Target="../comments/modernComment_105_7B01CEAF.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20">
          <a:fgClr>
            <a:srgbClr val="00B050"/>
          </a:fgClr>
          <a:bgClr>
            <a:schemeClr val="bg1"/>
          </a:bgClr>
        </a:pattFill>
        <a:effectLst/>
      </p:bgPr>
    </p:bg>
    <p:spTree>
      <p:nvGrpSpPr>
        <p:cNvPr id="1" name=""/>
        <p:cNvGrpSpPr/>
        <p:nvPr/>
      </p:nvGrpSpPr>
      <p:grpSpPr>
        <a:xfrm>
          <a:off x="0" y="0"/>
          <a:ext cx="0" cy="0"/>
          <a:chOff x="0" y="0"/>
          <a:chExt cx="0" cy="0"/>
        </a:xfrm>
      </p:grpSpPr>
      <p:sp>
        <p:nvSpPr>
          <p:cNvPr id="5" name="Subtitle 2"/>
          <p:cNvSpPr txBox="1">
            <a:spLocks/>
          </p:cNvSpPr>
          <p:nvPr/>
        </p:nvSpPr>
        <p:spPr bwMode="auto">
          <a:xfrm>
            <a:off x="1" y="2500396"/>
            <a:ext cx="12206066" cy="1690604"/>
          </a:xfrm>
          <a:prstGeom prst="rect">
            <a:avLst/>
          </a:prstGeom>
          <a:solidFill>
            <a:srgbClr val="00B050"/>
          </a:solidFill>
          <a:ln w="9525">
            <a:noFill/>
            <a:miter lim="800000"/>
            <a:headEnd/>
            <a:tailEnd/>
          </a:ln>
        </p:spPr>
        <p:txBody>
          <a:bodyPr vert="horz" wrap="square" lIns="45720" tIns="45720" rIns="45720" bIns="45720" numCol="1" anchor="ctr" anchorCtr="0" compatLnSpc="1">
            <a:prstTxWarp prst="textNoShape">
              <a:avLst/>
            </a:prstTxWarp>
          </a:bodyPr>
          <a:lstStyle/>
          <a:p>
            <a:pPr algn="ctr">
              <a:lnSpc>
                <a:spcPct val="80000"/>
              </a:lnSpc>
              <a:spcBef>
                <a:spcPts val="400"/>
              </a:spcBef>
              <a:buClr>
                <a:schemeClr val="accent1"/>
              </a:buClr>
              <a:buSzPct val="68000"/>
              <a:defRPr/>
            </a:pPr>
            <a:r>
              <a:rPr lang="en-US" sz="3600" b="1" dirty="0">
                <a:solidFill>
                  <a:schemeClr val="bg1"/>
                </a:solidFill>
                <a:latin typeface="Trebuchet MS" pitchFamily="34" charset="0"/>
                <a:cs typeface="+mn-cs"/>
              </a:rPr>
              <a:t>Towards Sharing and Compatibility Studies for WRC-27 Agenda item 1.7 </a:t>
            </a:r>
          </a:p>
        </p:txBody>
      </p:sp>
      <p:sp>
        <p:nvSpPr>
          <p:cNvPr id="11" name="Subtitle 2"/>
          <p:cNvSpPr txBox="1">
            <a:spLocks/>
          </p:cNvSpPr>
          <p:nvPr/>
        </p:nvSpPr>
        <p:spPr bwMode="auto">
          <a:xfrm>
            <a:off x="2019300" y="4578668"/>
            <a:ext cx="8153400" cy="113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255588" algn="ctr">
              <a:lnSpc>
                <a:spcPct val="80000"/>
              </a:lnSpc>
              <a:spcBef>
                <a:spcPts val="400"/>
              </a:spcBef>
              <a:buClr>
                <a:schemeClr val="accent1"/>
              </a:buClr>
              <a:buSzPct val="68000"/>
              <a:defRPr/>
            </a:pPr>
            <a:r>
              <a:rPr lang="en-US" sz="2400" b="1" dirty="0">
                <a:latin typeface="Trebuchet MS" pitchFamily="34" charset="0"/>
                <a:cs typeface="+mn-cs"/>
              </a:rPr>
              <a:t>Nairobi, Kenya</a:t>
            </a:r>
          </a:p>
        </p:txBody>
      </p:sp>
      <p:sp>
        <p:nvSpPr>
          <p:cNvPr id="9" name="Date Placeholder 3"/>
          <p:cNvSpPr>
            <a:spLocks noGrp="1"/>
          </p:cNvSpPr>
          <p:nvPr>
            <p:ph type="dt" sz="half" idx="4294967295"/>
          </p:nvPr>
        </p:nvSpPr>
        <p:spPr>
          <a:xfrm>
            <a:off x="3505200" y="5943600"/>
            <a:ext cx="5181600" cy="669925"/>
          </a:xfrm>
          <a:prstGeom prst="rect">
            <a:avLst/>
          </a:prstGeom>
        </p:spPr>
        <p:txBody>
          <a:bodyPr/>
          <a:lstStyle/>
          <a:p>
            <a:pPr algn="ctr">
              <a:defRPr/>
            </a:pPr>
            <a:r>
              <a:rPr lang="en-US" sz="1800" dirty="0">
                <a:solidFill>
                  <a:srgbClr val="009900"/>
                </a:solidFill>
              </a:rPr>
              <a:t>www.atuuat.africa</a:t>
            </a:r>
          </a:p>
          <a:p>
            <a:pPr algn="ctr">
              <a:defRPr/>
            </a:pPr>
            <a:r>
              <a:rPr lang="en-US" dirty="0">
                <a:solidFill>
                  <a:srgbClr val="009900"/>
                </a:solidFill>
              </a:rPr>
              <a:t>August 10, </a:t>
            </a:r>
            <a:r>
              <a:rPr lang="en-US" sz="1800" dirty="0">
                <a:solidFill>
                  <a:srgbClr val="009900"/>
                </a:solidFill>
              </a:rPr>
              <a:t>2025</a:t>
            </a:r>
          </a:p>
        </p:txBody>
      </p:sp>
      <p:pic>
        <p:nvPicPr>
          <p:cNvPr id="13" name="Picture 12" descr="E:\ATU logo 2020\ATU_UAT LOGO PRESS_No tag-P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034" y="152400"/>
            <a:ext cx="3048000" cy="21419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609AF-1F5D-68A3-80A0-0FE947CCBA1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83665D1-8C86-A351-F0BC-3719BC1C3F15}"/>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002B4786-AC65-D3A1-4FFA-0AAA795F1D63}"/>
              </a:ext>
            </a:extLst>
          </p:cNvPr>
          <p:cNvSpPr>
            <a:spLocks noGrp="1"/>
          </p:cNvSpPr>
          <p:nvPr>
            <p:ph idx="1"/>
          </p:nvPr>
        </p:nvSpPr>
        <p:spPr>
          <a:xfrm>
            <a:off x="609600" y="1676400"/>
            <a:ext cx="10972800" cy="4330700"/>
          </a:xfrm>
        </p:spPr>
        <p:txBody>
          <a:bodyPr>
            <a:normAutofit lnSpcReduction="10000"/>
          </a:bodyPr>
          <a:lstStyle/>
          <a:p>
            <a:pPr marL="0" indent="0" defTabSz="228600">
              <a:spcAft>
                <a:spcPts val="300"/>
              </a:spcAft>
              <a:buNone/>
              <a:defRPr/>
            </a:pPr>
            <a:r>
              <a:rPr lang="en-US" sz="1800" dirty="0">
                <a:solidFill>
                  <a:srgbClr val="000000"/>
                </a:solidFill>
                <a:cs typeface="Times New Roman" panose="02020603050405020304" pitchFamily="18" charset="0"/>
              </a:rPr>
              <a:t>Sharing and compatibility studies and development of technical conditions for the use of IMT in the frequency bands 4 400-4 800 MHz, 7 125-8 400 MHz (or parts thereof), and 14.8-15.35 GHz</a:t>
            </a:r>
          </a:p>
          <a:p>
            <a:pPr marL="0" indent="0" defTabSz="228600">
              <a:spcAft>
                <a:spcPts val="300"/>
              </a:spcAft>
              <a:buNone/>
              <a:defRPr/>
            </a:pPr>
            <a:endParaRPr lang="en-US" sz="1600" dirty="0">
              <a:solidFill>
                <a:srgbClr val="000000"/>
              </a:solidFill>
              <a:cs typeface="Times New Roman" panose="02020603050405020304" pitchFamily="18" charset="0"/>
            </a:endParaRPr>
          </a:p>
          <a:p>
            <a:pPr marL="0" indent="0" defTabSz="228600">
              <a:spcAft>
                <a:spcPts val="300"/>
              </a:spcAft>
              <a:buNone/>
              <a:defRPr/>
            </a:pPr>
            <a:r>
              <a:rPr lang="en-US" sz="1600" dirty="0">
                <a:solidFill>
                  <a:srgbClr val="000000"/>
                </a:solidFill>
                <a:cs typeface="Times New Roman" panose="02020603050405020304" pitchFamily="18" charset="0"/>
              </a:rPr>
              <a:t>ITU-R is invited to complete (for the above frequency bands):</a:t>
            </a:r>
          </a:p>
          <a:p>
            <a:pPr marL="371475" indent="-371475" defTabSz="228600">
              <a:spcAft>
                <a:spcPts val="300"/>
              </a:spcAft>
              <a:buFont typeface="+mj-lt"/>
              <a:buAutoNum type="arabicPeriod"/>
              <a:defRPr/>
            </a:pPr>
            <a:r>
              <a:rPr lang="en-US" sz="1600" dirty="0">
                <a:solidFill>
                  <a:srgbClr val="000000"/>
                </a:solidFill>
                <a:cs typeface="Times New Roman" panose="02020603050405020304" pitchFamily="18" charset="0"/>
              </a:rPr>
              <a:t>appropriate studies of technical, operational and regulatory issues pertaining to the possible use of the terrestrial component of IMT</a:t>
            </a:r>
          </a:p>
          <a:p>
            <a:pPr marL="371475" indent="-371475" defTabSz="228600">
              <a:spcAft>
                <a:spcPts val="300"/>
              </a:spcAft>
              <a:buFont typeface="+mj-lt"/>
              <a:buAutoNum type="arabicPeriod"/>
              <a:defRPr/>
            </a:pPr>
            <a:r>
              <a:rPr lang="en-US" sz="1600" dirty="0">
                <a:solidFill>
                  <a:srgbClr val="000000"/>
                </a:solidFill>
                <a:cs typeface="Times New Roman" panose="02020603050405020304" pitchFamily="18" charset="0"/>
              </a:rPr>
              <a:t>sharing and compatibility studies, with a view to ensuring the protection of services to which the frequency band is allocated on a primary basis … and also on services in adjacent bands</a:t>
            </a:r>
          </a:p>
          <a:p>
            <a:pPr marL="0" indent="0" defTabSz="228600">
              <a:spcAft>
                <a:spcPts val="300"/>
              </a:spcAft>
              <a:buNone/>
              <a:defRPr/>
            </a:pPr>
            <a:r>
              <a:rPr lang="en-US" sz="1600" dirty="0">
                <a:solidFill>
                  <a:srgbClr val="000000"/>
                </a:solidFill>
                <a:cs typeface="Times New Roman" panose="02020603050405020304" pitchFamily="18" charset="0"/>
              </a:rPr>
              <a:t>WRC-27 is invited to consider, based on results of studies, the identification of frequency band(s):</a:t>
            </a:r>
          </a:p>
          <a:p>
            <a:pPr marL="742950" lvl="1" indent="-285750" defTabSz="228600">
              <a:spcAft>
                <a:spcPts val="300"/>
              </a:spcAft>
              <a:buFont typeface="Arial" panose="020B0604020202020204" pitchFamily="34" charset="0"/>
              <a:buChar char="•"/>
              <a:defRPr/>
            </a:pPr>
            <a:r>
              <a:rPr lang="en-US" sz="1600" dirty="0">
                <a:solidFill>
                  <a:srgbClr val="000000"/>
                </a:solidFill>
                <a:cs typeface="Times New Roman" panose="02020603050405020304" pitchFamily="18" charset="0"/>
              </a:rPr>
              <a:t>4 400-4 800 MHz, or parts thereof, in Region 1 and Region 3;</a:t>
            </a:r>
          </a:p>
          <a:p>
            <a:pPr marL="742950" lvl="1" indent="-285750" defTabSz="228600">
              <a:spcAft>
                <a:spcPts val="300"/>
              </a:spcAft>
              <a:buFont typeface="Arial" panose="020B0604020202020204" pitchFamily="34" charset="0"/>
              <a:buChar char="•"/>
              <a:defRPr/>
            </a:pPr>
            <a:r>
              <a:rPr lang="en-US" sz="1600" dirty="0">
                <a:solidFill>
                  <a:srgbClr val="000000"/>
                </a:solidFill>
                <a:cs typeface="Times New Roman" panose="02020603050405020304" pitchFamily="18" charset="0"/>
              </a:rPr>
              <a:t>7 125-8 400 MHz, or part thereof, in Region 2 and Region 3;</a:t>
            </a:r>
          </a:p>
          <a:p>
            <a:pPr marL="742950" lvl="1" indent="-285750" defTabSz="228600">
              <a:spcAft>
                <a:spcPts val="300"/>
              </a:spcAft>
              <a:buFont typeface="Arial" panose="020B0604020202020204" pitchFamily="34" charset="0"/>
              <a:buChar char="•"/>
              <a:defRPr/>
            </a:pPr>
            <a:r>
              <a:rPr lang="en-US" sz="1600" dirty="0">
                <a:solidFill>
                  <a:srgbClr val="000000"/>
                </a:solidFill>
                <a:cs typeface="Times New Roman" panose="02020603050405020304" pitchFamily="18" charset="0"/>
              </a:rPr>
              <a:t>7 125-7 250 MHz and 7 750-8 400, or part thereof, in Region 1;</a:t>
            </a:r>
          </a:p>
          <a:p>
            <a:pPr marL="742950" lvl="1" indent="-285750" defTabSz="228600">
              <a:spcAft>
                <a:spcPts val="300"/>
              </a:spcAft>
              <a:buFont typeface="Arial" panose="020B0604020202020204" pitchFamily="34" charset="0"/>
              <a:buChar char="•"/>
              <a:defRPr/>
            </a:pPr>
            <a:r>
              <a:rPr lang="en-US" sz="1600" dirty="0">
                <a:solidFill>
                  <a:srgbClr val="000000"/>
                </a:solidFill>
                <a:cs typeface="Times New Roman" panose="02020603050405020304" pitchFamily="18" charset="0"/>
              </a:rPr>
              <a:t>14.8-15.35 GHz,</a:t>
            </a:r>
          </a:p>
          <a:p>
            <a:pPr marL="0" indent="0" defTabSz="228600">
              <a:spcAft>
                <a:spcPts val="300"/>
              </a:spcAft>
              <a:buNone/>
              <a:defRPr/>
            </a:pPr>
            <a:r>
              <a:rPr lang="en-US" sz="1600" dirty="0">
                <a:solidFill>
                  <a:srgbClr val="000000"/>
                </a:solidFill>
                <a:cs typeface="Times New Roman" panose="02020603050405020304" pitchFamily="18" charset="0"/>
              </a:rPr>
              <a:t>for the terrestrial component of IMT</a:t>
            </a:r>
            <a:endParaRPr lang="en-US" sz="1600" dirty="0"/>
          </a:p>
        </p:txBody>
      </p:sp>
      <p:sp>
        <p:nvSpPr>
          <p:cNvPr id="2" name="Title 1">
            <a:extLst>
              <a:ext uri="{FF2B5EF4-FFF2-40B4-BE49-F238E27FC236}">
                <a16:creationId xmlns:a16="http://schemas.microsoft.com/office/drawing/2014/main" id="{A5A1D8BE-83E0-9836-782E-027BE53357E0}"/>
              </a:ext>
            </a:extLst>
          </p:cNvPr>
          <p:cNvSpPr>
            <a:spLocks noGrp="1"/>
          </p:cNvSpPr>
          <p:nvPr>
            <p:ph type="title"/>
          </p:nvPr>
        </p:nvSpPr>
        <p:spPr/>
        <p:txBody>
          <a:bodyPr>
            <a:noAutofit/>
          </a:bodyPr>
          <a:lstStyle/>
          <a:p>
            <a:r>
              <a:rPr lang="en-US" sz="2800" dirty="0"/>
              <a:t>WRC-27 agenda item 1.7</a:t>
            </a:r>
          </a:p>
        </p:txBody>
      </p:sp>
      <p:sp>
        <p:nvSpPr>
          <p:cNvPr id="10" name="Slide Number Placeholder 4">
            <a:extLst>
              <a:ext uri="{FF2B5EF4-FFF2-40B4-BE49-F238E27FC236}">
                <a16:creationId xmlns:a16="http://schemas.microsoft.com/office/drawing/2014/main" id="{444EEA7E-763C-0BE5-9850-B672F0D161FF}"/>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10</a:t>
            </a:fld>
            <a:endParaRPr lang="en-US" dirty="0">
              <a:solidFill>
                <a:srgbClr val="00B050"/>
              </a:solidFill>
            </a:endParaRPr>
          </a:p>
        </p:txBody>
      </p:sp>
      <p:sp>
        <p:nvSpPr>
          <p:cNvPr id="3" name="TextBox 2">
            <a:extLst>
              <a:ext uri="{FF2B5EF4-FFF2-40B4-BE49-F238E27FC236}">
                <a16:creationId xmlns:a16="http://schemas.microsoft.com/office/drawing/2014/main" id="{002368A0-E2BF-A0FC-42C2-943D1D30270E}"/>
              </a:ext>
            </a:extLst>
          </p:cNvPr>
          <p:cNvSpPr txBox="1"/>
          <p:nvPr/>
        </p:nvSpPr>
        <p:spPr>
          <a:xfrm>
            <a:off x="609600" y="1170980"/>
            <a:ext cx="10521870" cy="369332"/>
          </a:xfrm>
          <a:prstGeom prst="rect">
            <a:avLst/>
          </a:prstGeom>
          <a:noFill/>
        </p:spPr>
        <p:txBody>
          <a:bodyPr wrap="square">
            <a:spAutoFit/>
          </a:bodyPr>
          <a:lstStyle/>
          <a:p>
            <a:r>
              <a:rPr lang="en-US" b="1" dirty="0"/>
              <a:t>Overview</a:t>
            </a:r>
            <a:endParaRPr lang="en-US" dirty="0"/>
          </a:p>
        </p:txBody>
      </p:sp>
    </p:spTree>
    <p:extLst>
      <p:ext uri="{BB962C8B-B14F-4D97-AF65-F5344CB8AC3E}">
        <p14:creationId xmlns:p14="http://schemas.microsoft.com/office/powerpoint/2010/main" val="201667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3FE90-E6F4-D6A0-AEF6-92D9792E417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4232AD4-B0E8-839D-41C9-92D27B12D64F}"/>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CCFBFC78-858A-BF58-BFFC-88ADB2B972D7}"/>
              </a:ext>
            </a:extLst>
          </p:cNvPr>
          <p:cNvSpPr>
            <a:spLocks noGrp="1"/>
          </p:cNvSpPr>
          <p:nvPr>
            <p:ph idx="1"/>
          </p:nvPr>
        </p:nvSpPr>
        <p:spPr>
          <a:xfrm>
            <a:off x="609600" y="1676400"/>
            <a:ext cx="10972800" cy="4330700"/>
          </a:xfrm>
        </p:spPr>
        <p:txBody>
          <a:bodyPr>
            <a:normAutofit/>
          </a:bodyPr>
          <a:lstStyle/>
          <a:p>
            <a:pPr marL="0" indent="0">
              <a:buNone/>
            </a:pPr>
            <a:r>
              <a:rPr lang="en-US" sz="1800" dirty="0"/>
              <a:t>On top of list the activities required to be studied, indicate its importance for IMT-2030</a:t>
            </a:r>
          </a:p>
          <a:p>
            <a:pPr marL="0" indent="0">
              <a:buNone/>
            </a:pPr>
            <a:endParaRPr lang="en-US" sz="1800" dirty="0"/>
          </a:p>
          <a:p>
            <a:pPr marL="0" indent="0">
              <a:buNone/>
            </a:pPr>
            <a:r>
              <a:rPr lang="en-US" sz="1800" i="1" dirty="0"/>
              <a:t>“... These studies aim to support the growing demand for IMT, particularly in the context of IMT-2030, which emphasizes ultra-low latency and high-data-rate applications…</a:t>
            </a:r>
          </a:p>
          <a:p>
            <a:pPr marL="0" indent="0">
              <a:buNone/>
            </a:pPr>
            <a:endParaRPr lang="en-US" sz="1800" i="1" dirty="0"/>
          </a:p>
          <a:p>
            <a:pPr marL="0" indent="0">
              <a:buNone/>
            </a:pPr>
            <a:r>
              <a:rPr lang="en-US" sz="1800" i="1" dirty="0"/>
              <a:t>IMT-2030 requires harmonized spectrum allocations to enable global roaming and economies of scale. As the demand for IMT services grows, contiguous spectrum blocks become essential for supporting emerging applications…</a:t>
            </a:r>
          </a:p>
          <a:p>
            <a:pPr marL="0" indent="0">
              <a:buNone/>
            </a:pPr>
            <a:endParaRPr lang="en-US" sz="1800" i="1" dirty="0"/>
          </a:p>
          <a:p>
            <a:pPr marL="0" indent="0">
              <a:buNone/>
            </a:pPr>
            <a:r>
              <a:rPr lang="en-US" sz="1800" i="1" dirty="0"/>
              <a:t>At WRC-27, based on the results of study, the identification of all or parts of these frequency bands will be considered in different regions. The goal is to address the growing IMT needs while ensuring compatibility with existing services, fostering technological advances, and supporting developing countries.”</a:t>
            </a:r>
          </a:p>
        </p:txBody>
      </p:sp>
      <p:sp>
        <p:nvSpPr>
          <p:cNvPr id="2" name="Title 1">
            <a:extLst>
              <a:ext uri="{FF2B5EF4-FFF2-40B4-BE49-F238E27FC236}">
                <a16:creationId xmlns:a16="http://schemas.microsoft.com/office/drawing/2014/main" id="{CEA5E19E-3526-6C7E-CD33-9F39BA469931}"/>
              </a:ext>
            </a:extLst>
          </p:cNvPr>
          <p:cNvSpPr>
            <a:spLocks noGrp="1"/>
          </p:cNvSpPr>
          <p:nvPr>
            <p:ph type="title"/>
          </p:nvPr>
        </p:nvSpPr>
        <p:spPr/>
        <p:txBody>
          <a:bodyPr>
            <a:noAutofit/>
          </a:bodyPr>
          <a:lstStyle/>
          <a:p>
            <a:r>
              <a:rPr lang="en-US" sz="2800" dirty="0"/>
              <a:t>WRC-27 agenda item 1.7</a:t>
            </a:r>
          </a:p>
        </p:txBody>
      </p:sp>
      <p:sp>
        <p:nvSpPr>
          <p:cNvPr id="10" name="Slide Number Placeholder 4">
            <a:extLst>
              <a:ext uri="{FF2B5EF4-FFF2-40B4-BE49-F238E27FC236}">
                <a16:creationId xmlns:a16="http://schemas.microsoft.com/office/drawing/2014/main" id="{BC756C56-4228-D5F6-A957-217C3F957478}"/>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11</a:t>
            </a:fld>
            <a:endParaRPr lang="en-US" dirty="0">
              <a:solidFill>
                <a:srgbClr val="00B050"/>
              </a:solidFill>
            </a:endParaRPr>
          </a:p>
        </p:txBody>
      </p:sp>
      <p:sp>
        <p:nvSpPr>
          <p:cNvPr id="3" name="TextBox 2">
            <a:extLst>
              <a:ext uri="{FF2B5EF4-FFF2-40B4-BE49-F238E27FC236}">
                <a16:creationId xmlns:a16="http://schemas.microsoft.com/office/drawing/2014/main" id="{1B3796D5-9D57-2411-5A4B-3B66D14AD48C}"/>
              </a:ext>
            </a:extLst>
          </p:cNvPr>
          <p:cNvSpPr txBox="1"/>
          <p:nvPr/>
        </p:nvSpPr>
        <p:spPr>
          <a:xfrm>
            <a:off x="609600" y="1170980"/>
            <a:ext cx="10521870" cy="369332"/>
          </a:xfrm>
          <a:prstGeom prst="rect">
            <a:avLst/>
          </a:prstGeom>
          <a:noFill/>
        </p:spPr>
        <p:txBody>
          <a:bodyPr wrap="square">
            <a:spAutoFit/>
          </a:bodyPr>
          <a:lstStyle/>
          <a:p>
            <a:r>
              <a:rPr lang="en-US" b="1" dirty="0"/>
              <a:t>Background of draft CPM text</a:t>
            </a:r>
            <a:endParaRPr lang="en-US" dirty="0"/>
          </a:p>
        </p:txBody>
      </p:sp>
    </p:spTree>
    <p:extLst>
      <p:ext uri="{BB962C8B-B14F-4D97-AF65-F5344CB8AC3E}">
        <p14:creationId xmlns:p14="http://schemas.microsoft.com/office/powerpoint/2010/main" val="216076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2DA82-621E-E7B3-DDD9-A80E27DC441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9DF386C-F17F-6707-E354-15AC5EA7D5B7}"/>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9BB379EA-2822-A271-0E5C-DB8C07D9BF23}"/>
              </a:ext>
            </a:extLst>
          </p:cNvPr>
          <p:cNvSpPr>
            <a:spLocks noGrp="1"/>
          </p:cNvSpPr>
          <p:nvPr>
            <p:ph type="title"/>
          </p:nvPr>
        </p:nvSpPr>
        <p:spPr/>
        <p:txBody>
          <a:bodyPr>
            <a:noAutofit/>
          </a:bodyPr>
          <a:lstStyle/>
          <a:p>
            <a:r>
              <a:rPr lang="en-US" sz="2800" dirty="0"/>
              <a:t>WRC-27 agenda item 1.7</a:t>
            </a:r>
          </a:p>
        </p:txBody>
      </p:sp>
      <p:sp>
        <p:nvSpPr>
          <p:cNvPr id="10" name="Slide Number Placeholder 4">
            <a:extLst>
              <a:ext uri="{FF2B5EF4-FFF2-40B4-BE49-F238E27FC236}">
                <a16:creationId xmlns:a16="http://schemas.microsoft.com/office/drawing/2014/main" id="{C5C58B48-45F7-F8D0-3982-5D0DBB7914E6}"/>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12</a:t>
            </a:fld>
            <a:endParaRPr lang="en-US" dirty="0">
              <a:solidFill>
                <a:srgbClr val="00B050"/>
              </a:solidFill>
            </a:endParaRPr>
          </a:p>
        </p:txBody>
      </p:sp>
      <p:sp>
        <p:nvSpPr>
          <p:cNvPr id="3" name="TextBox 2">
            <a:extLst>
              <a:ext uri="{FF2B5EF4-FFF2-40B4-BE49-F238E27FC236}">
                <a16:creationId xmlns:a16="http://schemas.microsoft.com/office/drawing/2014/main" id="{9EC1C6E1-9852-091A-97DC-738F2EAE567D}"/>
              </a:ext>
            </a:extLst>
          </p:cNvPr>
          <p:cNvSpPr txBox="1"/>
          <p:nvPr/>
        </p:nvSpPr>
        <p:spPr>
          <a:xfrm>
            <a:off x="609600" y="1170980"/>
            <a:ext cx="10521870" cy="369332"/>
          </a:xfrm>
          <a:prstGeom prst="rect">
            <a:avLst/>
          </a:prstGeom>
          <a:noFill/>
        </p:spPr>
        <p:txBody>
          <a:bodyPr wrap="square">
            <a:spAutoFit/>
          </a:bodyPr>
          <a:lstStyle/>
          <a:p>
            <a:r>
              <a:rPr lang="en-US" b="1" dirty="0"/>
              <a:t>Organization of the sharing and compatibility studies</a:t>
            </a:r>
            <a:endParaRPr lang="en-US" dirty="0"/>
          </a:p>
        </p:txBody>
      </p:sp>
      <p:pic>
        <p:nvPicPr>
          <p:cNvPr id="18" name="Content Placeholder 5" descr="Document with solid fill">
            <a:extLst>
              <a:ext uri="{FF2B5EF4-FFF2-40B4-BE49-F238E27FC236}">
                <a16:creationId xmlns:a16="http://schemas.microsoft.com/office/drawing/2014/main" id="{3DF349CD-1A40-BAC2-6171-FAA934D54F7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38965" y="1676400"/>
            <a:ext cx="1481191" cy="1481191"/>
          </a:xfrm>
        </p:spPr>
      </p:pic>
      <p:sp>
        <p:nvSpPr>
          <p:cNvPr id="19" name="TextBox 18">
            <a:extLst>
              <a:ext uri="{FF2B5EF4-FFF2-40B4-BE49-F238E27FC236}">
                <a16:creationId xmlns:a16="http://schemas.microsoft.com/office/drawing/2014/main" id="{B0133838-2C5A-8469-59D4-706CE95818EE}"/>
              </a:ext>
            </a:extLst>
          </p:cNvPr>
          <p:cNvSpPr txBox="1"/>
          <p:nvPr/>
        </p:nvSpPr>
        <p:spPr>
          <a:xfrm>
            <a:off x="2020156" y="1816830"/>
            <a:ext cx="269183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5">
                    <a:lumMod val="75000"/>
                  </a:schemeClr>
                </a:solidFill>
                <a:effectLst/>
                <a:uLnTx/>
                <a:uFillTx/>
                <a:latin typeface="Aptos" panose="02110004020202020204"/>
                <a:ea typeface="+mn-ea"/>
                <a:cs typeface="+mn-cs"/>
              </a:rPr>
              <a:t>Sharing and compatibility </a:t>
            </a:r>
            <a:r>
              <a:rPr lang="en-US" b="1" dirty="0">
                <a:solidFill>
                  <a:schemeClr val="accent5">
                    <a:lumMod val="75000"/>
                  </a:schemeClr>
                </a:solidFill>
                <a:latin typeface="Aptos" panose="02110004020202020204"/>
                <a:cs typeface="+mn-cs"/>
              </a:rPr>
              <a:t>s</a:t>
            </a:r>
            <a:r>
              <a:rPr kumimoji="0" lang="en-US" sz="1800" b="1" i="0" u="none" strike="noStrike" kern="1200" cap="none" spc="0" normalizeH="0" baseline="0" noProof="0" dirty="0" err="1">
                <a:ln>
                  <a:noFill/>
                </a:ln>
                <a:solidFill>
                  <a:schemeClr val="accent5">
                    <a:lumMod val="75000"/>
                  </a:schemeClr>
                </a:solidFill>
                <a:effectLst/>
                <a:uLnTx/>
                <a:uFillTx/>
                <a:latin typeface="Aptos" panose="02110004020202020204"/>
                <a:ea typeface="+mn-ea"/>
                <a:cs typeface="+mn-cs"/>
              </a:rPr>
              <a:t>tudies</a:t>
            </a:r>
            <a:r>
              <a:rPr kumimoji="0" lang="en-US" sz="1800" b="1" i="0" u="none" strike="noStrike" kern="1200" cap="none" spc="0" normalizeH="0" baseline="0" noProof="0" dirty="0">
                <a:ln>
                  <a:noFill/>
                </a:ln>
                <a:solidFill>
                  <a:schemeClr val="accent5">
                    <a:lumMod val="75000"/>
                  </a:schemeClr>
                </a:solidFill>
                <a:effectLst/>
                <a:uLnTx/>
                <a:uFillTx/>
                <a:latin typeface="Aptos" panose="02110004020202020204"/>
                <a:ea typeface="+mn-ea"/>
                <a:cs typeface="+mn-cs"/>
              </a:rPr>
              <a:t> under WRC-27 agenda item 1.7 – main part</a:t>
            </a:r>
          </a:p>
        </p:txBody>
      </p:sp>
      <p:pic>
        <p:nvPicPr>
          <p:cNvPr id="20" name="Content Placeholder 5" descr="Document with solid fill">
            <a:extLst>
              <a:ext uri="{FF2B5EF4-FFF2-40B4-BE49-F238E27FC236}">
                <a16:creationId xmlns:a16="http://schemas.microsoft.com/office/drawing/2014/main" id="{3457C8B4-27F2-6C79-BB23-BCD66BE1A7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9944" y="3157589"/>
            <a:ext cx="774609" cy="774609"/>
          </a:xfrm>
          <a:prstGeom prst="rect">
            <a:avLst/>
          </a:prstGeom>
        </p:spPr>
      </p:pic>
      <p:pic>
        <p:nvPicPr>
          <p:cNvPr id="21" name="Content Placeholder 5" descr="Document with solid fill">
            <a:extLst>
              <a:ext uri="{FF2B5EF4-FFF2-40B4-BE49-F238E27FC236}">
                <a16:creationId xmlns:a16="http://schemas.microsoft.com/office/drawing/2014/main" id="{9E86AB47-9063-C044-E4B9-1706724047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9944" y="4348460"/>
            <a:ext cx="774609" cy="774609"/>
          </a:xfrm>
          <a:prstGeom prst="rect">
            <a:avLst/>
          </a:prstGeom>
        </p:spPr>
      </p:pic>
      <p:pic>
        <p:nvPicPr>
          <p:cNvPr id="22" name="Content Placeholder 5" descr="Document with solid fill">
            <a:extLst>
              <a:ext uri="{FF2B5EF4-FFF2-40B4-BE49-F238E27FC236}">
                <a16:creationId xmlns:a16="http://schemas.microsoft.com/office/drawing/2014/main" id="{BD495775-3314-D0FC-6D7B-A935454066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9943" y="5539331"/>
            <a:ext cx="774609" cy="774609"/>
          </a:xfrm>
          <a:prstGeom prst="rect">
            <a:avLst/>
          </a:prstGeom>
        </p:spPr>
      </p:pic>
      <p:cxnSp>
        <p:nvCxnSpPr>
          <p:cNvPr id="23" name="Connector: Elbow 12">
            <a:extLst>
              <a:ext uri="{FF2B5EF4-FFF2-40B4-BE49-F238E27FC236}">
                <a16:creationId xmlns:a16="http://schemas.microsoft.com/office/drawing/2014/main" id="{2FD74711-2314-E53D-353D-C7827BEB8B11}"/>
              </a:ext>
            </a:extLst>
          </p:cNvPr>
          <p:cNvCxnSpPr>
            <a:cxnSpLocks/>
            <a:stCxn id="18" idx="2"/>
          </p:cNvCxnSpPr>
          <p:nvPr/>
        </p:nvCxnSpPr>
        <p:spPr>
          <a:xfrm rot="16200000" flipH="1">
            <a:off x="1320658" y="3116494"/>
            <a:ext cx="387302" cy="469496"/>
          </a:xfrm>
          <a:prstGeom prst="bentConnector2">
            <a:avLst/>
          </a:prstGeom>
          <a:ln w="12700" cap="rnd">
            <a:solidFill>
              <a:schemeClr val="tx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Connector: Elbow 15">
            <a:extLst>
              <a:ext uri="{FF2B5EF4-FFF2-40B4-BE49-F238E27FC236}">
                <a16:creationId xmlns:a16="http://schemas.microsoft.com/office/drawing/2014/main" id="{547B0573-583B-0C6D-DDBD-88616C09D33E}"/>
              </a:ext>
            </a:extLst>
          </p:cNvPr>
          <p:cNvCxnSpPr>
            <a:cxnSpLocks/>
            <a:stCxn id="18" idx="2"/>
            <a:endCxn id="21" idx="1"/>
          </p:cNvCxnSpPr>
          <p:nvPr/>
        </p:nvCxnSpPr>
        <p:spPr>
          <a:xfrm rot="16200000" flipH="1">
            <a:off x="700665" y="3736486"/>
            <a:ext cx="1578174" cy="420383"/>
          </a:xfrm>
          <a:prstGeom prst="bentConnector2">
            <a:avLst/>
          </a:prstGeom>
          <a:ln w="12700" cap="rnd">
            <a:solidFill>
              <a:schemeClr val="tx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25" name="Connector: Elbow 18">
            <a:extLst>
              <a:ext uri="{FF2B5EF4-FFF2-40B4-BE49-F238E27FC236}">
                <a16:creationId xmlns:a16="http://schemas.microsoft.com/office/drawing/2014/main" id="{48D0DE31-4653-0E5D-A1C5-2041B8D94041}"/>
              </a:ext>
            </a:extLst>
          </p:cNvPr>
          <p:cNvCxnSpPr>
            <a:cxnSpLocks/>
            <a:stCxn id="18" idx="2"/>
            <a:endCxn id="22" idx="1"/>
          </p:cNvCxnSpPr>
          <p:nvPr/>
        </p:nvCxnSpPr>
        <p:spPr>
          <a:xfrm rot="16200000" flipH="1">
            <a:off x="105230" y="4331922"/>
            <a:ext cx="2769045" cy="420382"/>
          </a:xfrm>
          <a:prstGeom prst="bentConnector2">
            <a:avLst/>
          </a:prstGeom>
          <a:ln w="12700" cap="rnd">
            <a:solidFill>
              <a:schemeClr val="tx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B303E3-DCD6-EC21-86F4-318EEFD239E6}"/>
              </a:ext>
            </a:extLst>
          </p:cNvPr>
          <p:cNvSpPr txBox="1"/>
          <p:nvPr/>
        </p:nvSpPr>
        <p:spPr>
          <a:xfrm>
            <a:off x="2474553" y="5539331"/>
            <a:ext cx="513474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Annex 3:	Sharing and compatibility studies of IMT systems in the frequency band 14.8-15.35 GHz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(4 attachments)</a:t>
            </a:r>
          </a:p>
        </p:txBody>
      </p:sp>
      <p:sp>
        <p:nvSpPr>
          <p:cNvPr id="27" name="TextBox 26">
            <a:extLst>
              <a:ext uri="{FF2B5EF4-FFF2-40B4-BE49-F238E27FC236}">
                <a16:creationId xmlns:a16="http://schemas.microsoft.com/office/drawing/2014/main" id="{F01CAB08-A763-D7CF-45A2-671B573C6783}"/>
              </a:ext>
            </a:extLst>
          </p:cNvPr>
          <p:cNvSpPr txBox="1"/>
          <p:nvPr/>
        </p:nvSpPr>
        <p:spPr>
          <a:xfrm>
            <a:off x="2474552" y="3157589"/>
            <a:ext cx="516875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Annex 1:	Sharing and compatibility studies of IMT systems in the frequency band 4 400-4 800 MHz</a:t>
            </a:r>
            <a:b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(6 attachments)</a:t>
            </a:r>
          </a:p>
        </p:txBody>
      </p:sp>
      <p:sp>
        <p:nvSpPr>
          <p:cNvPr id="28" name="TextBox 27">
            <a:extLst>
              <a:ext uri="{FF2B5EF4-FFF2-40B4-BE49-F238E27FC236}">
                <a16:creationId xmlns:a16="http://schemas.microsoft.com/office/drawing/2014/main" id="{7DFF00D9-3F07-6783-8307-3C5635A78507}"/>
              </a:ext>
            </a:extLst>
          </p:cNvPr>
          <p:cNvSpPr txBox="1"/>
          <p:nvPr/>
        </p:nvSpPr>
        <p:spPr>
          <a:xfrm>
            <a:off x="2474553" y="4361704"/>
            <a:ext cx="513474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Annex 2:	Sharing and compatibility studies of IMT systems in the frequency band 7 125-8 400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(14 attachments)</a:t>
            </a:r>
          </a:p>
        </p:txBody>
      </p:sp>
      <p:sp>
        <p:nvSpPr>
          <p:cNvPr id="29" name="TextBox 28">
            <a:extLst>
              <a:ext uri="{FF2B5EF4-FFF2-40B4-BE49-F238E27FC236}">
                <a16:creationId xmlns:a16="http://schemas.microsoft.com/office/drawing/2014/main" id="{64C0EF25-2679-466B-4616-4630F116A5E3}"/>
              </a:ext>
            </a:extLst>
          </p:cNvPr>
          <p:cNvSpPr txBox="1"/>
          <p:nvPr/>
        </p:nvSpPr>
        <p:spPr>
          <a:xfrm>
            <a:off x="4711986" y="1977081"/>
            <a:ext cx="3974814" cy="709040"/>
          </a:xfrm>
          <a:prstGeom prst="rect">
            <a:avLst/>
          </a:prstGeom>
        </p:spPr>
        <p:txBody>
          <a:bodyPr wrap="square" lIns="0" tIns="0" rIns="0" bIns="0" rtlCol="0">
            <a:spAutoFit/>
          </a:bodyPr>
          <a:lstStyle/>
          <a:p>
            <a:pPr marL="285750" marR="0" lvl="0" indent="-28575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icrosoft Sans Serif" panose="020B0604020202020204" pitchFamily="34" charset="0"/>
              </a:rPr>
              <a:t>Key-issue (Working document / Report)</a:t>
            </a:r>
          </a:p>
          <a:p>
            <a:pPr marL="285750" marR="0" lvl="0" indent="-28575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icrosoft Sans Serif" panose="020B0604020202020204" pitchFamily="34" charset="0"/>
              </a:rPr>
              <a:t>Common elements</a:t>
            </a:r>
          </a:p>
          <a:p>
            <a:pPr marL="285750" marR="0" lvl="0" indent="-28575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icrosoft Sans Serif" panose="020B0604020202020204" pitchFamily="34" charset="0"/>
              </a:rPr>
              <a:t>References to all incumbent LS</a:t>
            </a:r>
          </a:p>
        </p:txBody>
      </p:sp>
      <p:sp>
        <p:nvSpPr>
          <p:cNvPr id="32" name="Text Placeholder 13">
            <a:extLst>
              <a:ext uri="{FF2B5EF4-FFF2-40B4-BE49-F238E27FC236}">
                <a16:creationId xmlns:a16="http://schemas.microsoft.com/office/drawing/2014/main" id="{03395196-1669-DAB5-8291-030C00241F6F}"/>
              </a:ext>
            </a:extLst>
          </p:cNvPr>
          <p:cNvSpPr txBox="1">
            <a:spLocks/>
          </p:cNvSpPr>
          <p:nvPr/>
        </p:nvSpPr>
        <p:spPr>
          <a:xfrm>
            <a:off x="8018498" y="3209412"/>
            <a:ext cx="2878102" cy="670962"/>
          </a:xfrm>
          <a:prstGeom prst="callout1">
            <a:avLst>
              <a:gd name="adj1" fmla="val 93708"/>
              <a:gd name="adj2" fmla="val -69"/>
              <a:gd name="adj3" fmla="val 93686"/>
              <a:gd name="adj4" fmla="val 18048"/>
            </a:avLst>
          </a:prstGeom>
          <a:ln w="38100">
            <a:solidFill>
              <a:schemeClr val="accent5"/>
            </a:solidFill>
          </a:ln>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1800" dirty="0"/>
              <a:t>DG 4 GHz</a:t>
            </a:r>
            <a:br>
              <a:rPr lang="en-US" sz="1800" dirty="0"/>
            </a:br>
            <a:r>
              <a:rPr lang="en-US" sz="1600" spc="-10" dirty="0" err="1">
                <a:solidFill>
                  <a:srgbClr val="13171F"/>
                </a:solidFill>
                <a:latin typeface="Calibri" panose="020F0502020204030204" pitchFamily="34" charset="0"/>
                <a:ea typeface="SimSun" panose="02010600030101010101" pitchFamily="2" charset="-122"/>
              </a:rPr>
              <a:t>Mr</a:t>
            </a:r>
            <a:r>
              <a:rPr lang="en-US" sz="1600" spc="-10" dirty="0">
                <a:solidFill>
                  <a:srgbClr val="13171F"/>
                </a:solidFill>
                <a:latin typeface="Calibri" panose="020F0502020204030204" pitchFamily="34" charset="0"/>
                <a:ea typeface="SimSun" panose="02010600030101010101" pitchFamily="2" charset="-122"/>
              </a:rPr>
              <a:t> Masayoshi TACHIKI (J)</a:t>
            </a:r>
            <a:endParaRPr lang="en-US" sz="1800" dirty="0"/>
          </a:p>
        </p:txBody>
      </p:sp>
      <p:sp>
        <p:nvSpPr>
          <p:cNvPr id="34" name="Text Placeholder 13">
            <a:extLst>
              <a:ext uri="{FF2B5EF4-FFF2-40B4-BE49-F238E27FC236}">
                <a16:creationId xmlns:a16="http://schemas.microsoft.com/office/drawing/2014/main" id="{1622F1D3-6822-2527-DFBD-E82F3121A666}"/>
              </a:ext>
            </a:extLst>
          </p:cNvPr>
          <p:cNvSpPr txBox="1">
            <a:spLocks/>
          </p:cNvSpPr>
          <p:nvPr/>
        </p:nvSpPr>
        <p:spPr>
          <a:xfrm>
            <a:off x="8018498" y="4358238"/>
            <a:ext cx="2878102" cy="670962"/>
          </a:xfrm>
          <a:prstGeom prst="callout1">
            <a:avLst>
              <a:gd name="adj1" fmla="val 93708"/>
              <a:gd name="adj2" fmla="val -69"/>
              <a:gd name="adj3" fmla="val 93686"/>
              <a:gd name="adj4" fmla="val 18048"/>
            </a:avLst>
          </a:prstGeom>
          <a:ln w="38100">
            <a:solidFill>
              <a:schemeClr val="accent5"/>
            </a:solidFill>
          </a:ln>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1800" dirty="0"/>
              <a:t>DG 7/8 GHz</a:t>
            </a:r>
            <a:br>
              <a:rPr lang="en-US" sz="1800" dirty="0"/>
            </a:br>
            <a:r>
              <a:rPr lang="en-US" sz="1600" spc="-10" dirty="0">
                <a:solidFill>
                  <a:srgbClr val="13171F"/>
                </a:solidFill>
                <a:latin typeface="Calibri" panose="020F0502020204030204" pitchFamily="34" charset="0"/>
                <a:ea typeface="SimSun" panose="02010600030101010101" pitchFamily="2" charset="-122"/>
              </a:rPr>
              <a:t>Dr Punit RATHOD (IND)</a:t>
            </a:r>
            <a:endParaRPr lang="en-US" sz="1800" dirty="0"/>
          </a:p>
        </p:txBody>
      </p:sp>
      <p:sp>
        <p:nvSpPr>
          <p:cNvPr id="35" name="Text Placeholder 13">
            <a:extLst>
              <a:ext uri="{FF2B5EF4-FFF2-40B4-BE49-F238E27FC236}">
                <a16:creationId xmlns:a16="http://schemas.microsoft.com/office/drawing/2014/main" id="{E319DA41-A86C-6250-5920-519D58DDE7C2}"/>
              </a:ext>
            </a:extLst>
          </p:cNvPr>
          <p:cNvSpPr txBox="1">
            <a:spLocks/>
          </p:cNvSpPr>
          <p:nvPr/>
        </p:nvSpPr>
        <p:spPr>
          <a:xfrm>
            <a:off x="8018498" y="5591154"/>
            <a:ext cx="2878102" cy="670962"/>
          </a:xfrm>
          <a:prstGeom prst="callout1">
            <a:avLst>
              <a:gd name="adj1" fmla="val 93708"/>
              <a:gd name="adj2" fmla="val -69"/>
              <a:gd name="adj3" fmla="val 93686"/>
              <a:gd name="adj4" fmla="val 18048"/>
            </a:avLst>
          </a:prstGeom>
          <a:ln w="38100">
            <a:solidFill>
              <a:schemeClr val="accent5"/>
            </a:solidFill>
          </a:ln>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1800" dirty="0"/>
              <a:t>DG 14/15 GHz</a:t>
            </a:r>
            <a:br>
              <a:rPr lang="en-US" sz="1800" dirty="0"/>
            </a:br>
            <a:r>
              <a:rPr lang="en-US" sz="1600" spc="-10" dirty="0" err="1">
                <a:solidFill>
                  <a:srgbClr val="13171F"/>
                </a:solidFill>
                <a:latin typeface="Calibri" panose="020F0502020204030204" pitchFamily="34" charset="0"/>
                <a:ea typeface="SimSun" panose="02010600030101010101" pitchFamily="2" charset="-122"/>
              </a:rPr>
              <a:t>Mr</a:t>
            </a:r>
            <a:r>
              <a:rPr lang="en-US" sz="1600" spc="-10" dirty="0">
                <a:solidFill>
                  <a:srgbClr val="13171F"/>
                </a:solidFill>
                <a:latin typeface="Calibri" panose="020F0502020204030204" pitchFamily="34" charset="0"/>
                <a:ea typeface="SimSun" panose="02010600030101010101" pitchFamily="2" charset="-122"/>
              </a:rPr>
              <a:t> Vladislav SOROKIN (RUS)</a:t>
            </a:r>
            <a:endParaRPr lang="en-US" sz="1800" dirty="0"/>
          </a:p>
        </p:txBody>
      </p:sp>
    </p:spTree>
    <p:extLst>
      <p:ext uri="{BB962C8B-B14F-4D97-AF65-F5344CB8AC3E}">
        <p14:creationId xmlns:p14="http://schemas.microsoft.com/office/powerpoint/2010/main" val="120776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DCA1F-CD4B-03AB-5133-3F3D04B2EF9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D13301C-9193-B5DF-34EA-5472C7F76926}"/>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0556FDDE-A7AE-CF98-9743-C1A49BB07052}"/>
              </a:ext>
            </a:extLst>
          </p:cNvPr>
          <p:cNvSpPr>
            <a:spLocks noGrp="1"/>
          </p:cNvSpPr>
          <p:nvPr>
            <p:ph type="title"/>
          </p:nvPr>
        </p:nvSpPr>
        <p:spPr/>
        <p:txBody>
          <a:bodyPr>
            <a:noAutofit/>
          </a:bodyPr>
          <a:lstStyle/>
          <a:p>
            <a:r>
              <a:rPr lang="en-US" sz="2800" dirty="0"/>
              <a:t>WRC-27 agenda item 1.7</a:t>
            </a:r>
          </a:p>
        </p:txBody>
      </p:sp>
      <p:sp>
        <p:nvSpPr>
          <p:cNvPr id="10" name="Slide Number Placeholder 4">
            <a:extLst>
              <a:ext uri="{FF2B5EF4-FFF2-40B4-BE49-F238E27FC236}">
                <a16:creationId xmlns:a16="http://schemas.microsoft.com/office/drawing/2014/main" id="{269AF0CC-1BE6-E627-EDF4-9C1EA5D9FAA1}"/>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13</a:t>
            </a:fld>
            <a:endParaRPr lang="en-US" dirty="0">
              <a:solidFill>
                <a:srgbClr val="00B050"/>
              </a:solidFill>
            </a:endParaRPr>
          </a:p>
        </p:txBody>
      </p:sp>
      <p:sp>
        <p:nvSpPr>
          <p:cNvPr id="3" name="TextBox 2">
            <a:extLst>
              <a:ext uri="{FF2B5EF4-FFF2-40B4-BE49-F238E27FC236}">
                <a16:creationId xmlns:a16="http://schemas.microsoft.com/office/drawing/2014/main" id="{AFADE713-47AE-5A1A-965E-C6D8BF78A62E}"/>
              </a:ext>
            </a:extLst>
          </p:cNvPr>
          <p:cNvSpPr txBox="1"/>
          <p:nvPr/>
        </p:nvSpPr>
        <p:spPr>
          <a:xfrm>
            <a:off x="609600" y="1170980"/>
            <a:ext cx="10521870" cy="369332"/>
          </a:xfrm>
          <a:prstGeom prst="rect">
            <a:avLst/>
          </a:prstGeom>
          <a:noFill/>
        </p:spPr>
        <p:txBody>
          <a:bodyPr wrap="square">
            <a:spAutoFit/>
          </a:bodyPr>
          <a:lstStyle/>
          <a:p>
            <a:r>
              <a:rPr lang="en-US" b="1" dirty="0"/>
              <a:t>Timeline</a:t>
            </a:r>
            <a:endParaRPr lang="en-US" dirty="0"/>
          </a:p>
        </p:txBody>
      </p:sp>
      <p:sp>
        <p:nvSpPr>
          <p:cNvPr id="8" name="右箭头 6">
            <a:extLst>
              <a:ext uri="{FF2B5EF4-FFF2-40B4-BE49-F238E27FC236}">
                <a16:creationId xmlns:a16="http://schemas.microsoft.com/office/drawing/2014/main" id="{D5F4E445-8AB1-B210-CA28-9A0CF78173C0}"/>
              </a:ext>
            </a:extLst>
          </p:cNvPr>
          <p:cNvSpPr/>
          <p:nvPr/>
        </p:nvSpPr>
        <p:spPr>
          <a:xfrm>
            <a:off x="795158" y="2271273"/>
            <a:ext cx="10209055" cy="3062727"/>
          </a:xfrm>
          <a:prstGeom prst="rightArrow">
            <a:avLst>
              <a:gd name="adj1" fmla="val 99455"/>
              <a:gd name="adj2" fmla="val 8787"/>
            </a:avLst>
          </a:prstGeom>
          <a:solidFill>
            <a:srgbClr val="EBEBEB"/>
          </a:solidFill>
          <a:ln w="12700" cap="flat" cmpd="sng" algn="ctr">
            <a:noFill/>
            <a:prstDash val="solid"/>
            <a:miter lim="800000"/>
          </a:ln>
          <a:effectLst/>
        </p:spPr>
        <p:txBody>
          <a:bodyPr rtlCol="0" anchor="ctr"/>
          <a:lstStyle/>
          <a:p>
            <a:pPr marL="0" marR="0" lvl="0" indent="0" algn="ctr" defTabSz="914112"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rgbClr val="666666"/>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9" name="Text 549">
            <a:extLst>
              <a:ext uri="{FF2B5EF4-FFF2-40B4-BE49-F238E27FC236}">
                <a16:creationId xmlns:a16="http://schemas.microsoft.com/office/drawing/2014/main" id="{0FD73D14-8F21-4C78-B18C-5F5BB9A7B9FE}"/>
              </a:ext>
            </a:extLst>
          </p:cNvPr>
          <p:cNvSpPr txBox="1"/>
          <p:nvPr/>
        </p:nvSpPr>
        <p:spPr>
          <a:xfrm>
            <a:off x="2540805" y="2291644"/>
            <a:ext cx="29074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pic>
        <p:nvPicPr>
          <p:cNvPr id="11" name="图片 25">
            <a:extLst>
              <a:ext uri="{FF2B5EF4-FFF2-40B4-BE49-F238E27FC236}">
                <a16:creationId xmlns:a16="http://schemas.microsoft.com/office/drawing/2014/main" id="{47A47256-2797-4B6C-FD96-5CA790AC3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68" y="2453004"/>
            <a:ext cx="285351" cy="215315"/>
          </a:xfrm>
          <a:prstGeom prst="rect">
            <a:avLst/>
          </a:prstGeom>
        </p:spPr>
      </p:pic>
      <p:sp>
        <p:nvSpPr>
          <p:cNvPr id="12" name="Text 553">
            <a:extLst>
              <a:ext uri="{FF2B5EF4-FFF2-40B4-BE49-F238E27FC236}">
                <a16:creationId xmlns:a16="http://schemas.microsoft.com/office/drawing/2014/main" id="{92BDA15B-100A-3D1F-30D5-48E31AB52EA0}"/>
              </a:ext>
            </a:extLst>
          </p:cNvPr>
          <p:cNvSpPr txBox="1"/>
          <p:nvPr/>
        </p:nvSpPr>
        <p:spPr>
          <a:xfrm>
            <a:off x="1794803" y="2268184"/>
            <a:ext cx="29074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13" name="Text 554">
            <a:extLst>
              <a:ext uri="{FF2B5EF4-FFF2-40B4-BE49-F238E27FC236}">
                <a16:creationId xmlns:a16="http://schemas.microsoft.com/office/drawing/2014/main" id="{7306BCEB-2045-D6C2-0112-115E9C03562E}"/>
              </a:ext>
            </a:extLst>
          </p:cNvPr>
          <p:cNvSpPr txBox="1"/>
          <p:nvPr/>
        </p:nvSpPr>
        <p:spPr>
          <a:xfrm>
            <a:off x="786207" y="2675973"/>
            <a:ext cx="35668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45</a:t>
            </a:r>
            <a:endPar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图片 28">
            <a:extLst>
              <a:ext uri="{FF2B5EF4-FFF2-40B4-BE49-F238E27FC236}">
                <a16:creationId xmlns:a16="http://schemas.microsoft.com/office/drawing/2014/main" id="{B3789325-D442-01E9-376C-FB893D3E2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970" y="2445856"/>
            <a:ext cx="285351" cy="215315"/>
          </a:xfrm>
          <a:prstGeom prst="rect">
            <a:avLst/>
          </a:prstGeom>
        </p:spPr>
      </p:pic>
      <p:sp>
        <p:nvSpPr>
          <p:cNvPr id="15" name="Text 555">
            <a:extLst>
              <a:ext uri="{FF2B5EF4-FFF2-40B4-BE49-F238E27FC236}">
                <a16:creationId xmlns:a16="http://schemas.microsoft.com/office/drawing/2014/main" id="{20A9F01B-6F31-0C10-E71D-0FE516C546AE}"/>
              </a:ext>
            </a:extLst>
          </p:cNvPr>
          <p:cNvSpPr txBox="1"/>
          <p:nvPr/>
        </p:nvSpPr>
        <p:spPr>
          <a:xfrm>
            <a:off x="4276781" y="2297551"/>
            <a:ext cx="29074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16" name="Text 556">
            <a:extLst>
              <a:ext uri="{FF2B5EF4-FFF2-40B4-BE49-F238E27FC236}">
                <a16:creationId xmlns:a16="http://schemas.microsoft.com/office/drawing/2014/main" id="{9120533F-AADD-9552-610E-A58CDFABC610}"/>
              </a:ext>
            </a:extLst>
          </p:cNvPr>
          <p:cNvSpPr txBox="1"/>
          <p:nvPr/>
        </p:nvSpPr>
        <p:spPr>
          <a:xfrm>
            <a:off x="1705707" y="2689401"/>
            <a:ext cx="35668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46</a:t>
            </a:r>
            <a:endPar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7" name="图片 31">
            <a:extLst>
              <a:ext uri="{FF2B5EF4-FFF2-40B4-BE49-F238E27FC236}">
                <a16:creationId xmlns:a16="http://schemas.microsoft.com/office/drawing/2014/main" id="{C054875F-E186-820D-5009-428CB0839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440" y="2471927"/>
            <a:ext cx="285351" cy="215315"/>
          </a:xfrm>
          <a:prstGeom prst="rect">
            <a:avLst/>
          </a:prstGeom>
        </p:spPr>
      </p:pic>
      <p:sp>
        <p:nvSpPr>
          <p:cNvPr id="18" name="Text 557">
            <a:extLst>
              <a:ext uri="{FF2B5EF4-FFF2-40B4-BE49-F238E27FC236}">
                <a16:creationId xmlns:a16="http://schemas.microsoft.com/office/drawing/2014/main" id="{11216330-F65D-8223-0D9E-67727F6405FD}"/>
              </a:ext>
            </a:extLst>
          </p:cNvPr>
          <p:cNvSpPr txBox="1"/>
          <p:nvPr/>
        </p:nvSpPr>
        <p:spPr>
          <a:xfrm>
            <a:off x="6096000" y="2271273"/>
            <a:ext cx="29074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19" name="Text 558">
            <a:extLst>
              <a:ext uri="{FF2B5EF4-FFF2-40B4-BE49-F238E27FC236}">
                <a16:creationId xmlns:a16="http://schemas.microsoft.com/office/drawing/2014/main" id="{96009086-10CB-D13E-D8F7-EA6D5C360429}"/>
              </a:ext>
            </a:extLst>
          </p:cNvPr>
          <p:cNvSpPr txBox="1"/>
          <p:nvPr/>
        </p:nvSpPr>
        <p:spPr>
          <a:xfrm>
            <a:off x="2510350" y="2731353"/>
            <a:ext cx="35668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47</a:t>
            </a:r>
            <a:endPar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 name="图片 34">
            <a:extLst>
              <a:ext uri="{FF2B5EF4-FFF2-40B4-BE49-F238E27FC236}">
                <a16:creationId xmlns:a16="http://schemas.microsoft.com/office/drawing/2014/main" id="{5DFA1320-AB31-4F03-113E-2C235BC8E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893" y="2480145"/>
            <a:ext cx="285351" cy="224418"/>
          </a:xfrm>
          <a:prstGeom prst="rect">
            <a:avLst/>
          </a:prstGeom>
        </p:spPr>
      </p:pic>
      <p:sp>
        <p:nvSpPr>
          <p:cNvPr id="21" name="Text 560">
            <a:extLst>
              <a:ext uri="{FF2B5EF4-FFF2-40B4-BE49-F238E27FC236}">
                <a16:creationId xmlns:a16="http://schemas.microsoft.com/office/drawing/2014/main" id="{C76DE3FB-3E80-B330-703D-59E077162C33}"/>
              </a:ext>
            </a:extLst>
          </p:cNvPr>
          <p:cNvSpPr txBox="1"/>
          <p:nvPr/>
        </p:nvSpPr>
        <p:spPr>
          <a:xfrm>
            <a:off x="3433242" y="2715587"/>
            <a:ext cx="585511"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48</a:t>
            </a:r>
            <a:endPar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 name="图片 37">
            <a:extLst>
              <a:ext uri="{FF2B5EF4-FFF2-40B4-BE49-F238E27FC236}">
                <a16:creationId xmlns:a16="http://schemas.microsoft.com/office/drawing/2014/main" id="{FD68C516-66F0-5D8A-F6A0-1B8EE2042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069" y="2483854"/>
            <a:ext cx="285351" cy="215315"/>
          </a:xfrm>
          <a:prstGeom prst="rect">
            <a:avLst/>
          </a:prstGeom>
        </p:spPr>
      </p:pic>
      <p:sp>
        <p:nvSpPr>
          <p:cNvPr id="23" name="Text 561">
            <a:extLst>
              <a:ext uri="{FF2B5EF4-FFF2-40B4-BE49-F238E27FC236}">
                <a16:creationId xmlns:a16="http://schemas.microsoft.com/office/drawing/2014/main" id="{E8DDCE3D-7188-05F8-7A9F-EF2BFC0E1EC7}"/>
              </a:ext>
            </a:extLst>
          </p:cNvPr>
          <p:cNvSpPr txBox="1"/>
          <p:nvPr/>
        </p:nvSpPr>
        <p:spPr>
          <a:xfrm>
            <a:off x="8610034" y="2280123"/>
            <a:ext cx="29074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24" name="Text 562">
            <a:extLst>
              <a:ext uri="{FF2B5EF4-FFF2-40B4-BE49-F238E27FC236}">
                <a16:creationId xmlns:a16="http://schemas.microsoft.com/office/drawing/2014/main" id="{3940CF55-95CA-AB4F-303F-5D7F446D8726}"/>
              </a:ext>
            </a:extLst>
          </p:cNvPr>
          <p:cNvSpPr txBox="1"/>
          <p:nvPr/>
        </p:nvSpPr>
        <p:spPr>
          <a:xfrm>
            <a:off x="4257339" y="2725447"/>
            <a:ext cx="35668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49</a:t>
            </a:r>
            <a:endPar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5" name="图片 40">
            <a:extLst>
              <a:ext uri="{FF2B5EF4-FFF2-40B4-BE49-F238E27FC236}">
                <a16:creationId xmlns:a16="http://schemas.microsoft.com/office/drawing/2014/main" id="{1ACD1EF9-3F7C-9353-D4B0-570C3C496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028" y="2496683"/>
            <a:ext cx="285351" cy="215315"/>
          </a:xfrm>
          <a:prstGeom prst="rect">
            <a:avLst/>
          </a:prstGeom>
        </p:spPr>
      </p:pic>
      <p:sp>
        <p:nvSpPr>
          <p:cNvPr id="26" name="Text 563">
            <a:extLst>
              <a:ext uri="{FF2B5EF4-FFF2-40B4-BE49-F238E27FC236}">
                <a16:creationId xmlns:a16="http://schemas.microsoft.com/office/drawing/2014/main" id="{44201DBF-696D-D91B-2417-DA41631D3EEC}"/>
              </a:ext>
            </a:extLst>
          </p:cNvPr>
          <p:cNvSpPr txBox="1"/>
          <p:nvPr/>
        </p:nvSpPr>
        <p:spPr>
          <a:xfrm>
            <a:off x="838633" y="2257229"/>
            <a:ext cx="29074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27" name="Text 564">
            <a:extLst>
              <a:ext uri="{FF2B5EF4-FFF2-40B4-BE49-F238E27FC236}">
                <a16:creationId xmlns:a16="http://schemas.microsoft.com/office/drawing/2014/main" id="{2ACAD103-4C49-16D7-CE6A-FD5C9FD67667}"/>
              </a:ext>
            </a:extLst>
          </p:cNvPr>
          <p:cNvSpPr txBox="1"/>
          <p:nvPr/>
        </p:nvSpPr>
        <p:spPr>
          <a:xfrm>
            <a:off x="5170069" y="2750995"/>
            <a:ext cx="35668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50</a:t>
            </a:r>
            <a:endPar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8" name="图片 43">
            <a:extLst>
              <a:ext uri="{FF2B5EF4-FFF2-40B4-BE49-F238E27FC236}">
                <a16:creationId xmlns:a16="http://schemas.microsoft.com/office/drawing/2014/main" id="{0B739A83-65C2-8A4F-FC83-2CFFAB171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045" y="2457576"/>
            <a:ext cx="285351" cy="215315"/>
          </a:xfrm>
          <a:prstGeom prst="rect">
            <a:avLst/>
          </a:prstGeom>
        </p:spPr>
      </p:pic>
      <p:sp>
        <p:nvSpPr>
          <p:cNvPr id="29" name="Text 565">
            <a:extLst>
              <a:ext uri="{FF2B5EF4-FFF2-40B4-BE49-F238E27FC236}">
                <a16:creationId xmlns:a16="http://schemas.microsoft.com/office/drawing/2014/main" id="{0DEA8168-E9CE-4EE1-DF11-A19BFEAF0790}"/>
              </a:ext>
            </a:extLst>
          </p:cNvPr>
          <p:cNvSpPr txBox="1"/>
          <p:nvPr/>
        </p:nvSpPr>
        <p:spPr>
          <a:xfrm>
            <a:off x="3477373" y="2287691"/>
            <a:ext cx="290749" cy="16073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30" name="Text 566">
            <a:extLst>
              <a:ext uri="{FF2B5EF4-FFF2-40B4-BE49-F238E27FC236}">
                <a16:creationId xmlns:a16="http://schemas.microsoft.com/office/drawing/2014/main" id="{397367D7-185E-E232-2FFE-A3486A131CE2}"/>
              </a:ext>
            </a:extLst>
          </p:cNvPr>
          <p:cNvSpPr txBox="1"/>
          <p:nvPr/>
        </p:nvSpPr>
        <p:spPr>
          <a:xfrm>
            <a:off x="6064070" y="2699169"/>
            <a:ext cx="35668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51</a:t>
            </a:r>
            <a:endPar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1" name="图片 46">
            <a:extLst>
              <a:ext uri="{FF2B5EF4-FFF2-40B4-BE49-F238E27FC236}">
                <a16:creationId xmlns:a16="http://schemas.microsoft.com/office/drawing/2014/main" id="{1B01EB66-B434-00B1-CB83-69C0677DC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020" y="2460658"/>
            <a:ext cx="285351" cy="215315"/>
          </a:xfrm>
          <a:prstGeom prst="rect">
            <a:avLst/>
          </a:prstGeom>
        </p:spPr>
      </p:pic>
      <p:sp>
        <p:nvSpPr>
          <p:cNvPr id="32" name="Text 567">
            <a:extLst>
              <a:ext uri="{FF2B5EF4-FFF2-40B4-BE49-F238E27FC236}">
                <a16:creationId xmlns:a16="http://schemas.microsoft.com/office/drawing/2014/main" id="{D5614AFC-11F3-C7F0-BB14-21FE8849245B}"/>
              </a:ext>
            </a:extLst>
          </p:cNvPr>
          <p:cNvSpPr txBox="1"/>
          <p:nvPr/>
        </p:nvSpPr>
        <p:spPr>
          <a:xfrm>
            <a:off x="5188285" y="2310380"/>
            <a:ext cx="29074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33" name="Text 568">
            <a:extLst>
              <a:ext uri="{FF2B5EF4-FFF2-40B4-BE49-F238E27FC236}">
                <a16:creationId xmlns:a16="http://schemas.microsoft.com/office/drawing/2014/main" id="{37A5C58E-C1AF-B16F-15E7-F90ECA4F4FC5}"/>
              </a:ext>
            </a:extLst>
          </p:cNvPr>
          <p:cNvSpPr txBox="1"/>
          <p:nvPr/>
        </p:nvSpPr>
        <p:spPr>
          <a:xfrm>
            <a:off x="6976529" y="2694181"/>
            <a:ext cx="35668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a:t>
            </a: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2</a:t>
            </a:r>
            <a:endPar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Text 569">
            <a:extLst>
              <a:ext uri="{FF2B5EF4-FFF2-40B4-BE49-F238E27FC236}">
                <a16:creationId xmlns:a16="http://schemas.microsoft.com/office/drawing/2014/main" id="{333C4627-D7C4-ACB9-5908-554EEFCAB503}"/>
              </a:ext>
            </a:extLst>
          </p:cNvPr>
          <p:cNvSpPr txBox="1"/>
          <p:nvPr/>
        </p:nvSpPr>
        <p:spPr>
          <a:xfrm>
            <a:off x="7797692" y="2256416"/>
            <a:ext cx="233054" cy="175734"/>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35" name="Text 570">
            <a:extLst>
              <a:ext uri="{FF2B5EF4-FFF2-40B4-BE49-F238E27FC236}">
                <a16:creationId xmlns:a16="http://schemas.microsoft.com/office/drawing/2014/main" id="{A67F329C-A1CB-9154-FB03-92ABD1870EFF}"/>
              </a:ext>
            </a:extLst>
          </p:cNvPr>
          <p:cNvSpPr txBox="1"/>
          <p:nvPr/>
        </p:nvSpPr>
        <p:spPr>
          <a:xfrm>
            <a:off x="9313344" y="2713408"/>
            <a:ext cx="257402" cy="127866"/>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#55              </a:t>
            </a:r>
            <a:endPar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6" name="Text 571">
            <a:extLst>
              <a:ext uri="{FF2B5EF4-FFF2-40B4-BE49-F238E27FC236}">
                <a16:creationId xmlns:a16="http://schemas.microsoft.com/office/drawing/2014/main" id="{2D519DDB-7E68-5C73-B0C8-5CB9560524C1}"/>
              </a:ext>
            </a:extLst>
          </p:cNvPr>
          <p:cNvSpPr txBox="1"/>
          <p:nvPr/>
        </p:nvSpPr>
        <p:spPr>
          <a:xfrm>
            <a:off x="7033549" y="2266285"/>
            <a:ext cx="29074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37" name="Text 572">
            <a:extLst>
              <a:ext uri="{FF2B5EF4-FFF2-40B4-BE49-F238E27FC236}">
                <a16:creationId xmlns:a16="http://schemas.microsoft.com/office/drawing/2014/main" id="{C9573542-25E1-5094-B43F-FD0DCCB26E73}"/>
              </a:ext>
            </a:extLst>
          </p:cNvPr>
          <p:cNvSpPr txBox="1"/>
          <p:nvPr/>
        </p:nvSpPr>
        <p:spPr>
          <a:xfrm>
            <a:off x="7767224" y="2702319"/>
            <a:ext cx="35668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53</a:t>
            </a:r>
            <a:endPar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8" name="图片 119">
            <a:extLst>
              <a:ext uri="{FF2B5EF4-FFF2-40B4-BE49-F238E27FC236}">
                <a16:creationId xmlns:a16="http://schemas.microsoft.com/office/drawing/2014/main" id="{214BAE85-014C-4788-0372-8E1E55B0A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626" y="2452588"/>
            <a:ext cx="285351" cy="215315"/>
          </a:xfrm>
          <a:prstGeom prst="rect">
            <a:avLst/>
          </a:prstGeom>
        </p:spPr>
      </p:pic>
      <p:pic>
        <p:nvPicPr>
          <p:cNvPr id="39" name="图片 120">
            <a:extLst>
              <a:ext uri="{FF2B5EF4-FFF2-40B4-BE49-F238E27FC236}">
                <a16:creationId xmlns:a16="http://schemas.microsoft.com/office/drawing/2014/main" id="{AEE164AD-0C0A-D6E1-9D8C-7D6AC5A03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034" y="2512985"/>
            <a:ext cx="285351" cy="215315"/>
          </a:xfrm>
          <a:prstGeom prst="rect">
            <a:avLst/>
          </a:prstGeom>
        </p:spPr>
      </p:pic>
      <p:pic>
        <p:nvPicPr>
          <p:cNvPr id="40" name="图片 128">
            <a:extLst>
              <a:ext uri="{FF2B5EF4-FFF2-40B4-BE49-F238E27FC236}">
                <a16:creationId xmlns:a16="http://schemas.microsoft.com/office/drawing/2014/main" id="{72AC4C4D-9743-6EFC-5E6A-9F60543B0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853" y="2460463"/>
            <a:ext cx="285351" cy="215315"/>
          </a:xfrm>
          <a:prstGeom prst="rect">
            <a:avLst/>
          </a:prstGeom>
        </p:spPr>
      </p:pic>
      <p:pic>
        <p:nvPicPr>
          <p:cNvPr id="41" name="图片 130">
            <a:extLst>
              <a:ext uri="{FF2B5EF4-FFF2-40B4-BE49-F238E27FC236}">
                <a16:creationId xmlns:a16="http://schemas.microsoft.com/office/drawing/2014/main" id="{26496CF7-3ADF-CDC3-B625-E78985FF6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057" y="2483853"/>
            <a:ext cx="285351" cy="215315"/>
          </a:xfrm>
          <a:prstGeom prst="rect">
            <a:avLst/>
          </a:prstGeom>
        </p:spPr>
      </p:pic>
      <p:sp>
        <p:nvSpPr>
          <p:cNvPr id="42" name="Text 561">
            <a:extLst>
              <a:ext uri="{FF2B5EF4-FFF2-40B4-BE49-F238E27FC236}">
                <a16:creationId xmlns:a16="http://schemas.microsoft.com/office/drawing/2014/main" id="{262F7D01-33CF-1298-60D9-A3FA14DF6D10}"/>
              </a:ext>
            </a:extLst>
          </p:cNvPr>
          <p:cNvSpPr txBox="1"/>
          <p:nvPr/>
        </p:nvSpPr>
        <p:spPr>
          <a:xfrm>
            <a:off x="9358497" y="2306251"/>
            <a:ext cx="290749" cy="154212"/>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5D</a:t>
            </a:r>
          </a:p>
        </p:txBody>
      </p:sp>
      <p:sp>
        <p:nvSpPr>
          <p:cNvPr id="43" name="TextBox 42">
            <a:extLst>
              <a:ext uri="{FF2B5EF4-FFF2-40B4-BE49-F238E27FC236}">
                <a16:creationId xmlns:a16="http://schemas.microsoft.com/office/drawing/2014/main" id="{66EF9CB1-DD98-DBAF-CBB8-C3FC629F2939}"/>
              </a:ext>
            </a:extLst>
          </p:cNvPr>
          <p:cNvSpPr txBox="1"/>
          <p:nvPr/>
        </p:nvSpPr>
        <p:spPr>
          <a:xfrm>
            <a:off x="1950383" y="2046414"/>
            <a:ext cx="339837" cy="177293"/>
          </a:xfrm>
          <a:prstGeom prst="rect">
            <a:avLst/>
          </a:prstGeom>
        </p:spPr>
        <p:txBody>
          <a:bodyPr wrap="none" lIns="0" tIns="0" rIns="0" bIns="0" rtlCol="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1200" b="1" i="0" u="none" strike="noStrike" kern="1200" cap="none" spc="0" normalizeH="0" baseline="0" noProof="0">
                <a:ln>
                  <a:noFill/>
                </a:ln>
                <a:solidFill>
                  <a:srgbClr val="0B2742"/>
                </a:solidFill>
                <a:effectLst/>
                <a:uLnTx/>
                <a:uFillTx/>
                <a:latin typeface="Microsoft Sans Serif"/>
                <a:ea typeface="+mn-ea"/>
                <a:cs typeface="Microsoft Sans Serif" panose="020B0604020202020204" pitchFamily="34" charset="0"/>
              </a:rPr>
              <a:t>2024</a:t>
            </a:r>
          </a:p>
        </p:txBody>
      </p:sp>
      <p:sp>
        <p:nvSpPr>
          <p:cNvPr id="44" name="TextBox 43">
            <a:extLst>
              <a:ext uri="{FF2B5EF4-FFF2-40B4-BE49-F238E27FC236}">
                <a16:creationId xmlns:a16="http://schemas.microsoft.com/office/drawing/2014/main" id="{509E00BD-0EB4-23EB-6EB1-85E98FCBD2CE}"/>
              </a:ext>
            </a:extLst>
          </p:cNvPr>
          <p:cNvSpPr txBox="1"/>
          <p:nvPr/>
        </p:nvSpPr>
        <p:spPr>
          <a:xfrm>
            <a:off x="4147855" y="2097479"/>
            <a:ext cx="339837" cy="177293"/>
          </a:xfrm>
          <a:prstGeom prst="rect">
            <a:avLst/>
          </a:prstGeom>
        </p:spPr>
        <p:txBody>
          <a:bodyPr wrap="none" lIns="0" tIns="0" rIns="0" bIns="0" rtlCol="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1200" b="1" i="0" u="none" strike="noStrike" kern="1200" cap="none" spc="0" normalizeH="0" baseline="0" noProof="0">
                <a:ln>
                  <a:noFill/>
                </a:ln>
                <a:solidFill>
                  <a:srgbClr val="0B2742"/>
                </a:solidFill>
                <a:effectLst/>
                <a:uLnTx/>
                <a:uFillTx/>
                <a:latin typeface="Microsoft Sans Serif"/>
                <a:ea typeface="+mn-ea"/>
                <a:cs typeface="Microsoft Sans Serif" panose="020B0604020202020204" pitchFamily="34" charset="0"/>
              </a:rPr>
              <a:t>2025</a:t>
            </a:r>
          </a:p>
        </p:txBody>
      </p:sp>
      <p:sp>
        <p:nvSpPr>
          <p:cNvPr id="45" name="TextBox 44">
            <a:extLst>
              <a:ext uri="{FF2B5EF4-FFF2-40B4-BE49-F238E27FC236}">
                <a16:creationId xmlns:a16="http://schemas.microsoft.com/office/drawing/2014/main" id="{A3C932C3-F6F3-301D-7D4C-4B4F8DFA0D4F}"/>
              </a:ext>
            </a:extLst>
          </p:cNvPr>
          <p:cNvSpPr txBox="1"/>
          <p:nvPr/>
        </p:nvSpPr>
        <p:spPr>
          <a:xfrm>
            <a:off x="6857816" y="2089057"/>
            <a:ext cx="339837" cy="177293"/>
          </a:xfrm>
          <a:prstGeom prst="rect">
            <a:avLst/>
          </a:prstGeom>
        </p:spPr>
        <p:txBody>
          <a:bodyPr wrap="none" lIns="0" tIns="0" rIns="0" bIns="0" rtlCol="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1200" b="1" i="0" u="none" strike="noStrike" kern="1200" cap="none" spc="0" normalizeH="0" baseline="0" noProof="0">
                <a:ln>
                  <a:noFill/>
                </a:ln>
                <a:solidFill>
                  <a:srgbClr val="0B2742"/>
                </a:solidFill>
                <a:effectLst/>
                <a:uLnTx/>
                <a:uFillTx/>
                <a:latin typeface="Microsoft Sans Serif"/>
                <a:ea typeface="+mn-ea"/>
                <a:cs typeface="Microsoft Sans Serif" panose="020B0604020202020204" pitchFamily="34" charset="0"/>
              </a:rPr>
              <a:t>2026</a:t>
            </a:r>
          </a:p>
        </p:txBody>
      </p:sp>
      <p:sp>
        <p:nvSpPr>
          <p:cNvPr id="46" name="TextBox 45">
            <a:extLst>
              <a:ext uri="{FF2B5EF4-FFF2-40B4-BE49-F238E27FC236}">
                <a16:creationId xmlns:a16="http://schemas.microsoft.com/office/drawing/2014/main" id="{41A41CE2-14F1-1202-13A5-DC742897550E}"/>
              </a:ext>
            </a:extLst>
          </p:cNvPr>
          <p:cNvSpPr txBox="1"/>
          <p:nvPr/>
        </p:nvSpPr>
        <p:spPr>
          <a:xfrm>
            <a:off x="9277019" y="2112224"/>
            <a:ext cx="339837" cy="177293"/>
          </a:xfrm>
          <a:prstGeom prst="rect">
            <a:avLst/>
          </a:prstGeom>
        </p:spPr>
        <p:txBody>
          <a:bodyPr wrap="none" lIns="0" tIns="0" rIns="0" bIns="0" rtlCol="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1200" b="1" i="0" u="none" strike="noStrike" kern="1200" cap="none" spc="0" normalizeH="0" baseline="0" noProof="0">
                <a:ln>
                  <a:noFill/>
                </a:ln>
                <a:solidFill>
                  <a:srgbClr val="0B2742"/>
                </a:solidFill>
                <a:effectLst/>
                <a:uLnTx/>
                <a:uFillTx/>
                <a:latin typeface="Microsoft Sans Serif"/>
                <a:ea typeface="+mn-ea"/>
                <a:cs typeface="Microsoft Sans Serif" panose="020B0604020202020204" pitchFamily="34" charset="0"/>
              </a:rPr>
              <a:t>2027</a:t>
            </a:r>
          </a:p>
        </p:txBody>
      </p:sp>
      <p:sp>
        <p:nvSpPr>
          <p:cNvPr id="47" name="Text 598">
            <a:extLst>
              <a:ext uri="{FF2B5EF4-FFF2-40B4-BE49-F238E27FC236}">
                <a16:creationId xmlns:a16="http://schemas.microsoft.com/office/drawing/2014/main" id="{87699919-C26D-98ED-8DF8-B859385D5387}"/>
              </a:ext>
            </a:extLst>
          </p:cNvPr>
          <p:cNvSpPr txBox="1"/>
          <p:nvPr/>
        </p:nvSpPr>
        <p:spPr>
          <a:xfrm>
            <a:off x="10041411" y="2328149"/>
            <a:ext cx="636649" cy="168534"/>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sz="1000" b="1" i="0" u="none" strike="noStrike" kern="1200" cap="none" spc="0" normalizeH="0" baseline="0" noProof="0">
                <a:ln>
                  <a:noFill/>
                </a:ln>
                <a:solidFill>
                  <a:srgbClr val="1D1D1A"/>
                </a:solidFill>
                <a:effectLst/>
                <a:uLnTx/>
                <a:uFillTx/>
                <a:latin typeface="Arial" panose="020B0604020202020204" pitchFamily="34" charset="0"/>
                <a:ea typeface="+mn-ea"/>
                <a:cs typeface="Arial" panose="020B0604020202020204" pitchFamily="34" charset="0"/>
              </a:rPr>
              <a:t>WRC</a:t>
            </a:r>
            <a:r>
              <a:rPr kumimoji="0" lang="en-US" sz="1000" b="1" i="0" u="none" strike="noStrike" kern="1200" cap="none" spc="0" normalizeH="0" baseline="0" noProof="0">
                <a:ln>
                  <a:noFill/>
                </a:ln>
                <a:solidFill>
                  <a:srgbClr val="1D1D1A"/>
                </a:solidFill>
                <a:effectLst/>
                <a:uLnTx/>
                <a:uFillTx/>
                <a:latin typeface="Arial" panose="020B0604020202020204" pitchFamily="34" charset="0"/>
                <a:ea typeface="+mn-ea"/>
                <a:cs typeface="Arial" panose="020B0604020202020204" pitchFamily="34" charset="0"/>
              </a:rPr>
              <a:t>-27</a:t>
            </a:r>
            <a:endParaRPr kumimoji="0" sz="1000" b="1" i="0" u="none" strike="noStrike" kern="1200" cap="none" spc="0" normalizeH="0" baseline="0" noProof="0">
              <a:ln>
                <a:noFill/>
              </a:ln>
              <a:solidFill>
                <a:srgbClr val="1D1D1A"/>
              </a:solidFill>
              <a:effectLst/>
              <a:uLnTx/>
              <a:uFillTx/>
              <a:latin typeface="Arial" panose="020B0604020202020204" pitchFamily="34" charset="0"/>
              <a:ea typeface="+mn-ea"/>
              <a:cs typeface="Arial" panose="020B0604020202020204" pitchFamily="34" charset="0"/>
            </a:endParaRPr>
          </a:p>
        </p:txBody>
      </p:sp>
      <p:sp>
        <p:nvSpPr>
          <p:cNvPr id="48" name="矩形 73">
            <a:extLst>
              <a:ext uri="{FF2B5EF4-FFF2-40B4-BE49-F238E27FC236}">
                <a16:creationId xmlns:a16="http://schemas.microsoft.com/office/drawing/2014/main" id="{0DB8B9D7-850C-55D0-AE50-386E647ECC40}"/>
              </a:ext>
            </a:extLst>
          </p:cNvPr>
          <p:cNvSpPr/>
          <p:nvPr/>
        </p:nvSpPr>
        <p:spPr>
          <a:xfrm>
            <a:off x="832583" y="2943892"/>
            <a:ext cx="3566252" cy="574213"/>
          </a:xfrm>
          <a:prstGeom prst="rect">
            <a:avLst/>
          </a:prstGeom>
          <a:solidFill>
            <a:srgbClr val="53D2FF"/>
          </a:solidFill>
          <a:ln w="12700" cap="flat" cmpd="sng" algn="ctr">
            <a:noFill/>
            <a:prstDash val="solid"/>
            <a:miter lim="800000"/>
          </a:ln>
          <a:effectLst/>
        </p:spPr>
        <p:txBody>
          <a:bodyPr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Characteristics of IMT for WRC-27</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9" name="矩形 75">
            <a:extLst>
              <a:ext uri="{FF2B5EF4-FFF2-40B4-BE49-F238E27FC236}">
                <a16:creationId xmlns:a16="http://schemas.microsoft.com/office/drawing/2014/main" id="{B32B0658-78BA-9A89-16E9-C2A3CC1DB71E}"/>
              </a:ext>
            </a:extLst>
          </p:cNvPr>
          <p:cNvSpPr/>
          <p:nvPr/>
        </p:nvSpPr>
        <p:spPr>
          <a:xfrm>
            <a:off x="2519834" y="3560452"/>
            <a:ext cx="5350888" cy="446939"/>
          </a:xfrm>
          <a:prstGeom prst="rect">
            <a:avLst/>
          </a:prstGeom>
          <a:solidFill>
            <a:srgbClr val="53D2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n-US" altLang="en-US" sz="12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WRC-27 Share and compatibility study</a:t>
            </a:r>
          </a:p>
        </p:txBody>
      </p:sp>
      <p:sp>
        <p:nvSpPr>
          <p:cNvPr id="50" name="矩形 73">
            <a:extLst>
              <a:ext uri="{FF2B5EF4-FFF2-40B4-BE49-F238E27FC236}">
                <a16:creationId xmlns:a16="http://schemas.microsoft.com/office/drawing/2014/main" id="{61DC004E-4B55-DE53-5AA3-03CED1FA6B59}"/>
              </a:ext>
            </a:extLst>
          </p:cNvPr>
          <p:cNvSpPr/>
          <p:nvPr/>
        </p:nvSpPr>
        <p:spPr>
          <a:xfrm>
            <a:off x="7935664" y="4143787"/>
            <a:ext cx="1117082" cy="393511"/>
          </a:xfrm>
          <a:prstGeom prst="rect">
            <a:avLst/>
          </a:prstGeom>
          <a:solidFill>
            <a:srgbClr val="B3EBFF"/>
          </a:solidFill>
          <a:ln w="12700" cap="flat" cmpd="sng" algn="ctr">
            <a:noFill/>
            <a:prstDash val="solid"/>
            <a:miter lim="800000"/>
          </a:ln>
          <a:effectLst/>
        </p:spPr>
        <p:txBody>
          <a:bodyPr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a:t>
            </a:r>
          </a:p>
        </p:txBody>
      </p:sp>
      <p:sp>
        <p:nvSpPr>
          <p:cNvPr id="51" name="Text 570">
            <a:extLst>
              <a:ext uri="{FF2B5EF4-FFF2-40B4-BE49-F238E27FC236}">
                <a16:creationId xmlns:a16="http://schemas.microsoft.com/office/drawing/2014/main" id="{CD6619F3-C87E-4614-8B37-E2C8BBC3A716}"/>
              </a:ext>
            </a:extLst>
          </p:cNvPr>
          <p:cNvSpPr txBox="1"/>
          <p:nvPr/>
        </p:nvSpPr>
        <p:spPr>
          <a:xfrm>
            <a:off x="8574948" y="2692342"/>
            <a:ext cx="257402" cy="127866"/>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#54              </a:t>
            </a:r>
            <a:endPar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2" name="矩形 76">
            <a:extLst>
              <a:ext uri="{FF2B5EF4-FFF2-40B4-BE49-F238E27FC236}">
                <a16:creationId xmlns:a16="http://schemas.microsoft.com/office/drawing/2014/main" id="{8CAEE337-0956-3CD2-555F-F5FDC6EF7CC7}"/>
              </a:ext>
            </a:extLst>
          </p:cNvPr>
          <p:cNvSpPr/>
          <p:nvPr/>
        </p:nvSpPr>
        <p:spPr>
          <a:xfrm>
            <a:off x="2511081" y="4143787"/>
            <a:ext cx="5364492" cy="393511"/>
          </a:xfrm>
          <a:prstGeom prst="rect">
            <a:avLst/>
          </a:prstGeom>
          <a:solidFill>
            <a:srgbClr val="53D2FF"/>
          </a:solidFill>
          <a:ln w="12700" cap="flat" cmpd="sng" algn="ctr">
            <a:noFill/>
            <a:prstDash val="solid"/>
            <a:miter lim="800000"/>
          </a:ln>
          <a:effectLst/>
        </p:spPr>
        <p:txBody>
          <a:bodyPr rtlCol="0" anchor="ctr"/>
          <a:lstStyle/>
          <a:p>
            <a:pPr marL="0" marR="0" lvl="0" indent="0" algn="ctr" defTabSz="914112"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Draft CPM report</a:t>
            </a:r>
            <a:endParaRPr kumimoji="0" lang="en-US" altLang="zh-CN" sz="1200" b="0" i="0" u="none" strike="noStrike" kern="0" cap="none" spc="0" normalizeH="0" baseline="0" noProof="0" dirty="0">
              <a:ln>
                <a:noFill/>
              </a:ln>
              <a:solidFill>
                <a:srgbClr val="1D1D1A"/>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3" name="矩形 73">
            <a:extLst>
              <a:ext uri="{FF2B5EF4-FFF2-40B4-BE49-F238E27FC236}">
                <a16:creationId xmlns:a16="http://schemas.microsoft.com/office/drawing/2014/main" id="{F5A3F19B-7B79-1423-16A4-CC76784DE937}"/>
              </a:ext>
            </a:extLst>
          </p:cNvPr>
          <p:cNvSpPr/>
          <p:nvPr/>
        </p:nvSpPr>
        <p:spPr>
          <a:xfrm>
            <a:off x="1201229" y="4692942"/>
            <a:ext cx="3208035" cy="574213"/>
          </a:xfrm>
          <a:prstGeom prst="rect">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Propagation models and </a:t>
            </a:r>
            <a:r>
              <a:rPr kumimoji="0" lang="en-US" altLang="zh-CN" sz="12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characteristics of the existing services provided by WPs 3K/3M, 4A, 4C, 5B, 5C, 7B, 7C, 7D</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grpSp>
        <p:nvGrpSpPr>
          <p:cNvPr id="54" name="Graphic 136" descr="Bullseye outline">
            <a:extLst>
              <a:ext uri="{FF2B5EF4-FFF2-40B4-BE49-F238E27FC236}">
                <a16:creationId xmlns:a16="http://schemas.microsoft.com/office/drawing/2014/main" id="{F758F3CA-1DD5-242D-98A1-89AD57C87EBA}"/>
              </a:ext>
            </a:extLst>
          </p:cNvPr>
          <p:cNvGrpSpPr/>
          <p:nvPr/>
        </p:nvGrpSpPr>
        <p:grpSpPr>
          <a:xfrm>
            <a:off x="8870229" y="2843613"/>
            <a:ext cx="379284" cy="379282"/>
            <a:chOff x="3043739" y="2462629"/>
            <a:chExt cx="364024" cy="364022"/>
          </a:xfrm>
          <a:solidFill>
            <a:srgbClr val="F0F2F6"/>
          </a:solidFill>
        </p:grpSpPr>
        <p:sp>
          <p:nvSpPr>
            <p:cNvPr id="55" name="Freeform: Shape 62">
              <a:extLst>
                <a:ext uri="{FF2B5EF4-FFF2-40B4-BE49-F238E27FC236}">
                  <a16:creationId xmlns:a16="http://schemas.microsoft.com/office/drawing/2014/main" id="{9C3B2B91-E44A-9B8C-29E6-3BEC4CB6F81B}"/>
                </a:ext>
              </a:extLst>
            </p:cNvPr>
            <p:cNvSpPr/>
            <p:nvPr/>
          </p:nvSpPr>
          <p:spPr>
            <a:xfrm>
              <a:off x="3043739" y="2485908"/>
              <a:ext cx="340716" cy="340743"/>
            </a:xfrm>
            <a:custGeom>
              <a:avLst/>
              <a:gdLst>
                <a:gd name="connsiteX0" fmla="*/ 306221 w 340716"/>
                <a:gd name="connsiteY0" fmla="*/ 83934 h 340743"/>
                <a:gd name="connsiteX1" fmla="*/ 256809 w 340716"/>
                <a:gd name="connsiteY1" fmla="*/ 306275 h 340743"/>
                <a:gd name="connsiteX2" fmla="*/ 34469 w 340716"/>
                <a:gd name="connsiteY2" fmla="*/ 256863 h 340743"/>
                <a:gd name="connsiteX3" fmla="*/ 83880 w 340716"/>
                <a:gd name="connsiteY3" fmla="*/ 34522 h 340743"/>
                <a:gd name="connsiteX4" fmla="*/ 256809 w 340716"/>
                <a:gd name="connsiteY4" fmla="*/ 34522 h 340743"/>
                <a:gd name="connsiteX5" fmla="*/ 256809 w 340716"/>
                <a:gd name="connsiteY5" fmla="*/ 23587 h 340743"/>
                <a:gd name="connsiteX6" fmla="*/ 23587 w 340716"/>
                <a:gd name="connsiteY6" fmla="*/ 83934 h 340743"/>
                <a:gd name="connsiteX7" fmla="*/ 83934 w 340716"/>
                <a:gd name="connsiteY7" fmla="*/ 317157 h 340743"/>
                <a:gd name="connsiteX8" fmla="*/ 317157 w 340716"/>
                <a:gd name="connsiteY8" fmla="*/ 256809 h 340743"/>
                <a:gd name="connsiteX9" fmla="*/ 317157 w 340716"/>
                <a:gd name="connsiteY9" fmla="*/ 83934 h 34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716" h="340743">
                  <a:moveTo>
                    <a:pt x="306221" y="83934"/>
                  </a:moveTo>
                  <a:cubicBezTo>
                    <a:pt x="353975" y="158977"/>
                    <a:pt x="331852" y="258522"/>
                    <a:pt x="256809" y="306275"/>
                  </a:cubicBezTo>
                  <a:cubicBezTo>
                    <a:pt x="181767" y="354028"/>
                    <a:pt x="82221" y="331906"/>
                    <a:pt x="34469" y="256863"/>
                  </a:cubicBezTo>
                  <a:cubicBezTo>
                    <a:pt x="-13285" y="181821"/>
                    <a:pt x="8838" y="82276"/>
                    <a:pt x="83880" y="34522"/>
                  </a:cubicBezTo>
                  <a:cubicBezTo>
                    <a:pt x="136635" y="952"/>
                    <a:pt x="204054" y="952"/>
                    <a:pt x="256809" y="34522"/>
                  </a:cubicBezTo>
                  <a:lnTo>
                    <a:pt x="256809" y="23587"/>
                  </a:lnTo>
                  <a:cubicBezTo>
                    <a:pt x="175742" y="-24152"/>
                    <a:pt x="71325" y="2867"/>
                    <a:pt x="23587" y="83934"/>
                  </a:cubicBezTo>
                  <a:cubicBezTo>
                    <a:pt x="-24151" y="165001"/>
                    <a:pt x="2867" y="269419"/>
                    <a:pt x="83934" y="317157"/>
                  </a:cubicBezTo>
                  <a:cubicBezTo>
                    <a:pt x="165001" y="364895"/>
                    <a:pt x="269419" y="337877"/>
                    <a:pt x="317157" y="256809"/>
                  </a:cubicBezTo>
                  <a:cubicBezTo>
                    <a:pt x="348570" y="203465"/>
                    <a:pt x="348570" y="137278"/>
                    <a:pt x="317157" y="83934"/>
                  </a:cubicBezTo>
                  <a:close/>
                </a:path>
              </a:pathLst>
            </a:custGeom>
            <a:grpFill/>
            <a:ln w="4564"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E71324"/>
                  </a:solidFill>
                </a:ln>
                <a:solidFill>
                  <a:srgbClr val="13161E"/>
                </a:solidFill>
                <a:effectLst/>
                <a:uLnTx/>
                <a:uFillTx/>
                <a:latin typeface="Microsoft Sans Serif"/>
                <a:ea typeface="+mn-ea"/>
                <a:cs typeface="+mn-cs"/>
              </a:endParaRPr>
            </a:p>
          </p:txBody>
        </p:sp>
        <p:sp>
          <p:nvSpPr>
            <p:cNvPr id="56" name="Freeform: Shape 63">
              <a:extLst>
                <a:ext uri="{FF2B5EF4-FFF2-40B4-BE49-F238E27FC236}">
                  <a16:creationId xmlns:a16="http://schemas.microsoft.com/office/drawing/2014/main" id="{6F82482A-FDC9-36C6-FFEB-BE3E2AC88C55}"/>
                </a:ext>
              </a:extLst>
            </p:cNvPr>
            <p:cNvSpPr/>
            <p:nvPr/>
          </p:nvSpPr>
          <p:spPr>
            <a:xfrm>
              <a:off x="3104412" y="2546526"/>
              <a:ext cx="219443" cy="219452"/>
            </a:xfrm>
            <a:custGeom>
              <a:avLst/>
              <a:gdLst>
                <a:gd name="connsiteX0" fmla="*/ 172992 w 219443"/>
                <a:gd name="connsiteY0" fmla="*/ 20086 h 219452"/>
                <a:gd name="connsiteX1" fmla="*/ 20086 w 219443"/>
                <a:gd name="connsiteY1" fmla="*/ 46461 h 219452"/>
                <a:gd name="connsiteX2" fmla="*/ 46461 w 219443"/>
                <a:gd name="connsiteY2" fmla="*/ 199367 h 219452"/>
                <a:gd name="connsiteX3" fmla="*/ 199367 w 219443"/>
                <a:gd name="connsiteY3" fmla="*/ 172992 h 219452"/>
                <a:gd name="connsiteX4" fmla="*/ 199367 w 219443"/>
                <a:gd name="connsiteY4" fmla="*/ 46461 h 219452"/>
                <a:gd name="connsiteX5" fmla="*/ 192673 w 219443"/>
                <a:gd name="connsiteY5" fmla="*/ 53150 h 219452"/>
                <a:gd name="connsiteX6" fmla="*/ 166303 w 219443"/>
                <a:gd name="connsiteY6" fmla="*/ 192626 h 219452"/>
                <a:gd name="connsiteX7" fmla="*/ 26827 w 219443"/>
                <a:gd name="connsiteY7" fmla="*/ 166256 h 219452"/>
                <a:gd name="connsiteX8" fmla="*/ 53197 w 219443"/>
                <a:gd name="connsiteY8" fmla="*/ 26780 h 219452"/>
                <a:gd name="connsiteX9" fmla="*/ 166303 w 219443"/>
                <a:gd name="connsiteY9" fmla="*/ 26780 h 21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43" h="219452">
                  <a:moveTo>
                    <a:pt x="172992" y="20086"/>
                  </a:moveTo>
                  <a:cubicBezTo>
                    <a:pt x="123485" y="-14854"/>
                    <a:pt x="55027" y="-3046"/>
                    <a:pt x="20086" y="46461"/>
                  </a:cubicBezTo>
                  <a:cubicBezTo>
                    <a:pt x="-14854" y="95968"/>
                    <a:pt x="-3046" y="164426"/>
                    <a:pt x="46461" y="199367"/>
                  </a:cubicBezTo>
                  <a:cubicBezTo>
                    <a:pt x="95968" y="234307"/>
                    <a:pt x="164426" y="222499"/>
                    <a:pt x="199367" y="172992"/>
                  </a:cubicBezTo>
                  <a:cubicBezTo>
                    <a:pt x="226136" y="135063"/>
                    <a:pt x="226136" y="84391"/>
                    <a:pt x="199367" y="46461"/>
                  </a:cubicBezTo>
                  <a:lnTo>
                    <a:pt x="192673" y="53150"/>
                  </a:lnTo>
                  <a:cubicBezTo>
                    <a:pt x="223906" y="98947"/>
                    <a:pt x="212100" y="161392"/>
                    <a:pt x="166303" y="192626"/>
                  </a:cubicBezTo>
                  <a:cubicBezTo>
                    <a:pt x="120506" y="223859"/>
                    <a:pt x="58061" y="212052"/>
                    <a:pt x="26827" y="166256"/>
                  </a:cubicBezTo>
                  <a:cubicBezTo>
                    <a:pt x="-4406" y="120458"/>
                    <a:pt x="7401" y="58013"/>
                    <a:pt x="53197" y="26780"/>
                  </a:cubicBezTo>
                  <a:cubicBezTo>
                    <a:pt x="87310" y="3516"/>
                    <a:pt x="132190" y="3516"/>
                    <a:pt x="166303" y="26780"/>
                  </a:cubicBezTo>
                  <a:close/>
                </a:path>
              </a:pathLst>
            </a:custGeom>
            <a:grpFill/>
            <a:ln w="4564"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E71324"/>
                  </a:solidFill>
                </a:ln>
                <a:solidFill>
                  <a:srgbClr val="13161E"/>
                </a:solidFill>
                <a:effectLst/>
                <a:uLnTx/>
                <a:uFillTx/>
                <a:latin typeface="Microsoft Sans Serif"/>
                <a:ea typeface="+mn-ea"/>
                <a:cs typeface="+mn-cs"/>
              </a:endParaRPr>
            </a:p>
          </p:txBody>
        </p:sp>
        <p:sp>
          <p:nvSpPr>
            <p:cNvPr id="57" name="Freeform: Shape 64">
              <a:extLst>
                <a:ext uri="{FF2B5EF4-FFF2-40B4-BE49-F238E27FC236}">
                  <a16:creationId xmlns:a16="http://schemas.microsoft.com/office/drawing/2014/main" id="{E15C67AF-9EA8-5562-2F9B-05B32B79D09E}"/>
                </a:ext>
              </a:extLst>
            </p:cNvPr>
            <p:cNvSpPr/>
            <p:nvPr/>
          </p:nvSpPr>
          <p:spPr>
            <a:xfrm>
              <a:off x="3165260" y="2607121"/>
              <a:ext cx="97997" cy="98010"/>
            </a:xfrm>
            <a:custGeom>
              <a:avLst/>
              <a:gdLst>
                <a:gd name="connsiteX0" fmla="*/ 49051 w 97997"/>
                <a:gd name="connsiteY0" fmla="*/ 9336 h 98010"/>
                <a:gd name="connsiteX1" fmla="*/ 60579 w 97997"/>
                <a:gd name="connsiteY1" fmla="*/ 11056 h 98010"/>
                <a:gd name="connsiteX2" fmla="*/ 67856 w 97997"/>
                <a:gd name="connsiteY2" fmla="*/ 3785 h 98010"/>
                <a:gd name="connsiteX3" fmla="*/ 3784 w 97997"/>
                <a:gd name="connsiteY3" fmla="*/ 30155 h 98010"/>
                <a:gd name="connsiteX4" fmla="*/ 30154 w 97997"/>
                <a:gd name="connsiteY4" fmla="*/ 94226 h 98010"/>
                <a:gd name="connsiteX5" fmla="*/ 94226 w 97997"/>
                <a:gd name="connsiteY5" fmla="*/ 67856 h 98010"/>
                <a:gd name="connsiteX6" fmla="*/ 94226 w 97997"/>
                <a:gd name="connsiteY6" fmla="*/ 30155 h 98010"/>
                <a:gd name="connsiteX7" fmla="*/ 86954 w 97997"/>
                <a:gd name="connsiteY7" fmla="*/ 37431 h 98010"/>
                <a:gd name="connsiteX8" fmla="*/ 60573 w 97997"/>
                <a:gd name="connsiteY8" fmla="*/ 86868 h 98010"/>
                <a:gd name="connsiteX9" fmla="*/ 11136 w 97997"/>
                <a:gd name="connsiteY9" fmla="*/ 60487 h 98010"/>
                <a:gd name="connsiteX10" fmla="*/ 37517 w 97997"/>
                <a:gd name="connsiteY10" fmla="*/ 11050 h 98010"/>
                <a:gd name="connsiteX11" fmla="*/ 49051 w 97997"/>
                <a:gd name="connsiteY11" fmla="*/ 9336 h 9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97" h="98010">
                  <a:moveTo>
                    <a:pt x="49051" y="9336"/>
                  </a:moveTo>
                  <a:cubicBezTo>
                    <a:pt x="52957" y="9338"/>
                    <a:pt x="56842" y="9917"/>
                    <a:pt x="60579" y="11056"/>
                  </a:cubicBezTo>
                  <a:lnTo>
                    <a:pt x="67856" y="3785"/>
                  </a:lnTo>
                  <a:cubicBezTo>
                    <a:pt x="42881" y="-6626"/>
                    <a:pt x="14195" y="5180"/>
                    <a:pt x="3784" y="30155"/>
                  </a:cubicBezTo>
                  <a:cubicBezTo>
                    <a:pt x="-6626" y="55129"/>
                    <a:pt x="5180" y="83815"/>
                    <a:pt x="30154" y="94226"/>
                  </a:cubicBezTo>
                  <a:cubicBezTo>
                    <a:pt x="55129" y="104636"/>
                    <a:pt x="83815" y="92830"/>
                    <a:pt x="94226" y="67856"/>
                  </a:cubicBezTo>
                  <a:cubicBezTo>
                    <a:pt x="99254" y="55792"/>
                    <a:pt x="99254" y="42219"/>
                    <a:pt x="94226" y="30155"/>
                  </a:cubicBezTo>
                  <a:lnTo>
                    <a:pt x="86954" y="37431"/>
                  </a:lnTo>
                  <a:cubicBezTo>
                    <a:pt x="93320" y="58367"/>
                    <a:pt x="81509" y="80501"/>
                    <a:pt x="60573" y="86868"/>
                  </a:cubicBezTo>
                  <a:cubicBezTo>
                    <a:pt x="39637" y="93234"/>
                    <a:pt x="17503" y="81423"/>
                    <a:pt x="11136" y="60487"/>
                  </a:cubicBezTo>
                  <a:cubicBezTo>
                    <a:pt x="4770" y="39551"/>
                    <a:pt x="16581" y="17417"/>
                    <a:pt x="37517" y="11050"/>
                  </a:cubicBezTo>
                  <a:cubicBezTo>
                    <a:pt x="41256" y="9913"/>
                    <a:pt x="45143" y="9336"/>
                    <a:pt x="49051" y="9336"/>
                  </a:cubicBezTo>
                  <a:close/>
                </a:path>
              </a:pathLst>
            </a:custGeom>
            <a:grpFill/>
            <a:ln w="4564"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E71324"/>
                  </a:solidFill>
                </a:ln>
                <a:solidFill>
                  <a:srgbClr val="13161E"/>
                </a:solidFill>
                <a:effectLst/>
                <a:uLnTx/>
                <a:uFillTx/>
                <a:latin typeface="Microsoft Sans Serif"/>
                <a:ea typeface="+mn-ea"/>
                <a:cs typeface="+mn-cs"/>
              </a:endParaRPr>
            </a:p>
          </p:txBody>
        </p:sp>
        <p:sp>
          <p:nvSpPr>
            <p:cNvPr id="58" name="Freeform: Shape 65">
              <a:extLst>
                <a:ext uri="{FF2B5EF4-FFF2-40B4-BE49-F238E27FC236}">
                  <a16:creationId xmlns:a16="http://schemas.microsoft.com/office/drawing/2014/main" id="{D68F0348-C09C-D2CD-ADC6-F4347FA9D543}"/>
                </a:ext>
              </a:extLst>
            </p:cNvPr>
            <p:cNvSpPr/>
            <p:nvPr/>
          </p:nvSpPr>
          <p:spPr>
            <a:xfrm>
              <a:off x="3209592" y="2462629"/>
              <a:ext cx="198171" cy="198169"/>
            </a:xfrm>
            <a:custGeom>
              <a:avLst/>
              <a:gdLst>
                <a:gd name="connsiteX0" fmla="*/ 197817 w 198171"/>
                <a:gd name="connsiteY0" fmla="*/ 44829 h 198169"/>
                <a:gd name="connsiteX1" fmla="*/ 193509 w 198171"/>
                <a:gd name="connsiteY1" fmla="*/ 41952 h 198169"/>
                <a:gd name="connsiteX2" fmla="*/ 156217 w 198171"/>
                <a:gd name="connsiteY2" fmla="*/ 41952 h 198169"/>
                <a:gd name="connsiteX3" fmla="*/ 156217 w 198171"/>
                <a:gd name="connsiteY3" fmla="*/ 4661 h 198169"/>
                <a:gd name="connsiteX4" fmla="*/ 151555 w 198171"/>
                <a:gd name="connsiteY4" fmla="*/ 0 h 198169"/>
                <a:gd name="connsiteX5" fmla="*/ 148260 w 198171"/>
                <a:gd name="connsiteY5" fmla="*/ 1365 h 198169"/>
                <a:gd name="connsiteX6" fmla="*/ 106307 w 198171"/>
                <a:gd name="connsiteY6" fmla="*/ 43318 h 198169"/>
                <a:gd name="connsiteX7" fmla="*/ 104941 w 198171"/>
                <a:gd name="connsiteY7" fmla="*/ 46614 h 198169"/>
                <a:gd name="connsiteX8" fmla="*/ 104941 w 198171"/>
                <a:gd name="connsiteY8" fmla="*/ 86637 h 198169"/>
                <a:gd name="connsiteX9" fmla="*/ 1423 w 198171"/>
                <a:gd name="connsiteY9" fmla="*/ 190155 h 198169"/>
                <a:gd name="connsiteX10" fmla="*/ 1309 w 198171"/>
                <a:gd name="connsiteY10" fmla="*/ 196747 h 198169"/>
                <a:gd name="connsiteX11" fmla="*/ 7900 w 198171"/>
                <a:gd name="connsiteY11" fmla="*/ 196861 h 198169"/>
                <a:gd name="connsiteX12" fmla="*/ 8015 w 198171"/>
                <a:gd name="connsiteY12" fmla="*/ 196747 h 198169"/>
                <a:gd name="connsiteX13" fmla="*/ 111532 w 198171"/>
                <a:gd name="connsiteY13" fmla="*/ 93229 h 198169"/>
                <a:gd name="connsiteX14" fmla="*/ 151556 w 198171"/>
                <a:gd name="connsiteY14" fmla="*/ 93229 h 198169"/>
                <a:gd name="connsiteX15" fmla="*/ 154852 w 198171"/>
                <a:gd name="connsiteY15" fmla="*/ 91863 h 198169"/>
                <a:gd name="connsiteX16" fmla="*/ 196805 w 198171"/>
                <a:gd name="connsiteY16" fmla="*/ 49910 h 198169"/>
                <a:gd name="connsiteX17" fmla="*/ 197817 w 198171"/>
                <a:gd name="connsiteY17" fmla="*/ 44829 h 198169"/>
                <a:gd name="connsiteX18" fmla="*/ 114264 w 198171"/>
                <a:gd name="connsiteY18" fmla="*/ 48544 h 198169"/>
                <a:gd name="connsiteX19" fmla="*/ 146815 w 198171"/>
                <a:gd name="connsiteY19" fmla="*/ 15993 h 198169"/>
                <a:gd name="connsiteX20" fmla="*/ 146894 w 198171"/>
                <a:gd name="connsiteY20" fmla="*/ 16025 h 198169"/>
                <a:gd name="connsiteX21" fmla="*/ 146894 w 198171"/>
                <a:gd name="connsiteY21" fmla="*/ 44684 h 198169"/>
                <a:gd name="connsiteX22" fmla="*/ 114264 w 198171"/>
                <a:gd name="connsiteY22" fmla="*/ 77314 h 198169"/>
                <a:gd name="connsiteX23" fmla="*/ 149626 w 198171"/>
                <a:gd name="connsiteY23" fmla="*/ 83906 h 198169"/>
                <a:gd name="connsiteX24" fmla="*/ 120855 w 198171"/>
                <a:gd name="connsiteY24" fmla="*/ 83906 h 198169"/>
                <a:gd name="connsiteX25" fmla="*/ 153486 w 198171"/>
                <a:gd name="connsiteY25" fmla="*/ 51275 h 198169"/>
                <a:gd name="connsiteX26" fmla="*/ 182145 w 198171"/>
                <a:gd name="connsiteY26" fmla="*/ 51275 h 198169"/>
                <a:gd name="connsiteX27" fmla="*/ 182177 w 198171"/>
                <a:gd name="connsiteY27" fmla="*/ 51355 h 19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1" h="198169">
                  <a:moveTo>
                    <a:pt x="197817" y="44829"/>
                  </a:moveTo>
                  <a:cubicBezTo>
                    <a:pt x="197094" y="43087"/>
                    <a:pt x="195394" y="41952"/>
                    <a:pt x="193509" y="41952"/>
                  </a:cubicBezTo>
                  <a:lnTo>
                    <a:pt x="156217" y="41952"/>
                  </a:lnTo>
                  <a:lnTo>
                    <a:pt x="156217" y="4661"/>
                  </a:lnTo>
                  <a:cubicBezTo>
                    <a:pt x="156217" y="2086"/>
                    <a:pt x="154129" y="-1"/>
                    <a:pt x="151555" y="0"/>
                  </a:cubicBezTo>
                  <a:cubicBezTo>
                    <a:pt x="150319" y="0"/>
                    <a:pt x="149134" y="491"/>
                    <a:pt x="148260" y="1365"/>
                  </a:cubicBezTo>
                  <a:lnTo>
                    <a:pt x="106307" y="43318"/>
                  </a:lnTo>
                  <a:cubicBezTo>
                    <a:pt x="105433" y="44192"/>
                    <a:pt x="104941" y="45378"/>
                    <a:pt x="104941" y="46614"/>
                  </a:cubicBezTo>
                  <a:lnTo>
                    <a:pt x="104941" y="86637"/>
                  </a:lnTo>
                  <a:lnTo>
                    <a:pt x="1423" y="190155"/>
                  </a:lnTo>
                  <a:cubicBezTo>
                    <a:pt x="-429" y="191944"/>
                    <a:pt x="-480" y="194895"/>
                    <a:pt x="1309" y="196747"/>
                  </a:cubicBezTo>
                  <a:cubicBezTo>
                    <a:pt x="3097" y="198599"/>
                    <a:pt x="6048" y="198650"/>
                    <a:pt x="7900" y="196861"/>
                  </a:cubicBezTo>
                  <a:cubicBezTo>
                    <a:pt x="7939" y="196823"/>
                    <a:pt x="7977" y="196785"/>
                    <a:pt x="8015" y="196747"/>
                  </a:cubicBezTo>
                  <a:lnTo>
                    <a:pt x="111532" y="93229"/>
                  </a:lnTo>
                  <a:lnTo>
                    <a:pt x="151556" y="93229"/>
                  </a:lnTo>
                  <a:cubicBezTo>
                    <a:pt x="152792" y="93228"/>
                    <a:pt x="153978" y="92737"/>
                    <a:pt x="154852" y="91863"/>
                  </a:cubicBezTo>
                  <a:lnTo>
                    <a:pt x="196805" y="49910"/>
                  </a:lnTo>
                  <a:cubicBezTo>
                    <a:pt x="198139" y="48576"/>
                    <a:pt x="198538" y="46571"/>
                    <a:pt x="197817" y="44829"/>
                  </a:cubicBezTo>
                  <a:close/>
                  <a:moveTo>
                    <a:pt x="114264" y="48544"/>
                  </a:moveTo>
                  <a:lnTo>
                    <a:pt x="146815" y="15993"/>
                  </a:lnTo>
                  <a:cubicBezTo>
                    <a:pt x="146857" y="15951"/>
                    <a:pt x="146894" y="15965"/>
                    <a:pt x="146894" y="16025"/>
                  </a:cubicBezTo>
                  <a:lnTo>
                    <a:pt x="146894" y="44684"/>
                  </a:lnTo>
                  <a:lnTo>
                    <a:pt x="114264" y="77314"/>
                  </a:lnTo>
                  <a:close/>
                  <a:moveTo>
                    <a:pt x="149626" y="83906"/>
                  </a:moveTo>
                  <a:lnTo>
                    <a:pt x="120855" y="83906"/>
                  </a:lnTo>
                  <a:lnTo>
                    <a:pt x="153486" y="51275"/>
                  </a:lnTo>
                  <a:lnTo>
                    <a:pt x="182145" y="51275"/>
                  </a:lnTo>
                  <a:cubicBezTo>
                    <a:pt x="182205" y="51275"/>
                    <a:pt x="182219" y="51313"/>
                    <a:pt x="182177" y="51355"/>
                  </a:cubicBezTo>
                  <a:close/>
                </a:path>
              </a:pathLst>
            </a:custGeom>
            <a:grpFill/>
            <a:ln w="4564" cap="flat">
              <a:solidFill>
                <a:srgbClr val="FF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E71324"/>
                  </a:solidFill>
                </a:ln>
                <a:solidFill>
                  <a:srgbClr val="13161E"/>
                </a:solidFill>
                <a:effectLst/>
                <a:uLnTx/>
                <a:uFillTx/>
                <a:latin typeface="Microsoft Sans Serif"/>
                <a:ea typeface="+mn-ea"/>
                <a:cs typeface="+mn-cs"/>
              </a:endParaRPr>
            </a:p>
          </p:txBody>
        </p:sp>
      </p:grpSp>
      <p:pic>
        <p:nvPicPr>
          <p:cNvPr id="59" name="图片 46">
            <a:extLst>
              <a:ext uri="{FF2B5EF4-FFF2-40B4-BE49-F238E27FC236}">
                <a16:creationId xmlns:a16="http://schemas.microsoft.com/office/drawing/2014/main" id="{7D40020D-8F13-717C-A99A-0F7EB3D7A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532" y="2452588"/>
            <a:ext cx="285351" cy="215315"/>
          </a:xfrm>
          <a:prstGeom prst="rect">
            <a:avLst/>
          </a:prstGeom>
        </p:spPr>
      </p:pic>
      <p:sp>
        <p:nvSpPr>
          <p:cNvPr id="60" name="Text 570">
            <a:extLst>
              <a:ext uri="{FF2B5EF4-FFF2-40B4-BE49-F238E27FC236}">
                <a16:creationId xmlns:a16="http://schemas.microsoft.com/office/drawing/2014/main" id="{1D4FE60F-9CC7-5ED6-218B-88FA1E3FB7A2}"/>
              </a:ext>
            </a:extLst>
          </p:cNvPr>
          <p:cNvSpPr txBox="1"/>
          <p:nvPr/>
        </p:nvSpPr>
        <p:spPr>
          <a:xfrm>
            <a:off x="8849415" y="2726437"/>
            <a:ext cx="451745" cy="99149"/>
          </a:xfrm>
          <a:prstGeom prst="rect">
            <a:avLst/>
          </a:prstGeom>
          <a:noFill/>
        </p:spPr>
        <p:txBody>
          <a:bodyPr wrap="square" lIns="0" tIns="0" rIns="0" bIns="0" rtlCol="0" anchor="ctr"/>
          <a:lstStyle/>
          <a:p>
            <a:pPr marL="0" marR="0" lvl="0" indent="0" algn="l" defTabSz="914112"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Arial" panose="020B0604020202020204" pitchFamily="34" charset="0"/>
              </a:rPr>
              <a:t>CPM-2</a:t>
            </a:r>
          </a:p>
        </p:txBody>
      </p:sp>
      <p:sp>
        <p:nvSpPr>
          <p:cNvPr id="61" name="TextBox 60">
            <a:extLst>
              <a:ext uri="{FF2B5EF4-FFF2-40B4-BE49-F238E27FC236}">
                <a16:creationId xmlns:a16="http://schemas.microsoft.com/office/drawing/2014/main" id="{73CD9A3B-A519-F1DB-3426-BCD670AB3411}"/>
              </a:ext>
            </a:extLst>
          </p:cNvPr>
          <p:cNvSpPr txBox="1"/>
          <p:nvPr/>
        </p:nvSpPr>
        <p:spPr>
          <a:xfrm>
            <a:off x="11123529" y="3693484"/>
            <a:ext cx="546625" cy="236347"/>
          </a:xfrm>
          <a:prstGeom prst="rect">
            <a:avLst/>
          </a:prstGeom>
        </p:spPr>
        <p:txBody>
          <a:bodyPr wrap="none" lIns="0" tIns="0" rIns="0" bIns="0" rtlCol="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742"/>
                </a:solidFill>
                <a:effectLst/>
                <a:uLnTx/>
                <a:uFillTx/>
                <a:latin typeface="Microsoft Sans Serif"/>
                <a:ea typeface="+mn-ea"/>
                <a:cs typeface="Microsoft Sans Serif" panose="020B0604020202020204" pitchFamily="34" charset="0"/>
              </a:rPr>
              <a:t>ITU-R</a:t>
            </a:r>
          </a:p>
        </p:txBody>
      </p:sp>
      <p:cxnSp>
        <p:nvCxnSpPr>
          <p:cNvPr id="63" name="直接连接符 90">
            <a:extLst>
              <a:ext uri="{FF2B5EF4-FFF2-40B4-BE49-F238E27FC236}">
                <a16:creationId xmlns:a16="http://schemas.microsoft.com/office/drawing/2014/main" id="{8D4C8E0A-DB61-9F1D-7EFB-747307D85D61}"/>
              </a:ext>
            </a:extLst>
          </p:cNvPr>
          <p:cNvCxnSpPr>
            <a:cxnSpLocks/>
          </p:cNvCxnSpPr>
          <p:nvPr/>
        </p:nvCxnSpPr>
        <p:spPr>
          <a:xfrm>
            <a:off x="5791200" y="2112224"/>
            <a:ext cx="0" cy="3297976"/>
          </a:xfrm>
          <a:prstGeom prst="line">
            <a:avLst/>
          </a:prstGeom>
          <a:noFill/>
          <a:ln w="6350" cap="flat" cmpd="sng" algn="ctr">
            <a:solidFill>
              <a:srgbClr val="1D1D1A"/>
            </a:solidFill>
            <a:prstDash val="solid"/>
            <a:miter lim="800000"/>
          </a:ln>
          <a:effectLst/>
        </p:spPr>
      </p:cxnSp>
      <p:cxnSp>
        <p:nvCxnSpPr>
          <p:cNvPr id="64" name="直接连接符 79">
            <a:extLst>
              <a:ext uri="{FF2B5EF4-FFF2-40B4-BE49-F238E27FC236}">
                <a16:creationId xmlns:a16="http://schemas.microsoft.com/office/drawing/2014/main" id="{7E74667E-A69A-CD0F-293D-17A274C7C867}"/>
              </a:ext>
            </a:extLst>
          </p:cNvPr>
          <p:cNvCxnSpPr>
            <a:cxnSpLocks/>
          </p:cNvCxnSpPr>
          <p:nvPr/>
        </p:nvCxnSpPr>
        <p:spPr>
          <a:xfrm>
            <a:off x="3131336" y="2165058"/>
            <a:ext cx="0" cy="3245142"/>
          </a:xfrm>
          <a:prstGeom prst="line">
            <a:avLst/>
          </a:prstGeom>
          <a:noFill/>
          <a:ln w="6350" cap="flat" cmpd="sng" algn="ctr">
            <a:solidFill>
              <a:srgbClr val="1D1D1A"/>
            </a:solidFill>
            <a:prstDash val="solid"/>
            <a:miter lim="800000"/>
          </a:ln>
          <a:effectLst/>
        </p:spPr>
      </p:cxnSp>
      <p:cxnSp>
        <p:nvCxnSpPr>
          <p:cNvPr id="65" name="直接连接符 123">
            <a:extLst>
              <a:ext uri="{FF2B5EF4-FFF2-40B4-BE49-F238E27FC236}">
                <a16:creationId xmlns:a16="http://schemas.microsoft.com/office/drawing/2014/main" id="{415A4FB5-8F66-8A6D-F9F3-7BB6AAD98E29}"/>
              </a:ext>
            </a:extLst>
          </p:cNvPr>
          <p:cNvCxnSpPr>
            <a:cxnSpLocks/>
          </p:cNvCxnSpPr>
          <p:nvPr/>
        </p:nvCxnSpPr>
        <p:spPr>
          <a:xfrm>
            <a:off x="8317069" y="2112224"/>
            <a:ext cx="0" cy="3297976"/>
          </a:xfrm>
          <a:prstGeom prst="line">
            <a:avLst/>
          </a:prstGeom>
          <a:noFill/>
          <a:ln w="6350" cap="flat" cmpd="sng" algn="ctr">
            <a:solidFill>
              <a:srgbClr val="1D1D1A"/>
            </a:solidFill>
            <a:prstDash val="solid"/>
            <a:miter lim="800000"/>
          </a:ln>
          <a:effectLst/>
        </p:spPr>
      </p:cxnSp>
    </p:spTree>
    <p:extLst>
      <p:ext uri="{BB962C8B-B14F-4D97-AF65-F5344CB8AC3E}">
        <p14:creationId xmlns:p14="http://schemas.microsoft.com/office/powerpoint/2010/main" val="8437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3656F-DFEE-8307-D6D9-DEF29D49778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ACAB89E-4255-A9E2-06AC-C39D54A64D9C}"/>
              </a:ext>
            </a:extLst>
          </p:cNvPr>
          <p:cNvSpPr>
            <a:spLocks noGrp="1"/>
          </p:cNvSpPr>
          <p:nvPr>
            <p:ph type="body" sz="quarter" idx="10"/>
          </p:nvPr>
        </p:nvSpPr>
        <p:spPr/>
        <p:txBody>
          <a:bodyPr/>
          <a:lstStyle/>
          <a:p>
            <a:r>
              <a:rPr lang="en-US" sz="5400" dirty="0"/>
              <a:t>Status of the ongoing sharing and compatibility studies</a:t>
            </a:r>
            <a:endParaRPr lang="en-US" dirty="0"/>
          </a:p>
        </p:txBody>
      </p:sp>
    </p:spTree>
    <p:extLst>
      <p:ext uri="{BB962C8B-B14F-4D97-AF65-F5344CB8AC3E}">
        <p14:creationId xmlns:p14="http://schemas.microsoft.com/office/powerpoint/2010/main" val="107551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4FE1-648D-C822-5E15-26893ADC430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8574A59-A457-0389-E741-5B4C5EA6A855}"/>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CEB4FE52-B3B3-0110-500A-7D22830E731C}"/>
              </a:ext>
            </a:extLst>
          </p:cNvPr>
          <p:cNvSpPr>
            <a:spLocks noGrp="1"/>
          </p:cNvSpPr>
          <p:nvPr>
            <p:ph idx="1"/>
          </p:nvPr>
        </p:nvSpPr>
        <p:spPr>
          <a:xfrm>
            <a:off x="609599" y="1924736"/>
            <a:ext cx="5913702" cy="4415739"/>
          </a:xfrm>
        </p:spPr>
        <p:txBody>
          <a:bodyPr>
            <a:noAutofit/>
          </a:bodyPr>
          <a:lstStyle/>
          <a:p>
            <a:r>
              <a:rPr lang="en-US" sz="1800" dirty="0"/>
              <a:t>Fixed services (FS)</a:t>
            </a:r>
          </a:p>
          <a:p>
            <a:r>
              <a:rPr lang="en-US" sz="1800" dirty="0"/>
              <a:t>Fixed satellites (FSS)</a:t>
            </a:r>
          </a:p>
          <a:p>
            <a:r>
              <a:rPr lang="en-US" sz="1800" dirty="0"/>
              <a:t>Meteorological Satellites (</a:t>
            </a:r>
            <a:r>
              <a:rPr lang="en-US" sz="1800" dirty="0" err="1"/>
              <a:t>MetSat</a:t>
            </a:r>
            <a:r>
              <a:rPr lang="en-US" sz="1800" dirty="0"/>
              <a:t>)</a:t>
            </a:r>
          </a:p>
          <a:p>
            <a:r>
              <a:rPr lang="en-US" sz="1800" dirty="0"/>
              <a:t>Earth Exploration Satellites (EESS)</a:t>
            </a:r>
          </a:p>
          <a:p>
            <a:r>
              <a:rPr lang="en-US" sz="1800" dirty="0"/>
              <a:t>Mobile Satellites (MSS)</a:t>
            </a:r>
          </a:p>
          <a:p>
            <a:r>
              <a:rPr lang="en-US" sz="1800" dirty="0"/>
              <a:t>Space Research (SRS)</a:t>
            </a:r>
          </a:p>
          <a:p>
            <a:r>
              <a:rPr lang="en-US" sz="1800" dirty="0"/>
              <a:t>Space Operation (SOS)</a:t>
            </a:r>
          </a:p>
          <a:p>
            <a:r>
              <a:rPr lang="en-US" sz="1800" dirty="0"/>
              <a:t>Radio Astronomy (RAS)</a:t>
            </a:r>
          </a:p>
          <a:p>
            <a:r>
              <a:rPr lang="en-US" sz="1800" dirty="0"/>
              <a:t>Aeronautical mobile (AMRS)</a:t>
            </a:r>
          </a:p>
          <a:p>
            <a:r>
              <a:rPr lang="en-US" sz="1800" dirty="0"/>
              <a:t>Radio navigation (ARNS) </a:t>
            </a:r>
            <a:r>
              <a:rPr lang="en-US" sz="1800" dirty="0">
                <a:sym typeface="Wingdings" panose="05000000000000000000" pitchFamily="2" charset="2"/>
              </a:rPr>
              <a:t> e.g., </a:t>
            </a:r>
            <a:r>
              <a:rPr lang="en-US" sz="1800" dirty="0"/>
              <a:t>Radio altimeters, WAIC</a:t>
            </a:r>
          </a:p>
        </p:txBody>
      </p:sp>
      <p:sp>
        <p:nvSpPr>
          <p:cNvPr id="2" name="Title 1">
            <a:extLst>
              <a:ext uri="{FF2B5EF4-FFF2-40B4-BE49-F238E27FC236}">
                <a16:creationId xmlns:a16="http://schemas.microsoft.com/office/drawing/2014/main" id="{738F34D1-B1AA-70AE-8570-56DB39719B53}"/>
              </a:ext>
            </a:extLst>
          </p:cNvPr>
          <p:cNvSpPr>
            <a:spLocks noGrp="1"/>
          </p:cNvSpPr>
          <p:nvPr>
            <p:ph type="title"/>
          </p:nvPr>
        </p:nvSpPr>
        <p:spPr/>
        <p:txBody>
          <a:bodyPr>
            <a:noAutofit/>
          </a:bodyPr>
          <a:lstStyle/>
          <a:p>
            <a:r>
              <a:rPr lang="en-US" sz="2800" dirty="0"/>
              <a:t>WRC-27 agenda item 1.7</a:t>
            </a:r>
          </a:p>
        </p:txBody>
      </p:sp>
      <p:sp>
        <p:nvSpPr>
          <p:cNvPr id="10" name="Slide Number Placeholder 4">
            <a:extLst>
              <a:ext uri="{FF2B5EF4-FFF2-40B4-BE49-F238E27FC236}">
                <a16:creationId xmlns:a16="http://schemas.microsoft.com/office/drawing/2014/main" id="{71900534-A3C9-BA82-DFC4-C3CCAE614A9F}"/>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15</a:t>
            </a:fld>
            <a:endParaRPr lang="en-US" dirty="0">
              <a:solidFill>
                <a:srgbClr val="00B050"/>
              </a:solidFill>
            </a:endParaRPr>
          </a:p>
        </p:txBody>
      </p:sp>
      <p:sp>
        <p:nvSpPr>
          <p:cNvPr id="8" name="TextBox 7">
            <a:extLst>
              <a:ext uri="{FF2B5EF4-FFF2-40B4-BE49-F238E27FC236}">
                <a16:creationId xmlns:a16="http://schemas.microsoft.com/office/drawing/2014/main" id="{472F5816-5B0E-A690-8D66-5E461BD6F705}"/>
              </a:ext>
            </a:extLst>
          </p:cNvPr>
          <p:cNvSpPr txBox="1"/>
          <p:nvPr/>
        </p:nvSpPr>
        <p:spPr>
          <a:xfrm>
            <a:off x="609600" y="1170980"/>
            <a:ext cx="10521870" cy="369332"/>
          </a:xfrm>
          <a:prstGeom prst="rect">
            <a:avLst/>
          </a:prstGeom>
          <a:noFill/>
        </p:spPr>
        <p:txBody>
          <a:bodyPr wrap="square">
            <a:spAutoFit/>
          </a:bodyPr>
          <a:lstStyle/>
          <a:p>
            <a:r>
              <a:rPr lang="en-US" b="1" dirty="0"/>
              <a:t>Sharing and compatibility with existing services</a:t>
            </a:r>
            <a:endParaRPr lang="en-US" dirty="0"/>
          </a:p>
        </p:txBody>
      </p:sp>
      <p:sp>
        <p:nvSpPr>
          <p:cNvPr id="3" name="Rectangle 2">
            <a:extLst>
              <a:ext uri="{FF2B5EF4-FFF2-40B4-BE49-F238E27FC236}">
                <a16:creationId xmlns:a16="http://schemas.microsoft.com/office/drawing/2014/main" id="{DAC75516-3D57-D870-0067-626E239A3C61}"/>
              </a:ext>
            </a:extLst>
          </p:cNvPr>
          <p:cNvSpPr/>
          <p:nvPr/>
        </p:nvSpPr>
        <p:spPr>
          <a:xfrm>
            <a:off x="8155093" y="2423547"/>
            <a:ext cx="1036949" cy="3299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FS</a:t>
            </a:r>
          </a:p>
        </p:txBody>
      </p:sp>
      <p:sp>
        <p:nvSpPr>
          <p:cNvPr id="5" name="Rectangle 4">
            <a:extLst>
              <a:ext uri="{FF2B5EF4-FFF2-40B4-BE49-F238E27FC236}">
                <a16:creationId xmlns:a16="http://schemas.microsoft.com/office/drawing/2014/main" id="{715565C3-AA56-9857-B1CA-0B7666A9E8CA}"/>
              </a:ext>
            </a:extLst>
          </p:cNvPr>
          <p:cNvSpPr/>
          <p:nvPr/>
        </p:nvSpPr>
        <p:spPr>
          <a:xfrm>
            <a:off x="8155092" y="2899414"/>
            <a:ext cx="1036949" cy="3299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FSS</a:t>
            </a:r>
          </a:p>
        </p:txBody>
      </p:sp>
      <p:sp>
        <p:nvSpPr>
          <p:cNvPr id="9" name="Rectangle 8">
            <a:extLst>
              <a:ext uri="{FF2B5EF4-FFF2-40B4-BE49-F238E27FC236}">
                <a16:creationId xmlns:a16="http://schemas.microsoft.com/office/drawing/2014/main" id="{E83BB5C5-4F8C-9F63-F778-172AAD70C9AA}"/>
              </a:ext>
            </a:extLst>
          </p:cNvPr>
          <p:cNvSpPr/>
          <p:nvPr/>
        </p:nvSpPr>
        <p:spPr>
          <a:xfrm>
            <a:off x="8155093" y="3411451"/>
            <a:ext cx="1036949" cy="3299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MSS</a:t>
            </a:r>
          </a:p>
        </p:txBody>
      </p:sp>
      <p:sp>
        <p:nvSpPr>
          <p:cNvPr id="11" name="Rectangle 10">
            <a:extLst>
              <a:ext uri="{FF2B5EF4-FFF2-40B4-BE49-F238E27FC236}">
                <a16:creationId xmlns:a16="http://schemas.microsoft.com/office/drawing/2014/main" id="{472D5A3D-D524-D16C-307F-D30BD05B7393}"/>
              </a:ext>
            </a:extLst>
          </p:cNvPr>
          <p:cNvSpPr/>
          <p:nvPr/>
        </p:nvSpPr>
        <p:spPr>
          <a:xfrm>
            <a:off x="8155093" y="3879244"/>
            <a:ext cx="1036949" cy="3299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MetSat</a:t>
            </a:r>
          </a:p>
        </p:txBody>
      </p:sp>
      <p:sp>
        <p:nvSpPr>
          <p:cNvPr id="12" name="Rectangle 11">
            <a:extLst>
              <a:ext uri="{FF2B5EF4-FFF2-40B4-BE49-F238E27FC236}">
                <a16:creationId xmlns:a16="http://schemas.microsoft.com/office/drawing/2014/main" id="{9B1721A5-A68E-C7DD-F0C7-192DFA173307}"/>
              </a:ext>
            </a:extLst>
          </p:cNvPr>
          <p:cNvSpPr/>
          <p:nvPr/>
        </p:nvSpPr>
        <p:spPr>
          <a:xfrm>
            <a:off x="8155093" y="4387007"/>
            <a:ext cx="1036949" cy="3299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EESS</a:t>
            </a:r>
          </a:p>
        </p:txBody>
      </p:sp>
      <p:sp>
        <p:nvSpPr>
          <p:cNvPr id="13" name="TextBox 12">
            <a:extLst>
              <a:ext uri="{FF2B5EF4-FFF2-40B4-BE49-F238E27FC236}">
                <a16:creationId xmlns:a16="http://schemas.microsoft.com/office/drawing/2014/main" id="{10E71F97-21DB-B6A2-B782-FFBDFC8F28E0}"/>
              </a:ext>
            </a:extLst>
          </p:cNvPr>
          <p:cNvSpPr txBox="1"/>
          <p:nvPr/>
        </p:nvSpPr>
        <p:spPr>
          <a:xfrm>
            <a:off x="7945802" y="1987725"/>
            <a:ext cx="1510029" cy="236347"/>
          </a:xfrm>
          <a:prstGeom prst="rect">
            <a:avLst/>
          </a:prstGeom>
        </p:spPr>
        <p:txBody>
          <a:bodyPr wrap="none" lIns="0" tIns="0" rIns="0" bIns="0" rtlCol="0">
            <a:spAutoFit/>
          </a:bodyPr>
          <a:lstStyle/>
          <a:p>
            <a:pPr algn="l">
              <a:lnSpc>
                <a:spcPct val="96000"/>
              </a:lnSpc>
            </a:pPr>
            <a:r>
              <a:rPr lang="en-US" sz="1600" b="1">
                <a:solidFill>
                  <a:schemeClr val="accent5">
                    <a:lumMod val="75000"/>
                  </a:schemeClr>
                </a:solidFill>
                <a:latin typeface="Microsoft Sans Serif"/>
                <a:cs typeface="Microsoft Sans Serif" panose="020B0604020202020204" pitchFamily="34" charset="0"/>
              </a:rPr>
              <a:t>7125-8400 MHz</a:t>
            </a:r>
          </a:p>
        </p:txBody>
      </p:sp>
      <p:sp>
        <p:nvSpPr>
          <p:cNvPr id="15" name="Rectangle 14">
            <a:extLst>
              <a:ext uri="{FF2B5EF4-FFF2-40B4-BE49-F238E27FC236}">
                <a16:creationId xmlns:a16="http://schemas.microsoft.com/office/drawing/2014/main" id="{4B0FEB6C-BCA6-B3F5-DAB5-CAD9C9F666D6}"/>
              </a:ext>
            </a:extLst>
          </p:cNvPr>
          <p:cNvSpPr/>
          <p:nvPr/>
        </p:nvSpPr>
        <p:spPr>
          <a:xfrm>
            <a:off x="8155092" y="4916420"/>
            <a:ext cx="1036949" cy="3299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SRS</a:t>
            </a:r>
          </a:p>
        </p:txBody>
      </p:sp>
      <p:sp>
        <p:nvSpPr>
          <p:cNvPr id="16" name="Rectangle 15">
            <a:extLst>
              <a:ext uri="{FF2B5EF4-FFF2-40B4-BE49-F238E27FC236}">
                <a16:creationId xmlns:a16="http://schemas.microsoft.com/office/drawing/2014/main" id="{8633E17C-F5B1-2764-C54C-DBBFAF3D7659}"/>
              </a:ext>
            </a:extLst>
          </p:cNvPr>
          <p:cNvSpPr/>
          <p:nvPr/>
        </p:nvSpPr>
        <p:spPr>
          <a:xfrm>
            <a:off x="8155092" y="5392287"/>
            <a:ext cx="1036949" cy="3299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SOS</a:t>
            </a:r>
          </a:p>
        </p:txBody>
      </p:sp>
      <p:sp>
        <p:nvSpPr>
          <p:cNvPr id="17" name="Rectangle 16">
            <a:extLst>
              <a:ext uri="{FF2B5EF4-FFF2-40B4-BE49-F238E27FC236}">
                <a16:creationId xmlns:a16="http://schemas.microsoft.com/office/drawing/2014/main" id="{4D5A0CA9-112D-2628-7D31-333B53E1D8D9}"/>
              </a:ext>
            </a:extLst>
          </p:cNvPr>
          <p:cNvSpPr/>
          <p:nvPr/>
        </p:nvSpPr>
        <p:spPr>
          <a:xfrm>
            <a:off x="9906639" y="2423547"/>
            <a:ext cx="1036949" cy="329938"/>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FS</a:t>
            </a:r>
          </a:p>
        </p:txBody>
      </p:sp>
      <p:sp>
        <p:nvSpPr>
          <p:cNvPr id="18" name="Rectangle 17">
            <a:extLst>
              <a:ext uri="{FF2B5EF4-FFF2-40B4-BE49-F238E27FC236}">
                <a16:creationId xmlns:a16="http://schemas.microsoft.com/office/drawing/2014/main" id="{23FB7360-4324-478E-96E8-BE9176DE164D}"/>
              </a:ext>
            </a:extLst>
          </p:cNvPr>
          <p:cNvSpPr/>
          <p:nvPr/>
        </p:nvSpPr>
        <p:spPr>
          <a:xfrm>
            <a:off x="9906638" y="2899414"/>
            <a:ext cx="1036949" cy="329938"/>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SRS</a:t>
            </a:r>
          </a:p>
        </p:txBody>
      </p:sp>
      <p:sp>
        <p:nvSpPr>
          <p:cNvPr id="19" name="Rectangle 18">
            <a:extLst>
              <a:ext uri="{FF2B5EF4-FFF2-40B4-BE49-F238E27FC236}">
                <a16:creationId xmlns:a16="http://schemas.microsoft.com/office/drawing/2014/main" id="{CA0A37E6-04A2-D52E-1369-90E5D6E0BE23}"/>
              </a:ext>
            </a:extLst>
          </p:cNvPr>
          <p:cNvSpPr/>
          <p:nvPr/>
        </p:nvSpPr>
        <p:spPr>
          <a:xfrm>
            <a:off x="9906639" y="3375282"/>
            <a:ext cx="1036949" cy="535858"/>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EESS </a:t>
            </a:r>
            <a:r>
              <a:rPr lang="en-US" sz="1600">
                <a:solidFill>
                  <a:schemeClr val="bg1"/>
                </a:solidFill>
                <a:latin typeface="Microsoft Sans Serif"/>
                <a:cs typeface="Microsoft Sans Serif" panose="020B0604020202020204" pitchFamily="34" charset="0"/>
              </a:rPr>
              <a:t>(passive)</a:t>
            </a:r>
            <a:endParaRPr lang="en-US">
              <a:solidFill>
                <a:schemeClr val="bg1"/>
              </a:solidFill>
              <a:latin typeface="Microsoft Sans Serif"/>
              <a:cs typeface="Microsoft Sans Serif" panose="020B0604020202020204" pitchFamily="34" charset="0"/>
            </a:endParaRPr>
          </a:p>
        </p:txBody>
      </p:sp>
      <p:sp>
        <p:nvSpPr>
          <p:cNvPr id="20" name="Rectangle 19">
            <a:extLst>
              <a:ext uri="{FF2B5EF4-FFF2-40B4-BE49-F238E27FC236}">
                <a16:creationId xmlns:a16="http://schemas.microsoft.com/office/drawing/2014/main" id="{ADCD2230-3012-6E05-5B64-916E1A043F7B}"/>
              </a:ext>
            </a:extLst>
          </p:cNvPr>
          <p:cNvSpPr/>
          <p:nvPr/>
        </p:nvSpPr>
        <p:spPr>
          <a:xfrm>
            <a:off x="9906639" y="3996202"/>
            <a:ext cx="1036949" cy="329938"/>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RAS</a:t>
            </a:r>
          </a:p>
        </p:txBody>
      </p:sp>
      <p:sp>
        <p:nvSpPr>
          <p:cNvPr id="21" name="Rectangle 20">
            <a:extLst>
              <a:ext uri="{FF2B5EF4-FFF2-40B4-BE49-F238E27FC236}">
                <a16:creationId xmlns:a16="http://schemas.microsoft.com/office/drawing/2014/main" id="{29AD8B26-2593-DFF5-B915-1F35427CC91A}"/>
              </a:ext>
            </a:extLst>
          </p:cNvPr>
          <p:cNvSpPr/>
          <p:nvPr/>
        </p:nvSpPr>
        <p:spPr>
          <a:xfrm>
            <a:off x="9906639" y="4461436"/>
            <a:ext cx="1036949" cy="705988"/>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SRS</a:t>
            </a:r>
          </a:p>
          <a:p>
            <a:pPr algn="ctr">
              <a:lnSpc>
                <a:spcPct val="96000"/>
              </a:lnSpc>
            </a:pPr>
            <a:r>
              <a:rPr lang="en-US" sz="1600">
                <a:solidFill>
                  <a:schemeClr val="bg1"/>
                </a:solidFill>
                <a:latin typeface="Microsoft Sans Serif"/>
                <a:cs typeface="Microsoft Sans Serif" panose="020B0604020202020204" pitchFamily="34" charset="0"/>
              </a:rPr>
              <a:t>(passive)</a:t>
            </a:r>
          </a:p>
        </p:txBody>
      </p:sp>
      <p:sp>
        <p:nvSpPr>
          <p:cNvPr id="22" name="TextBox 21">
            <a:extLst>
              <a:ext uri="{FF2B5EF4-FFF2-40B4-BE49-F238E27FC236}">
                <a16:creationId xmlns:a16="http://schemas.microsoft.com/office/drawing/2014/main" id="{68FBDA72-EF74-10D2-14B2-29F4A7DBFF28}"/>
              </a:ext>
            </a:extLst>
          </p:cNvPr>
          <p:cNvSpPr txBox="1"/>
          <p:nvPr/>
        </p:nvSpPr>
        <p:spPr>
          <a:xfrm>
            <a:off x="9697348" y="1987725"/>
            <a:ext cx="1493999" cy="236347"/>
          </a:xfrm>
          <a:prstGeom prst="rect">
            <a:avLst/>
          </a:prstGeom>
        </p:spPr>
        <p:txBody>
          <a:bodyPr wrap="none" lIns="0" tIns="0" rIns="0" bIns="0" rtlCol="0">
            <a:spAutoFit/>
          </a:bodyPr>
          <a:lstStyle/>
          <a:p>
            <a:pPr algn="l">
              <a:lnSpc>
                <a:spcPct val="96000"/>
              </a:lnSpc>
            </a:pPr>
            <a:r>
              <a:rPr lang="en-US" sz="1600" b="1" dirty="0">
                <a:solidFill>
                  <a:schemeClr val="accent5">
                    <a:lumMod val="75000"/>
                  </a:schemeClr>
                </a:solidFill>
                <a:latin typeface="Microsoft Sans Serif"/>
                <a:cs typeface="Microsoft Sans Serif" panose="020B0604020202020204" pitchFamily="34" charset="0"/>
              </a:rPr>
              <a:t>14.8–15.35 GHz</a:t>
            </a:r>
          </a:p>
        </p:txBody>
      </p:sp>
      <p:sp>
        <p:nvSpPr>
          <p:cNvPr id="23" name="Rectangle 22">
            <a:extLst>
              <a:ext uri="{FF2B5EF4-FFF2-40B4-BE49-F238E27FC236}">
                <a16:creationId xmlns:a16="http://schemas.microsoft.com/office/drawing/2014/main" id="{1F02BF01-0FCD-125A-C4AA-0E333829A586}"/>
              </a:ext>
            </a:extLst>
          </p:cNvPr>
          <p:cNvSpPr/>
          <p:nvPr/>
        </p:nvSpPr>
        <p:spPr>
          <a:xfrm>
            <a:off x="6457691" y="2423547"/>
            <a:ext cx="1036949" cy="3299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FS</a:t>
            </a:r>
          </a:p>
        </p:txBody>
      </p:sp>
      <p:sp>
        <p:nvSpPr>
          <p:cNvPr id="24" name="Rectangle 23">
            <a:extLst>
              <a:ext uri="{FF2B5EF4-FFF2-40B4-BE49-F238E27FC236}">
                <a16:creationId xmlns:a16="http://schemas.microsoft.com/office/drawing/2014/main" id="{D87FCF89-850A-0AEA-EC30-CD5D8D28C400}"/>
              </a:ext>
            </a:extLst>
          </p:cNvPr>
          <p:cNvSpPr/>
          <p:nvPr/>
        </p:nvSpPr>
        <p:spPr>
          <a:xfrm>
            <a:off x="6457690" y="2899414"/>
            <a:ext cx="1036949" cy="3299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FSS</a:t>
            </a:r>
          </a:p>
        </p:txBody>
      </p:sp>
      <p:sp>
        <p:nvSpPr>
          <p:cNvPr id="25" name="Rectangle 24">
            <a:extLst>
              <a:ext uri="{FF2B5EF4-FFF2-40B4-BE49-F238E27FC236}">
                <a16:creationId xmlns:a16="http://schemas.microsoft.com/office/drawing/2014/main" id="{B6DB9044-D257-072D-A8B6-8683CCB8C4F1}"/>
              </a:ext>
            </a:extLst>
          </p:cNvPr>
          <p:cNvSpPr/>
          <p:nvPr/>
        </p:nvSpPr>
        <p:spPr>
          <a:xfrm>
            <a:off x="6457691" y="3411451"/>
            <a:ext cx="1036949" cy="3299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AM(R)S</a:t>
            </a:r>
          </a:p>
        </p:txBody>
      </p:sp>
      <p:sp>
        <p:nvSpPr>
          <p:cNvPr id="26" name="Rectangle 25">
            <a:extLst>
              <a:ext uri="{FF2B5EF4-FFF2-40B4-BE49-F238E27FC236}">
                <a16:creationId xmlns:a16="http://schemas.microsoft.com/office/drawing/2014/main" id="{336FF277-5324-EAF5-6CBE-02CF64F325F8}"/>
              </a:ext>
            </a:extLst>
          </p:cNvPr>
          <p:cNvSpPr/>
          <p:nvPr/>
        </p:nvSpPr>
        <p:spPr>
          <a:xfrm>
            <a:off x="6457691" y="3911140"/>
            <a:ext cx="1036949" cy="3299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a:solidFill>
                  <a:schemeClr val="bg1"/>
                </a:solidFill>
                <a:latin typeface="Microsoft Sans Serif"/>
                <a:cs typeface="Microsoft Sans Serif" panose="020B0604020202020204" pitchFamily="34" charset="0"/>
              </a:rPr>
              <a:t>ARNS</a:t>
            </a:r>
          </a:p>
        </p:txBody>
      </p:sp>
      <p:sp>
        <p:nvSpPr>
          <p:cNvPr id="27" name="TextBox 26">
            <a:extLst>
              <a:ext uri="{FF2B5EF4-FFF2-40B4-BE49-F238E27FC236}">
                <a16:creationId xmlns:a16="http://schemas.microsoft.com/office/drawing/2014/main" id="{E270E4FE-91A6-A3D6-F520-12B6BDE8E57C}"/>
              </a:ext>
            </a:extLst>
          </p:cNvPr>
          <p:cNvSpPr txBox="1"/>
          <p:nvPr/>
        </p:nvSpPr>
        <p:spPr>
          <a:xfrm>
            <a:off x="6248400" y="1987725"/>
            <a:ext cx="1510029" cy="236347"/>
          </a:xfrm>
          <a:prstGeom prst="rect">
            <a:avLst/>
          </a:prstGeom>
        </p:spPr>
        <p:txBody>
          <a:bodyPr wrap="none" lIns="0" tIns="0" rIns="0" bIns="0" rtlCol="0">
            <a:spAutoFit/>
          </a:bodyPr>
          <a:lstStyle/>
          <a:p>
            <a:pPr algn="l">
              <a:lnSpc>
                <a:spcPct val="96000"/>
              </a:lnSpc>
            </a:pPr>
            <a:r>
              <a:rPr lang="en-US" sz="1600" b="1" dirty="0">
                <a:solidFill>
                  <a:schemeClr val="accent5">
                    <a:lumMod val="75000"/>
                  </a:schemeClr>
                </a:solidFill>
                <a:latin typeface="Microsoft Sans Serif"/>
                <a:cs typeface="Microsoft Sans Serif" panose="020B0604020202020204" pitchFamily="34" charset="0"/>
              </a:rPr>
              <a:t>4400-4800 MHz</a:t>
            </a:r>
          </a:p>
        </p:txBody>
      </p:sp>
    </p:spTree>
    <p:extLst>
      <p:ext uri="{BB962C8B-B14F-4D97-AF65-F5344CB8AC3E}">
        <p14:creationId xmlns:p14="http://schemas.microsoft.com/office/powerpoint/2010/main" val="136798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6B144-7434-49E2-F44F-3F476CF74EF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02D437D-FF09-FF6B-325C-D38F4663116E}"/>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8418FC91-D770-31D2-949F-14D8F8FB77F9}"/>
              </a:ext>
            </a:extLst>
          </p:cNvPr>
          <p:cNvSpPr>
            <a:spLocks noGrp="1"/>
          </p:cNvSpPr>
          <p:nvPr>
            <p:ph type="title"/>
          </p:nvPr>
        </p:nvSpPr>
        <p:spPr/>
        <p:txBody>
          <a:bodyPr>
            <a:noAutofit/>
          </a:bodyPr>
          <a:lstStyle/>
          <a:p>
            <a:r>
              <a:rPr lang="en-US" sz="2800" dirty="0"/>
              <a:t>WRC-27 agenda item 1.7</a:t>
            </a:r>
          </a:p>
        </p:txBody>
      </p:sp>
      <p:sp>
        <p:nvSpPr>
          <p:cNvPr id="29" name="TextBox 28">
            <a:extLst>
              <a:ext uri="{FF2B5EF4-FFF2-40B4-BE49-F238E27FC236}">
                <a16:creationId xmlns:a16="http://schemas.microsoft.com/office/drawing/2014/main" id="{1E447273-1546-99D0-814F-A3868588521A}"/>
              </a:ext>
            </a:extLst>
          </p:cNvPr>
          <p:cNvSpPr txBox="1"/>
          <p:nvPr/>
        </p:nvSpPr>
        <p:spPr>
          <a:xfrm>
            <a:off x="609600" y="1170980"/>
            <a:ext cx="10521870" cy="369332"/>
          </a:xfrm>
          <a:prstGeom prst="rect">
            <a:avLst/>
          </a:prstGeom>
          <a:noFill/>
        </p:spPr>
        <p:txBody>
          <a:bodyPr wrap="square">
            <a:spAutoFit/>
          </a:bodyPr>
          <a:lstStyle/>
          <a:p>
            <a:r>
              <a:rPr lang="en-US" b="1" dirty="0"/>
              <a:t>Sharing and compatibility with existing services in the frequency band 7125-8400 MHz</a:t>
            </a:r>
            <a:endParaRPr lang="en-US" dirty="0"/>
          </a:p>
        </p:txBody>
      </p:sp>
      <p:sp>
        <p:nvSpPr>
          <p:cNvPr id="3" name="Freeform: Shape 10">
            <a:extLst>
              <a:ext uri="{FF2B5EF4-FFF2-40B4-BE49-F238E27FC236}">
                <a16:creationId xmlns:a16="http://schemas.microsoft.com/office/drawing/2014/main" id="{928ABA61-2BCB-03CA-FCE2-1800AA689AB1}"/>
              </a:ext>
            </a:extLst>
          </p:cNvPr>
          <p:cNvSpPr/>
          <p:nvPr/>
        </p:nvSpPr>
        <p:spPr>
          <a:xfrm>
            <a:off x="3010869" y="2735724"/>
            <a:ext cx="7187753" cy="3329410"/>
          </a:xfrm>
          <a:custGeom>
            <a:avLst/>
            <a:gdLst>
              <a:gd name="connsiteX0" fmla="*/ 648183 w 7164729"/>
              <a:gd name="connsiteY0" fmla="*/ 11574 h 3321934"/>
              <a:gd name="connsiteX1" fmla="*/ 2095018 w 7164729"/>
              <a:gd name="connsiteY1" fmla="*/ 0 h 3321934"/>
              <a:gd name="connsiteX2" fmla="*/ 7164729 w 7164729"/>
              <a:gd name="connsiteY2" fmla="*/ 694481 h 3321934"/>
              <a:gd name="connsiteX3" fmla="*/ 7164729 w 7164729"/>
              <a:gd name="connsiteY3" fmla="*/ 3321934 h 3321934"/>
              <a:gd name="connsiteX4" fmla="*/ 0 w 7164729"/>
              <a:gd name="connsiteY4" fmla="*/ 3298784 h 3321934"/>
              <a:gd name="connsiteX5" fmla="*/ 34724 w 7164729"/>
              <a:gd name="connsiteY5" fmla="*/ 740779 h 3321934"/>
              <a:gd name="connsiteX6" fmla="*/ 648183 w 7164729"/>
              <a:gd name="connsiteY6" fmla="*/ 11574 h 3321934"/>
              <a:gd name="connsiteX0" fmla="*/ 610205 w 7164729"/>
              <a:gd name="connsiteY0" fmla="*/ 0 h 3329410"/>
              <a:gd name="connsiteX1" fmla="*/ 2095018 w 7164729"/>
              <a:gd name="connsiteY1" fmla="*/ 7476 h 3329410"/>
              <a:gd name="connsiteX2" fmla="*/ 7164729 w 7164729"/>
              <a:gd name="connsiteY2" fmla="*/ 701957 h 3329410"/>
              <a:gd name="connsiteX3" fmla="*/ 7164729 w 7164729"/>
              <a:gd name="connsiteY3" fmla="*/ 3329410 h 3329410"/>
              <a:gd name="connsiteX4" fmla="*/ 0 w 7164729"/>
              <a:gd name="connsiteY4" fmla="*/ 3306260 h 3329410"/>
              <a:gd name="connsiteX5" fmla="*/ 34724 w 7164729"/>
              <a:gd name="connsiteY5" fmla="*/ 748255 h 3329410"/>
              <a:gd name="connsiteX6" fmla="*/ 610205 w 7164729"/>
              <a:gd name="connsiteY6" fmla="*/ 0 h 332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4729" h="3329410">
                <a:moveTo>
                  <a:pt x="610205" y="0"/>
                </a:moveTo>
                <a:lnTo>
                  <a:pt x="2095018" y="7476"/>
                </a:lnTo>
                <a:lnTo>
                  <a:pt x="7164729" y="701957"/>
                </a:lnTo>
                <a:lnTo>
                  <a:pt x="7164729" y="3329410"/>
                </a:lnTo>
                <a:lnTo>
                  <a:pt x="0" y="3306260"/>
                </a:lnTo>
                <a:lnTo>
                  <a:pt x="34724" y="748255"/>
                </a:lnTo>
                <a:lnTo>
                  <a:pt x="610205" y="0"/>
                </a:lnTo>
                <a:close/>
              </a:path>
            </a:pathLst>
          </a:custGeom>
          <a:solidFill>
            <a:srgbClr val="82CBD7">
              <a:alpha val="50000"/>
            </a:srgbClr>
          </a:solidFill>
          <a:ln w="17145" cap="flat" cmpd="sng" algn="ctr">
            <a:solidFill>
              <a:srgbClr val="F7F8FA">
                <a:shade val="95000"/>
                <a:alpha val="50000"/>
                <a:satMod val="150000"/>
              </a:srgbClr>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7F8FA"/>
              </a:solidFill>
              <a:effectLst/>
              <a:uLnTx/>
              <a:uFillTx/>
              <a:latin typeface="Microsoft Sans Serif"/>
              <a:ea typeface="+mn-ea"/>
              <a:cs typeface="Microsoft Sans Serif" panose="020B0604020202020204" pitchFamily="34" charset="0"/>
            </a:endParaRPr>
          </a:p>
        </p:txBody>
      </p:sp>
      <p:sp>
        <p:nvSpPr>
          <p:cNvPr id="4" name="Rectangle 3">
            <a:extLst>
              <a:ext uri="{FF2B5EF4-FFF2-40B4-BE49-F238E27FC236}">
                <a16:creationId xmlns:a16="http://schemas.microsoft.com/office/drawing/2014/main" id="{77C3BCC2-6C20-CFA8-AD8A-D1A40CCF71C3}"/>
              </a:ext>
            </a:extLst>
          </p:cNvPr>
          <p:cNvSpPr/>
          <p:nvPr/>
        </p:nvSpPr>
        <p:spPr>
          <a:xfrm>
            <a:off x="509446" y="1636634"/>
            <a:ext cx="11525536" cy="961595"/>
          </a:xfrm>
          <a:prstGeom prst="rect">
            <a:avLst/>
          </a:prstGeom>
          <a:no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F8FA"/>
              </a:solidFill>
              <a:effectLst/>
              <a:uLnTx/>
              <a:uFillTx/>
              <a:latin typeface="Microsoft Sans Serif"/>
              <a:ea typeface="+mn-ea"/>
              <a:cs typeface="Microsoft Sans Serif" panose="020B0604020202020204" pitchFamily="34" charset="0"/>
            </a:endParaRPr>
          </a:p>
        </p:txBody>
      </p:sp>
      <p:sp>
        <p:nvSpPr>
          <p:cNvPr id="5" name="Rectangle 4">
            <a:extLst>
              <a:ext uri="{FF2B5EF4-FFF2-40B4-BE49-F238E27FC236}">
                <a16:creationId xmlns:a16="http://schemas.microsoft.com/office/drawing/2014/main" id="{43684C4B-7114-5BA0-FD44-D9492F08EBCD}"/>
              </a:ext>
            </a:extLst>
          </p:cNvPr>
          <p:cNvSpPr/>
          <p:nvPr/>
        </p:nvSpPr>
        <p:spPr>
          <a:xfrm>
            <a:off x="837618" y="1626906"/>
            <a:ext cx="517336" cy="961594"/>
          </a:xfrm>
          <a:prstGeom prst="rect">
            <a:avLst/>
          </a:prstGeom>
          <a:solidFill>
            <a:srgbClr val="ACBACF">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vert="vert270"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4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R1, R3</a:t>
            </a:r>
          </a:p>
        </p:txBody>
      </p:sp>
      <p:sp>
        <p:nvSpPr>
          <p:cNvPr id="7" name="Rectangle 6">
            <a:extLst>
              <a:ext uri="{FF2B5EF4-FFF2-40B4-BE49-F238E27FC236}">
                <a16:creationId xmlns:a16="http://schemas.microsoft.com/office/drawing/2014/main" id="{54780D7B-2EE0-5248-37B7-869A9AAAFAFF}"/>
              </a:ext>
            </a:extLst>
          </p:cNvPr>
          <p:cNvSpPr/>
          <p:nvPr/>
        </p:nvSpPr>
        <p:spPr>
          <a:xfrm>
            <a:off x="3634478" y="2122171"/>
            <a:ext cx="1455461" cy="477215"/>
          </a:xfrm>
          <a:prstGeom prst="rect">
            <a:avLst/>
          </a:prstGeom>
          <a:solidFill>
            <a:srgbClr val="39A3B5">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4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R2, R3</a:t>
            </a:r>
          </a:p>
        </p:txBody>
      </p:sp>
      <p:sp>
        <p:nvSpPr>
          <p:cNvPr id="8" name="Rectangle 7">
            <a:extLst>
              <a:ext uri="{FF2B5EF4-FFF2-40B4-BE49-F238E27FC236}">
                <a16:creationId xmlns:a16="http://schemas.microsoft.com/office/drawing/2014/main" id="{39315160-A5EE-28DC-DBB0-02B24BEAF3DE}"/>
              </a:ext>
            </a:extLst>
          </p:cNvPr>
          <p:cNvSpPr/>
          <p:nvPr/>
        </p:nvSpPr>
        <p:spPr>
          <a:xfrm>
            <a:off x="3631735" y="1638482"/>
            <a:ext cx="144000" cy="484380"/>
          </a:xfrm>
          <a:prstGeom prst="rect">
            <a:avLst/>
          </a:prstGeom>
          <a:solidFill>
            <a:srgbClr val="82CBD7">
              <a:lumMod val="60000"/>
              <a:lumOff val="4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vert="vert270"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2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R1</a:t>
            </a:r>
          </a:p>
        </p:txBody>
      </p:sp>
      <p:sp>
        <p:nvSpPr>
          <p:cNvPr id="9" name="Rectangle 8">
            <a:extLst>
              <a:ext uri="{FF2B5EF4-FFF2-40B4-BE49-F238E27FC236}">
                <a16:creationId xmlns:a16="http://schemas.microsoft.com/office/drawing/2014/main" id="{6FF7F5D6-C01F-3312-D456-3C8A219A2250}"/>
              </a:ext>
            </a:extLst>
          </p:cNvPr>
          <p:cNvSpPr/>
          <p:nvPr/>
        </p:nvSpPr>
        <p:spPr>
          <a:xfrm>
            <a:off x="11179904" y="1626907"/>
            <a:ext cx="607536" cy="961594"/>
          </a:xfrm>
          <a:prstGeom prst="rect">
            <a:avLst/>
          </a:prstGeom>
          <a:solidFill>
            <a:srgbClr val="7BA0FF">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vert="vert270"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4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R1, R2, R3</a:t>
            </a:r>
          </a:p>
        </p:txBody>
      </p:sp>
      <p:sp>
        <p:nvSpPr>
          <p:cNvPr id="10" name="Rectangle 9">
            <a:extLst>
              <a:ext uri="{FF2B5EF4-FFF2-40B4-BE49-F238E27FC236}">
                <a16:creationId xmlns:a16="http://schemas.microsoft.com/office/drawing/2014/main" id="{0BC6899C-FD9D-C26D-9348-0E5A6E5F201C}"/>
              </a:ext>
            </a:extLst>
          </p:cNvPr>
          <p:cNvSpPr/>
          <p:nvPr/>
        </p:nvSpPr>
        <p:spPr>
          <a:xfrm>
            <a:off x="4329369" y="1643100"/>
            <a:ext cx="760569" cy="476727"/>
          </a:xfrm>
          <a:prstGeom prst="rect">
            <a:avLst/>
          </a:prstGeom>
          <a:solidFill>
            <a:srgbClr val="82CBD7">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vert="vert270"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2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R1</a:t>
            </a:r>
            <a:endParaRPr kumimoji="0" lang="en-US" sz="20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cxnSp>
        <p:nvCxnSpPr>
          <p:cNvPr id="11" name="Straight Connector 10">
            <a:extLst>
              <a:ext uri="{FF2B5EF4-FFF2-40B4-BE49-F238E27FC236}">
                <a16:creationId xmlns:a16="http://schemas.microsoft.com/office/drawing/2014/main" id="{F553E31D-C1DE-0FF3-30EA-40FC187FF4DB}"/>
              </a:ext>
            </a:extLst>
          </p:cNvPr>
          <p:cNvCxnSpPr/>
          <p:nvPr/>
        </p:nvCxnSpPr>
        <p:spPr>
          <a:xfrm flipV="1">
            <a:off x="509446" y="2499407"/>
            <a:ext cx="0" cy="197643"/>
          </a:xfrm>
          <a:prstGeom prst="line">
            <a:avLst/>
          </a:prstGeom>
          <a:noFill/>
          <a:ln w="12700" cap="rnd" cmpd="sng" algn="ctr">
            <a:solidFill>
              <a:srgbClr val="ACBACF"/>
            </a:solidFill>
            <a:prstDash val="solid"/>
            <a:round/>
            <a:headEnd type="none" w="med" len="sm"/>
            <a:tailEnd type="none" w="sm" len="sm"/>
          </a:ln>
          <a:effectLst/>
        </p:spPr>
      </p:cxnSp>
      <p:sp>
        <p:nvSpPr>
          <p:cNvPr id="12" name="TextBox 11">
            <a:extLst>
              <a:ext uri="{FF2B5EF4-FFF2-40B4-BE49-F238E27FC236}">
                <a16:creationId xmlns:a16="http://schemas.microsoft.com/office/drawing/2014/main" id="{963E11FD-F250-DE2E-970B-1BFAE5D7E790}"/>
              </a:ext>
            </a:extLst>
          </p:cNvPr>
          <p:cNvSpPr txBox="1"/>
          <p:nvPr/>
        </p:nvSpPr>
        <p:spPr>
          <a:xfrm>
            <a:off x="221942" y="2746344"/>
            <a:ext cx="592566"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4 GHz</a:t>
            </a:r>
          </a:p>
        </p:txBody>
      </p:sp>
      <p:sp>
        <p:nvSpPr>
          <p:cNvPr id="13" name="TextBox 12">
            <a:extLst>
              <a:ext uri="{FF2B5EF4-FFF2-40B4-BE49-F238E27FC236}">
                <a16:creationId xmlns:a16="http://schemas.microsoft.com/office/drawing/2014/main" id="{51A589AC-7327-3D2C-BEBF-57F8FF0FDAA1}"/>
              </a:ext>
            </a:extLst>
          </p:cNvPr>
          <p:cNvSpPr txBox="1"/>
          <p:nvPr/>
        </p:nvSpPr>
        <p:spPr>
          <a:xfrm>
            <a:off x="8252311" y="2765579"/>
            <a:ext cx="790089"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12</a:t>
            </a:r>
          </a:p>
        </p:txBody>
      </p:sp>
      <p:sp>
        <p:nvSpPr>
          <p:cNvPr id="14" name="Rectangle 13">
            <a:extLst>
              <a:ext uri="{FF2B5EF4-FFF2-40B4-BE49-F238E27FC236}">
                <a16:creationId xmlns:a16="http://schemas.microsoft.com/office/drawing/2014/main" id="{72A150BE-DF87-0EC0-8A52-9833DE876D73}"/>
              </a:ext>
            </a:extLst>
          </p:cNvPr>
          <p:cNvSpPr/>
          <p:nvPr/>
        </p:nvSpPr>
        <p:spPr>
          <a:xfrm>
            <a:off x="3634478" y="2122171"/>
            <a:ext cx="1455461" cy="477215"/>
          </a:xfrm>
          <a:prstGeom prst="rect">
            <a:avLst/>
          </a:prstGeom>
          <a:solidFill>
            <a:srgbClr val="39A3B5">
              <a:shade val="80000"/>
              <a:satMod val="15000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4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R2, R3</a:t>
            </a:r>
          </a:p>
        </p:txBody>
      </p:sp>
      <p:cxnSp>
        <p:nvCxnSpPr>
          <p:cNvPr id="15" name="Straight Connector 14">
            <a:extLst>
              <a:ext uri="{FF2B5EF4-FFF2-40B4-BE49-F238E27FC236}">
                <a16:creationId xmlns:a16="http://schemas.microsoft.com/office/drawing/2014/main" id="{C53EA6E9-F155-76B3-E97C-4A8B7ECCA04A}"/>
              </a:ext>
            </a:extLst>
          </p:cNvPr>
          <p:cNvCxnSpPr/>
          <p:nvPr/>
        </p:nvCxnSpPr>
        <p:spPr>
          <a:xfrm flipV="1">
            <a:off x="1526043" y="2499407"/>
            <a:ext cx="0" cy="197643"/>
          </a:xfrm>
          <a:prstGeom prst="line">
            <a:avLst/>
          </a:prstGeom>
          <a:noFill/>
          <a:ln w="12700" cap="rnd" cmpd="sng" algn="ctr">
            <a:solidFill>
              <a:srgbClr val="ACBACF"/>
            </a:solidFill>
            <a:prstDash val="solid"/>
            <a:round/>
            <a:headEnd type="none" w="med" len="sm"/>
            <a:tailEnd type="none" w="sm" len="sm"/>
          </a:ln>
          <a:effectLst/>
        </p:spPr>
      </p:cxnSp>
      <p:cxnSp>
        <p:nvCxnSpPr>
          <p:cNvPr id="16" name="Straight Connector 15">
            <a:extLst>
              <a:ext uri="{FF2B5EF4-FFF2-40B4-BE49-F238E27FC236}">
                <a16:creationId xmlns:a16="http://schemas.microsoft.com/office/drawing/2014/main" id="{58711135-BCD1-B209-DB13-819A16F4C843}"/>
              </a:ext>
            </a:extLst>
          </p:cNvPr>
          <p:cNvCxnSpPr/>
          <p:nvPr/>
        </p:nvCxnSpPr>
        <p:spPr>
          <a:xfrm flipV="1">
            <a:off x="2543282" y="2499407"/>
            <a:ext cx="0" cy="197643"/>
          </a:xfrm>
          <a:prstGeom prst="line">
            <a:avLst/>
          </a:prstGeom>
          <a:noFill/>
          <a:ln w="12700" cap="rnd" cmpd="sng" algn="ctr">
            <a:solidFill>
              <a:srgbClr val="ACBACF"/>
            </a:solidFill>
            <a:prstDash val="solid"/>
            <a:round/>
            <a:headEnd type="none" w="med" len="sm"/>
            <a:tailEnd type="none" w="sm" len="sm"/>
          </a:ln>
          <a:effectLst/>
        </p:spPr>
      </p:cxnSp>
      <p:cxnSp>
        <p:nvCxnSpPr>
          <p:cNvPr id="17" name="Straight Connector 16">
            <a:extLst>
              <a:ext uri="{FF2B5EF4-FFF2-40B4-BE49-F238E27FC236}">
                <a16:creationId xmlns:a16="http://schemas.microsoft.com/office/drawing/2014/main" id="{A529F4E8-855C-F586-B926-AD839A61B44E}"/>
              </a:ext>
            </a:extLst>
          </p:cNvPr>
          <p:cNvCxnSpPr/>
          <p:nvPr/>
        </p:nvCxnSpPr>
        <p:spPr>
          <a:xfrm flipV="1">
            <a:off x="3560521" y="2499407"/>
            <a:ext cx="0" cy="197643"/>
          </a:xfrm>
          <a:prstGeom prst="line">
            <a:avLst/>
          </a:prstGeom>
          <a:noFill/>
          <a:ln w="12700" cap="rnd" cmpd="sng" algn="ctr">
            <a:solidFill>
              <a:srgbClr val="ACBACF"/>
            </a:solidFill>
            <a:prstDash val="solid"/>
            <a:round/>
            <a:headEnd type="none" w="med" len="sm"/>
            <a:tailEnd type="none" w="sm" len="sm"/>
          </a:ln>
          <a:effectLst/>
        </p:spPr>
      </p:cxnSp>
      <p:cxnSp>
        <p:nvCxnSpPr>
          <p:cNvPr id="18" name="Straight Connector 17">
            <a:extLst>
              <a:ext uri="{FF2B5EF4-FFF2-40B4-BE49-F238E27FC236}">
                <a16:creationId xmlns:a16="http://schemas.microsoft.com/office/drawing/2014/main" id="{33CE237B-CC95-C5CD-C0C8-59AC6A0752D9}"/>
              </a:ext>
            </a:extLst>
          </p:cNvPr>
          <p:cNvCxnSpPr/>
          <p:nvPr/>
        </p:nvCxnSpPr>
        <p:spPr>
          <a:xfrm flipV="1">
            <a:off x="4577760" y="2499407"/>
            <a:ext cx="0" cy="197643"/>
          </a:xfrm>
          <a:prstGeom prst="line">
            <a:avLst/>
          </a:prstGeom>
          <a:noFill/>
          <a:ln w="12700" cap="rnd" cmpd="sng" algn="ctr">
            <a:solidFill>
              <a:srgbClr val="ACBACF"/>
            </a:solidFill>
            <a:prstDash val="solid"/>
            <a:round/>
            <a:headEnd type="none" w="med" len="sm"/>
            <a:tailEnd type="none" w="sm" len="sm"/>
          </a:ln>
          <a:effectLst/>
        </p:spPr>
      </p:cxnSp>
      <p:cxnSp>
        <p:nvCxnSpPr>
          <p:cNvPr id="19" name="Straight Connector 18">
            <a:extLst>
              <a:ext uri="{FF2B5EF4-FFF2-40B4-BE49-F238E27FC236}">
                <a16:creationId xmlns:a16="http://schemas.microsoft.com/office/drawing/2014/main" id="{81B009D0-5D8D-2CAB-D01C-1C858AE1A928}"/>
              </a:ext>
            </a:extLst>
          </p:cNvPr>
          <p:cNvCxnSpPr/>
          <p:nvPr/>
        </p:nvCxnSpPr>
        <p:spPr>
          <a:xfrm flipV="1">
            <a:off x="5594998" y="2499407"/>
            <a:ext cx="0" cy="197643"/>
          </a:xfrm>
          <a:prstGeom prst="line">
            <a:avLst/>
          </a:prstGeom>
          <a:noFill/>
          <a:ln w="12700" cap="rnd" cmpd="sng" algn="ctr">
            <a:solidFill>
              <a:srgbClr val="ACBACF"/>
            </a:solidFill>
            <a:prstDash val="solid"/>
            <a:round/>
            <a:headEnd type="none" w="med" len="sm"/>
            <a:tailEnd type="none" w="sm" len="sm"/>
          </a:ln>
          <a:effectLst/>
        </p:spPr>
      </p:cxnSp>
      <p:cxnSp>
        <p:nvCxnSpPr>
          <p:cNvPr id="20" name="Straight Connector 19">
            <a:extLst>
              <a:ext uri="{FF2B5EF4-FFF2-40B4-BE49-F238E27FC236}">
                <a16:creationId xmlns:a16="http://schemas.microsoft.com/office/drawing/2014/main" id="{70DCF302-CE45-E10E-35B9-4AC7E58CDBF7}"/>
              </a:ext>
            </a:extLst>
          </p:cNvPr>
          <p:cNvCxnSpPr/>
          <p:nvPr/>
        </p:nvCxnSpPr>
        <p:spPr>
          <a:xfrm flipV="1">
            <a:off x="6612237" y="2499407"/>
            <a:ext cx="0" cy="197643"/>
          </a:xfrm>
          <a:prstGeom prst="line">
            <a:avLst/>
          </a:prstGeom>
          <a:noFill/>
          <a:ln w="12700" cap="rnd" cmpd="sng" algn="ctr">
            <a:solidFill>
              <a:srgbClr val="ACBACF"/>
            </a:solidFill>
            <a:prstDash val="solid"/>
            <a:round/>
            <a:headEnd type="none" w="med" len="sm"/>
            <a:tailEnd type="none" w="sm" len="sm"/>
          </a:ln>
          <a:effectLst/>
        </p:spPr>
      </p:cxnSp>
      <p:cxnSp>
        <p:nvCxnSpPr>
          <p:cNvPr id="21" name="Straight Connector 20">
            <a:extLst>
              <a:ext uri="{FF2B5EF4-FFF2-40B4-BE49-F238E27FC236}">
                <a16:creationId xmlns:a16="http://schemas.microsoft.com/office/drawing/2014/main" id="{5595246A-909E-9042-AD39-35A217254449}"/>
              </a:ext>
            </a:extLst>
          </p:cNvPr>
          <p:cNvCxnSpPr/>
          <p:nvPr/>
        </p:nvCxnSpPr>
        <p:spPr>
          <a:xfrm flipV="1">
            <a:off x="7628834" y="2499407"/>
            <a:ext cx="0" cy="197643"/>
          </a:xfrm>
          <a:prstGeom prst="line">
            <a:avLst/>
          </a:prstGeom>
          <a:noFill/>
          <a:ln w="12700" cap="rnd" cmpd="sng" algn="ctr">
            <a:solidFill>
              <a:srgbClr val="ACBACF"/>
            </a:solidFill>
            <a:prstDash val="solid"/>
            <a:round/>
            <a:headEnd type="none" w="med" len="sm"/>
            <a:tailEnd type="none" w="sm" len="sm"/>
          </a:ln>
          <a:effectLst/>
        </p:spPr>
      </p:cxnSp>
      <p:sp>
        <p:nvSpPr>
          <p:cNvPr id="22" name="TextBox 21">
            <a:extLst>
              <a:ext uri="{FF2B5EF4-FFF2-40B4-BE49-F238E27FC236}">
                <a16:creationId xmlns:a16="http://schemas.microsoft.com/office/drawing/2014/main" id="{CAC21ACC-5B20-8F15-11D9-ABA348C32B7F}"/>
              </a:ext>
            </a:extLst>
          </p:cNvPr>
          <p:cNvSpPr txBox="1"/>
          <p:nvPr/>
        </p:nvSpPr>
        <p:spPr>
          <a:xfrm>
            <a:off x="1229760" y="2746344"/>
            <a:ext cx="592566"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5</a:t>
            </a:r>
          </a:p>
        </p:txBody>
      </p:sp>
      <p:sp>
        <p:nvSpPr>
          <p:cNvPr id="23" name="TextBox 22">
            <a:extLst>
              <a:ext uri="{FF2B5EF4-FFF2-40B4-BE49-F238E27FC236}">
                <a16:creationId xmlns:a16="http://schemas.microsoft.com/office/drawing/2014/main" id="{F20201AF-490A-6433-5607-6FEA2664C236}"/>
              </a:ext>
            </a:extLst>
          </p:cNvPr>
          <p:cNvSpPr txBox="1"/>
          <p:nvPr/>
        </p:nvSpPr>
        <p:spPr>
          <a:xfrm>
            <a:off x="2246999" y="2746344"/>
            <a:ext cx="592566"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6</a:t>
            </a:r>
          </a:p>
        </p:txBody>
      </p:sp>
      <p:sp>
        <p:nvSpPr>
          <p:cNvPr id="24" name="TextBox 23">
            <a:extLst>
              <a:ext uri="{FF2B5EF4-FFF2-40B4-BE49-F238E27FC236}">
                <a16:creationId xmlns:a16="http://schemas.microsoft.com/office/drawing/2014/main" id="{BFC51DB0-8916-156E-2BF3-C362FE06C189}"/>
              </a:ext>
            </a:extLst>
          </p:cNvPr>
          <p:cNvSpPr txBox="1"/>
          <p:nvPr/>
        </p:nvSpPr>
        <p:spPr>
          <a:xfrm>
            <a:off x="3264238" y="2746344"/>
            <a:ext cx="592566"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7</a:t>
            </a:r>
          </a:p>
        </p:txBody>
      </p:sp>
      <p:sp>
        <p:nvSpPr>
          <p:cNvPr id="25" name="TextBox 24">
            <a:extLst>
              <a:ext uri="{FF2B5EF4-FFF2-40B4-BE49-F238E27FC236}">
                <a16:creationId xmlns:a16="http://schemas.microsoft.com/office/drawing/2014/main" id="{95F8ADFA-4C94-2F5D-927F-2D9F3F89F17A}"/>
              </a:ext>
            </a:extLst>
          </p:cNvPr>
          <p:cNvSpPr txBox="1"/>
          <p:nvPr/>
        </p:nvSpPr>
        <p:spPr>
          <a:xfrm>
            <a:off x="4276407" y="2746344"/>
            <a:ext cx="592566"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8</a:t>
            </a:r>
          </a:p>
        </p:txBody>
      </p:sp>
      <p:sp>
        <p:nvSpPr>
          <p:cNvPr id="26" name="TextBox 25">
            <a:extLst>
              <a:ext uri="{FF2B5EF4-FFF2-40B4-BE49-F238E27FC236}">
                <a16:creationId xmlns:a16="http://schemas.microsoft.com/office/drawing/2014/main" id="{A1E29B9F-DACF-6FE6-39CA-0E85D167C7B0}"/>
              </a:ext>
            </a:extLst>
          </p:cNvPr>
          <p:cNvSpPr txBox="1"/>
          <p:nvPr/>
        </p:nvSpPr>
        <p:spPr>
          <a:xfrm>
            <a:off x="5298715" y="2746344"/>
            <a:ext cx="592566"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9</a:t>
            </a:r>
          </a:p>
        </p:txBody>
      </p:sp>
      <p:sp>
        <p:nvSpPr>
          <p:cNvPr id="27" name="TextBox 26">
            <a:extLst>
              <a:ext uri="{FF2B5EF4-FFF2-40B4-BE49-F238E27FC236}">
                <a16:creationId xmlns:a16="http://schemas.microsoft.com/office/drawing/2014/main" id="{ED042F75-F441-A33D-271E-3F57A97703DE}"/>
              </a:ext>
            </a:extLst>
          </p:cNvPr>
          <p:cNvSpPr txBox="1"/>
          <p:nvPr/>
        </p:nvSpPr>
        <p:spPr>
          <a:xfrm>
            <a:off x="6315954" y="2746344"/>
            <a:ext cx="592566"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10</a:t>
            </a:r>
          </a:p>
        </p:txBody>
      </p:sp>
      <p:sp>
        <p:nvSpPr>
          <p:cNvPr id="30" name="TextBox 29">
            <a:extLst>
              <a:ext uri="{FF2B5EF4-FFF2-40B4-BE49-F238E27FC236}">
                <a16:creationId xmlns:a16="http://schemas.microsoft.com/office/drawing/2014/main" id="{65530FA5-C4CC-1B01-1B9D-B5622BEE0FEA}"/>
              </a:ext>
            </a:extLst>
          </p:cNvPr>
          <p:cNvSpPr txBox="1"/>
          <p:nvPr/>
        </p:nvSpPr>
        <p:spPr>
          <a:xfrm>
            <a:off x="7332551" y="2746344"/>
            <a:ext cx="592566"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11</a:t>
            </a:r>
          </a:p>
        </p:txBody>
      </p:sp>
      <p:cxnSp>
        <p:nvCxnSpPr>
          <p:cNvPr id="31" name="Straight Connector 30">
            <a:extLst>
              <a:ext uri="{FF2B5EF4-FFF2-40B4-BE49-F238E27FC236}">
                <a16:creationId xmlns:a16="http://schemas.microsoft.com/office/drawing/2014/main" id="{C7234B01-D1CD-D0FD-9475-B448DD2DDA7D}"/>
              </a:ext>
            </a:extLst>
          </p:cNvPr>
          <p:cNvCxnSpPr/>
          <p:nvPr/>
        </p:nvCxnSpPr>
        <p:spPr>
          <a:xfrm flipV="1">
            <a:off x="8647355" y="2499407"/>
            <a:ext cx="0" cy="197643"/>
          </a:xfrm>
          <a:prstGeom prst="line">
            <a:avLst/>
          </a:prstGeom>
          <a:noFill/>
          <a:ln w="12700" cap="rnd" cmpd="sng" algn="ctr">
            <a:solidFill>
              <a:srgbClr val="ACBACF"/>
            </a:solidFill>
            <a:prstDash val="solid"/>
            <a:round/>
            <a:headEnd type="none" w="med" len="sm"/>
            <a:tailEnd type="none" w="sm" len="sm"/>
          </a:ln>
          <a:effectLst/>
        </p:spPr>
      </p:cxnSp>
      <p:cxnSp>
        <p:nvCxnSpPr>
          <p:cNvPr id="32" name="Straight Connector 31">
            <a:extLst>
              <a:ext uri="{FF2B5EF4-FFF2-40B4-BE49-F238E27FC236}">
                <a16:creationId xmlns:a16="http://schemas.microsoft.com/office/drawing/2014/main" id="{4DF874CB-A0A8-E81D-A2B2-E2D878BBAEFA}"/>
              </a:ext>
            </a:extLst>
          </p:cNvPr>
          <p:cNvCxnSpPr/>
          <p:nvPr/>
        </p:nvCxnSpPr>
        <p:spPr>
          <a:xfrm flipV="1">
            <a:off x="9631031" y="2513265"/>
            <a:ext cx="0" cy="197643"/>
          </a:xfrm>
          <a:prstGeom prst="line">
            <a:avLst/>
          </a:prstGeom>
          <a:noFill/>
          <a:ln w="12700" cap="rnd" cmpd="sng" algn="ctr">
            <a:solidFill>
              <a:srgbClr val="ACBACF"/>
            </a:solidFill>
            <a:prstDash val="solid"/>
            <a:round/>
            <a:headEnd type="none" w="med" len="sm"/>
            <a:tailEnd type="none" w="sm" len="sm"/>
          </a:ln>
          <a:effectLst/>
        </p:spPr>
      </p:cxnSp>
      <p:cxnSp>
        <p:nvCxnSpPr>
          <p:cNvPr id="33" name="Straight Connector 32">
            <a:extLst>
              <a:ext uri="{FF2B5EF4-FFF2-40B4-BE49-F238E27FC236}">
                <a16:creationId xmlns:a16="http://schemas.microsoft.com/office/drawing/2014/main" id="{027ABC89-28EB-A736-6604-7BCCBD46C439}"/>
              </a:ext>
            </a:extLst>
          </p:cNvPr>
          <p:cNvCxnSpPr/>
          <p:nvPr/>
        </p:nvCxnSpPr>
        <p:spPr>
          <a:xfrm flipV="1">
            <a:off x="10614701" y="2499414"/>
            <a:ext cx="0" cy="197643"/>
          </a:xfrm>
          <a:prstGeom prst="line">
            <a:avLst/>
          </a:prstGeom>
          <a:noFill/>
          <a:ln w="12700" cap="rnd" cmpd="sng" algn="ctr">
            <a:solidFill>
              <a:srgbClr val="ACBACF"/>
            </a:solidFill>
            <a:prstDash val="solid"/>
            <a:round/>
            <a:headEnd type="none" w="med" len="sm"/>
            <a:tailEnd type="none" w="sm" len="sm"/>
          </a:ln>
          <a:effectLst/>
        </p:spPr>
      </p:cxnSp>
      <p:cxnSp>
        <p:nvCxnSpPr>
          <p:cNvPr id="34" name="Straight Connector 33">
            <a:extLst>
              <a:ext uri="{FF2B5EF4-FFF2-40B4-BE49-F238E27FC236}">
                <a16:creationId xmlns:a16="http://schemas.microsoft.com/office/drawing/2014/main" id="{16BF20DF-DC27-3E3E-EB24-B5ABE79020EE}"/>
              </a:ext>
            </a:extLst>
          </p:cNvPr>
          <p:cNvCxnSpPr/>
          <p:nvPr/>
        </p:nvCxnSpPr>
        <p:spPr>
          <a:xfrm flipV="1">
            <a:off x="11561426" y="2504034"/>
            <a:ext cx="0" cy="197643"/>
          </a:xfrm>
          <a:prstGeom prst="line">
            <a:avLst/>
          </a:prstGeom>
          <a:noFill/>
          <a:ln w="12700" cap="rnd" cmpd="sng" algn="ctr">
            <a:solidFill>
              <a:srgbClr val="ACBACF"/>
            </a:solidFill>
            <a:prstDash val="solid"/>
            <a:round/>
            <a:headEnd type="none" w="med" len="sm"/>
            <a:tailEnd type="none" w="sm" len="sm"/>
          </a:ln>
          <a:effectLst/>
        </p:spPr>
      </p:cxnSp>
      <p:sp>
        <p:nvSpPr>
          <p:cNvPr id="35" name="TextBox 34">
            <a:extLst>
              <a:ext uri="{FF2B5EF4-FFF2-40B4-BE49-F238E27FC236}">
                <a16:creationId xmlns:a16="http://schemas.microsoft.com/office/drawing/2014/main" id="{77308B7E-9A02-555E-B3FC-B946B81921F3}"/>
              </a:ext>
            </a:extLst>
          </p:cNvPr>
          <p:cNvSpPr txBox="1"/>
          <p:nvPr/>
        </p:nvSpPr>
        <p:spPr>
          <a:xfrm>
            <a:off x="9226750" y="2760425"/>
            <a:ext cx="790089"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13</a:t>
            </a:r>
          </a:p>
        </p:txBody>
      </p:sp>
      <p:sp>
        <p:nvSpPr>
          <p:cNvPr id="36" name="TextBox 35">
            <a:extLst>
              <a:ext uri="{FF2B5EF4-FFF2-40B4-BE49-F238E27FC236}">
                <a16:creationId xmlns:a16="http://schemas.microsoft.com/office/drawing/2014/main" id="{03F54026-E717-4C24-9EFD-9A140267F627}"/>
              </a:ext>
            </a:extLst>
          </p:cNvPr>
          <p:cNvSpPr txBox="1"/>
          <p:nvPr/>
        </p:nvSpPr>
        <p:spPr>
          <a:xfrm>
            <a:off x="10153678" y="2774727"/>
            <a:ext cx="790089"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14</a:t>
            </a:r>
          </a:p>
        </p:txBody>
      </p:sp>
      <p:sp>
        <p:nvSpPr>
          <p:cNvPr id="37" name="TextBox 36">
            <a:extLst>
              <a:ext uri="{FF2B5EF4-FFF2-40B4-BE49-F238E27FC236}">
                <a16:creationId xmlns:a16="http://schemas.microsoft.com/office/drawing/2014/main" id="{26B822FE-69F3-B90E-862C-959B1891056F}"/>
              </a:ext>
            </a:extLst>
          </p:cNvPr>
          <p:cNvSpPr txBox="1"/>
          <p:nvPr/>
        </p:nvSpPr>
        <p:spPr>
          <a:xfrm>
            <a:off x="11174638" y="2766139"/>
            <a:ext cx="790089" cy="236347"/>
          </a:xfrm>
          <a:prstGeom prst="rect">
            <a:avLst/>
          </a:prstGeom>
        </p:spPr>
        <p:txBody>
          <a:bodyPr wrap="square" lIns="0" tIns="0" rIns="0" bIns="0" rtlCol="0">
            <a:spAutoFit/>
          </a:bodyPr>
          <a:lstStyle/>
          <a:p>
            <a:pPr algn="ctr">
              <a:lnSpc>
                <a:spcPct val="96000"/>
              </a:lnSpc>
            </a:pPr>
            <a:r>
              <a:rPr lang="en-US" sz="1600">
                <a:solidFill>
                  <a:srgbClr val="ACBACF"/>
                </a:solidFill>
                <a:latin typeface="Microsoft Sans Serif"/>
                <a:cs typeface="Microsoft Sans Serif" panose="020B0604020202020204" pitchFamily="34" charset="0"/>
              </a:rPr>
              <a:t>15 GHz</a:t>
            </a:r>
          </a:p>
        </p:txBody>
      </p:sp>
      <p:grpSp>
        <p:nvGrpSpPr>
          <p:cNvPr id="38" name="Group 37">
            <a:extLst>
              <a:ext uri="{FF2B5EF4-FFF2-40B4-BE49-F238E27FC236}">
                <a16:creationId xmlns:a16="http://schemas.microsoft.com/office/drawing/2014/main" id="{B3B18593-B5E3-1C70-D716-EC2DF6A6511E}"/>
              </a:ext>
            </a:extLst>
          </p:cNvPr>
          <p:cNvGrpSpPr/>
          <p:nvPr/>
        </p:nvGrpSpPr>
        <p:grpSpPr>
          <a:xfrm>
            <a:off x="342899" y="3471137"/>
            <a:ext cx="11444541" cy="2943855"/>
            <a:chOff x="22621" y="1860660"/>
            <a:chExt cx="12146757" cy="2943855"/>
          </a:xfrm>
        </p:grpSpPr>
        <p:grpSp>
          <p:nvGrpSpPr>
            <p:cNvPr id="39" name="Group 38">
              <a:extLst>
                <a:ext uri="{FF2B5EF4-FFF2-40B4-BE49-F238E27FC236}">
                  <a16:creationId xmlns:a16="http://schemas.microsoft.com/office/drawing/2014/main" id="{17F352E5-5630-38B6-E4E0-19804E7CF65C}"/>
                </a:ext>
              </a:extLst>
            </p:cNvPr>
            <p:cNvGrpSpPr/>
            <p:nvPr/>
          </p:nvGrpSpPr>
          <p:grpSpPr>
            <a:xfrm>
              <a:off x="22621" y="1860660"/>
              <a:ext cx="12146757" cy="2943855"/>
              <a:chOff x="32332" y="1772461"/>
              <a:chExt cx="12146757" cy="2943855"/>
            </a:xfrm>
          </p:grpSpPr>
          <p:sp>
            <p:nvSpPr>
              <p:cNvPr id="42" name="TextBox 41">
                <a:extLst>
                  <a:ext uri="{FF2B5EF4-FFF2-40B4-BE49-F238E27FC236}">
                    <a16:creationId xmlns:a16="http://schemas.microsoft.com/office/drawing/2014/main" id="{0BCA779C-5768-CEDF-00C8-E941D1A0E524}"/>
                  </a:ext>
                </a:extLst>
              </p:cNvPr>
              <p:cNvSpPr txBox="1"/>
              <p:nvPr/>
            </p:nvSpPr>
            <p:spPr>
              <a:xfrm>
                <a:off x="32332" y="4450346"/>
                <a:ext cx="552450"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6700 </a:t>
                </a:r>
              </a:p>
            </p:txBody>
          </p:sp>
          <p:sp>
            <p:nvSpPr>
              <p:cNvPr id="43" name="Rectangle 42">
                <a:extLst>
                  <a:ext uri="{FF2B5EF4-FFF2-40B4-BE49-F238E27FC236}">
                    <a16:creationId xmlns:a16="http://schemas.microsoft.com/office/drawing/2014/main" id="{E28A9795-F57A-2626-8576-E91DB009FE14}"/>
                  </a:ext>
                </a:extLst>
              </p:cNvPr>
              <p:cNvSpPr/>
              <p:nvPr/>
            </p:nvSpPr>
            <p:spPr>
              <a:xfrm>
                <a:off x="308557" y="3964674"/>
                <a:ext cx="10785220" cy="381000"/>
              </a:xfrm>
              <a:prstGeom prst="rect">
                <a:avLst/>
              </a:prstGeom>
              <a:solidFill>
                <a:srgbClr val="E71324">
                  <a:lumMod val="20000"/>
                  <a:lumOff val="80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FIXED</a:t>
                </a:r>
              </a:p>
            </p:txBody>
          </p:sp>
          <p:sp>
            <p:nvSpPr>
              <p:cNvPr id="44" name="Rectangle 43">
                <a:extLst>
                  <a:ext uri="{FF2B5EF4-FFF2-40B4-BE49-F238E27FC236}">
                    <a16:creationId xmlns:a16="http://schemas.microsoft.com/office/drawing/2014/main" id="{59B20624-7BEE-C439-740E-4271F1B2CB50}"/>
                  </a:ext>
                </a:extLst>
              </p:cNvPr>
              <p:cNvSpPr/>
              <p:nvPr/>
            </p:nvSpPr>
            <p:spPr>
              <a:xfrm>
                <a:off x="309301" y="3214731"/>
                <a:ext cx="10784476" cy="381000"/>
              </a:xfrm>
              <a:prstGeom prst="rect">
                <a:avLst/>
              </a:prstGeom>
              <a:solidFill>
                <a:srgbClr val="F7F8FA"/>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MOBILE</a:t>
                </a:r>
              </a:p>
            </p:txBody>
          </p:sp>
          <p:sp>
            <p:nvSpPr>
              <p:cNvPr id="45" name="Rectangle 44">
                <a:extLst>
                  <a:ext uri="{FF2B5EF4-FFF2-40B4-BE49-F238E27FC236}">
                    <a16:creationId xmlns:a16="http://schemas.microsoft.com/office/drawing/2014/main" id="{A9102338-5008-DCA2-D05F-5A65B6F066F4}"/>
                  </a:ext>
                </a:extLst>
              </p:cNvPr>
              <p:cNvSpPr/>
              <p:nvPr/>
            </p:nvSpPr>
            <p:spPr>
              <a:xfrm>
                <a:off x="309305" y="3595377"/>
                <a:ext cx="2213406" cy="364967"/>
              </a:xfrm>
              <a:prstGeom prst="rect">
                <a:avLst/>
              </a:prstGeom>
              <a:solidFill>
                <a:srgbClr val="7BA0FF">
                  <a:lumMod val="60000"/>
                  <a:lumOff val="40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FSS E-s</a:t>
                </a:r>
              </a:p>
            </p:txBody>
          </p:sp>
          <p:sp>
            <p:nvSpPr>
              <p:cNvPr id="46" name="TextBox 45">
                <a:extLst>
                  <a:ext uri="{FF2B5EF4-FFF2-40B4-BE49-F238E27FC236}">
                    <a16:creationId xmlns:a16="http://schemas.microsoft.com/office/drawing/2014/main" id="{4FACABCF-F088-3823-2682-D738210D4434}"/>
                  </a:ext>
                </a:extLst>
              </p:cNvPr>
              <p:cNvSpPr txBox="1"/>
              <p:nvPr/>
            </p:nvSpPr>
            <p:spPr>
              <a:xfrm>
                <a:off x="2226800" y="4450346"/>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7075 </a:t>
                </a:r>
              </a:p>
            </p:txBody>
          </p:sp>
          <p:grpSp>
            <p:nvGrpSpPr>
              <p:cNvPr id="47" name="Group 46">
                <a:extLst>
                  <a:ext uri="{FF2B5EF4-FFF2-40B4-BE49-F238E27FC236}">
                    <a16:creationId xmlns:a16="http://schemas.microsoft.com/office/drawing/2014/main" id="{5B770BD2-BE0B-1323-29D4-517E28253D37}"/>
                  </a:ext>
                </a:extLst>
              </p:cNvPr>
              <p:cNvGrpSpPr/>
              <p:nvPr/>
            </p:nvGrpSpPr>
            <p:grpSpPr>
              <a:xfrm>
                <a:off x="309753" y="2150147"/>
                <a:ext cx="11653647" cy="2187970"/>
                <a:chOff x="1284096" y="2064160"/>
                <a:chExt cx="9589357" cy="2131218"/>
              </a:xfrm>
            </p:grpSpPr>
            <p:sp>
              <p:nvSpPr>
                <p:cNvPr id="83" name="Rectangle 82">
                  <a:extLst>
                    <a:ext uri="{FF2B5EF4-FFF2-40B4-BE49-F238E27FC236}">
                      <a16:creationId xmlns:a16="http://schemas.microsoft.com/office/drawing/2014/main" id="{2D6D104C-EE3D-14E6-69CB-75B393659F54}"/>
                    </a:ext>
                  </a:extLst>
                </p:cNvPr>
                <p:cNvSpPr/>
                <p:nvPr/>
              </p:nvSpPr>
              <p:spPr>
                <a:xfrm>
                  <a:off x="1284096" y="2064160"/>
                  <a:ext cx="1828800"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84" name="Rectangle 83">
                  <a:extLst>
                    <a:ext uri="{FF2B5EF4-FFF2-40B4-BE49-F238E27FC236}">
                      <a16:creationId xmlns:a16="http://schemas.microsoft.com/office/drawing/2014/main" id="{6AE086E0-49B0-17A9-442E-375BC109ADC8}"/>
                    </a:ext>
                  </a:extLst>
                </p:cNvPr>
                <p:cNvSpPr/>
                <p:nvPr/>
              </p:nvSpPr>
              <p:spPr>
                <a:xfrm>
                  <a:off x="3120009" y="2064160"/>
                  <a:ext cx="329184"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85" name="Rectangle 84">
                  <a:extLst>
                    <a:ext uri="{FF2B5EF4-FFF2-40B4-BE49-F238E27FC236}">
                      <a16:creationId xmlns:a16="http://schemas.microsoft.com/office/drawing/2014/main" id="{79314934-C32D-D6DC-19C8-7E4B3070324D}"/>
                    </a:ext>
                  </a:extLst>
                </p:cNvPr>
                <p:cNvSpPr/>
                <p:nvPr/>
              </p:nvSpPr>
              <p:spPr>
                <a:xfrm>
                  <a:off x="3449193" y="2070856"/>
                  <a:ext cx="219456"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86" name="Rectangle 85">
                  <a:extLst>
                    <a:ext uri="{FF2B5EF4-FFF2-40B4-BE49-F238E27FC236}">
                      <a16:creationId xmlns:a16="http://schemas.microsoft.com/office/drawing/2014/main" id="{6135B596-D64D-368E-822C-2D84FC6F27B8}"/>
                    </a:ext>
                  </a:extLst>
                </p:cNvPr>
                <p:cNvSpPr/>
                <p:nvPr/>
              </p:nvSpPr>
              <p:spPr>
                <a:xfrm>
                  <a:off x="3675762" y="2064160"/>
                  <a:ext cx="219456"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87" name="Rectangle 86">
                  <a:extLst>
                    <a:ext uri="{FF2B5EF4-FFF2-40B4-BE49-F238E27FC236}">
                      <a16:creationId xmlns:a16="http://schemas.microsoft.com/office/drawing/2014/main" id="{B7C82484-049C-614E-3125-FFF323B93C50}"/>
                    </a:ext>
                  </a:extLst>
                </p:cNvPr>
                <p:cNvSpPr/>
                <p:nvPr/>
              </p:nvSpPr>
              <p:spPr>
                <a:xfrm>
                  <a:off x="3904908" y="2064160"/>
                  <a:ext cx="91440"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88" name="Rectangle 87">
                  <a:extLst>
                    <a:ext uri="{FF2B5EF4-FFF2-40B4-BE49-F238E27FC236}">
                      <a16:creationId xmlns:a16="http://schemas.microsoft.com/office/drawing/2014/main" id="{3BD0C09D-B1E5-D56D-E48A-035251799D9A}"/>
                    </a:ext>
                  </a:extLst>
                </p:cNvPr>
                <p:cNvSpPr/>
                <p:nvPr/>
              </p:nvSpPr>
              <p:spPr>
                <a:xfrm>
                  <a:off x="4004946" y="2064160"/>
                  <a:ext cx="237744"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89" name="Rectangle 88">
                  <a:extLst>
                    <a:ext uri="{FF2B5EF4-FFF2-40B4-BE49-F238E27FC236}">
                      <a16:creationId xmlns:a16="http://schemas.microsoft.com/office/drawing/2014/main" id="{F61B39A7-5D05-00C4-7284-7C3309106A37}"/>
                    </a:ext>
                  </a:extLst>
                </p:cNvPr>
                <p:cNvSpPr/>
                <p:nvPr/>
              </p:nvSpPr>
              <p:spPr>
                <a:xfrm>
                  <a:off x="4242690" y="2064160"/>
                  <a:ext cx="365760"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0" name="Rectangle 89">
                  <a:extLst>
                    <a:ext uri="{FF2B5EF4-FFF2-40B4-BE49-F238E27FC236}">
                      <a16:creationId xmlns:a16="http://schemas.microsoft.com/office/drawing/2014/main" id="{D75DDE8E-650D-B807-E8A4-80D2D3956642}"/>
                    </a:ext>
                  </a:extLst>
                </p:cNvPr>
                <p:cNvSpPr/>
                <p:nvPr/>
              </p:nvSpPr>
              <p:spPr>
                <a:xfrm>
                  <a:off x="4608450" y="2071016"/>
                  <a:ext cx="365760"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1" name="Rectangle 90">
                  <a:extLst>
                    <a:ext uri="{FF2B5EF4-FFF2-40B4-BE49-F238E27FC236}">
                      <a16:creationId xmlns:a16="http://schemas.microsoft.com/office/drawing/2014/main" id="{1C6BD426-3E8E-B982-D5C2-CF1EBF112149}"/>
                    </a:ext>
                  </a:extLst>
                </p:cNvPr>
                <p:cNvSpPr/>
                <p:nvPr/>
              </p:nvSpPr>
              <p:spPr>
                <a:xfrm>
                  <a:off x="4981323" y="2064249"/>
                  <a:ext cx="484632"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2" name="Rectangle 91">
                  <a:extLst>
                    <a:ext uri="{FF2B5EF4-FFF2-40B4-BE49-F238E27FC236}">
                      <a16:creationId xmlns:a16="http://schemas.microsoft.com/office/drawing/2014/main" id="{E6BB5750-54AA-41D6-8543-95FC8AE04036}"/>
                    </a:ext>
                  </a:extLst>
                </p:cNvPr>
                <p:cNvSpPr/>
                <p:nvPr/>
              </p:nvSpPr>
              <p:spPr>
                <a:xfrm>
                  <a:off x="5474753" y="2071016"/>
                  <a:ext cx="969264"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3" name="Rectangle 92">
                  <a:extLst>
                    <a:ext uri="{FF2B5EF4-FFF2-40B4-BE49-F238E27FC236}">
                      <a16:creationId xmlns:a16="http://schemas.microsoft.com/office/drawing/2014/main" id="{F7A40C03-D413-6B1D-9105-D130A30DC9D6}"/>
                    </a:ext>
                  </a:extLst>
                </p:cNvPr>
                <p:cNvSpPr/>
                <p:nvPr/>
              </p:nvSpPr>
              <p:spPr>
                <a:xfrm>
                  <a:off x="6450403" y="2071016"/>
                  <a:ext cx="731520"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4" name="Rectangle 93">
                  <a:extLst>
                    <a:ext uri="{FF2B5EF4-FFF2-40B4-BE49-F238E27FC236}">
                      <a16:creationId xmlns:a16="http://schemas.microsoft.com/office/drawing/2014/main" id="{3031CEF4-DA62-F250-3F63-1EEA2C82A004}"/>
                    </a:ext>
                  </a:extLst>
                </p:cNvPr>
                <p:cNvSpPr/>
                <p:nvPr/>
              </p:nvSpPr>
              <p:spPr>
                <a:xfrm>
                  <a:off x="7188309" y="2071016"/>
                  <a:ext cx="612648"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5" name="Rectangle 94">
                  <a:extLst>
                    <a:ext uri="{FF2B5EF4-FFF2-40B4-BE49-F238E27FC236}">
                      <a16:creationId xmlns:a16="http://schemas.microsoft.com/office/drawing/2014/main" id="{7874CC5D-1653-347A-599D-AC8F9E2BD1ED}"/>
                    </a:ext>
                  </a:extLst>
                </p:cNvPr>
                <p:cNvSpPr/>
                <p:nvPr/>
              </p:nvSpPr>
              <p:spPr>
                <a:xfrm>
                  <a:off x="7806909" y="2071016"/>
                  <a:ext cx="731520"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6" name="Rectangle 95">
                  <a:extLst>
                    <a:ext uri="{FF2B5EF4-FFF2-40B4-BE49-F238E27FC236}">
                      <a16:creationId xmlns:a16="http://schemas.microsoft.com/office/drawing/2014/main" id="{45CBBAC6-4287-51F0-4B1F-90870E5C32D9}"/>
                    </a:ext>
                  </a:extLst>
                </p:cNvPr>
                <p:cNvSpPr/>
                <p:nvPr/>
              </p:nvSpPr>
              <p:spPr>
                <a:xfrm>
                  <a:off x="8545655" y="2064740"/>
                  <a:ext cx="219456"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7" name="Rectangle 96">
                  <a:extLst>
                    <a:ext uri="{FF2B5EF4-FFF2-40B4-BE49-F238E27FC236}">
                      <a16:creationId xmlns:a16="http://schemas.microsoft.com/office/drawing/2014/main" id="{567196D4-47FE-B5F0-FF3F-67FE573B7457}"/>
                    </a:ext>
                  </a:extLst>
                </p:cNvPr>
                <p:cNvSpPr/>
                <p:nvPr/>
              </p:nvSpPr>
              <p:spPr>
                <a:xfrm>
                  <a:off x="8776144" y="2071016"/>
                  <a:ext cx="896112"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8" name="Rectangle 97">
                  <a:extLst>
                    <a:ext uri="{FF2B5EF4-FFF2-40B4-BE49-F238E27FC236}">
                      <a16:creationId xmlns:a16="http://schemas.microsoft.com/office/drawing/2014/main" id="{55CD6765-34A9-424C-928E-A170EBDE073A}"/>
                    </a:ext>
                  </a:extLst>
                </p:cNvPr>
                <p:cNvSpPr/>
                <p:nvPr/>
              </p:nvSpPr>
              <p:spPr>
                <a:xfrm>
                  <a:off x="9673240" y="2064739"/>
                  <a:ext cx="484632"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99" name="Rectangle 98">
                  <a:extLst>
                    <a:ext uri="{FF2B5EF4-FFF2-40B4-BE49-F238E27FC236}">
                      <a16:creationId xmlns:a16="http://schemas.microsoft.com/office/drawing/2014/main" id="{7AB92D04-9B9B-7693-4D61-720681B46173}"/>
                    </a:ext>
                  </a:extLst>
                </p:cNvPr>
                <p:cNvSpPr/>
                <p:nvPr/>
              </p:nvSpPr>
              <p:spPr>
                <a:xfrm>
                  <a:off x="10388821" y="2064739"/>
                  <a:ext cx="484632" cy="2124362"/>
                </a:xfrm>
                <a:prstGeom prst="rect">
                  <a:avLst/>
                </a:prstGeom>
                <a:noFill/>
                <a:ln w="12700" cap="flat" cmpd="sng" algn="ctr">
                  <a:solidFill>
                    <a:srgbClr val="13161E"/>
                  </a:solidFill>
                  <a:prstDash val="sysDot"/>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grpSp>
          <p:sp>
            <p:nvSpPr>
              <p:cNvPr id="48" name="TextBox 47">
                <a:extLst>
                  <a:ext uri="{FF2B5EF4-FFF2-40B4-BE49-F238E27FC236}">
                    <a16:creationId xmlns:a16="http://schemas.microsoft.com/office/drawing/2014/main" id="{F120C4AC-E75C-9384-8CE1-A9E5D6B6FA9D}"/>
                  </a:ext>
                </a:extLst>
              </p:cNvPr>
              <p:cNvSpPr txBox="1"/>
              <p:nvPr/>
            </p:nvSpPr>
            <p:spPr>
              <a:xfrm>
                <a:off x="10793501" y="4450346"/>
                <a:ext cx="568170"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8500 </a:t>
                </a:r>
              </a:p>
            </p:txBody>
          </p:sp>
          <p:sp>
            <p:nvSpPr>
              <p:cNvPr id="49" name="TextBox 48">
                <a:extLst>
                  <a:ext uri="{FF2B5EF4-FFF2-40B4-BE49-F238E27FC236}">
                    <a16:creationId xmlns:a16="http://schemas.microsoft.com/office/drawing/2014/main" id="{E715EEEE-3F77-CD93-AA14-5183939C7C90}"/>
                  </a:ext>
                </a:extLst>
              </p:cNvPr>
              <p:cNvSpPr txBox="1"/>
              <p:nvPr/>
            </p:nvSpPr>
            <p:spPr>
              <a:xfrm>
                <a:off x="10226626" y="4450346"/>
                <a:ext cx="568170"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8400</a:t>
                </a:r>
              </a:p>
            </p:txBody>
          </p:sp>
          <p:sp>
            <p:nvSpPr>
              <p:cNvPr id="50" name="TextBox 49">
                <a:extLst>
                  <a:ext uri="{FF2B5EF4-FFF2-40B4-BE49-F238E27FC236}">
                    <a16:creationId xmlns:a16="http://schemas.microsoft.com/office/drawing/2014/main" id="{0BDDA0F3-854F-A9E7-D64A-9A5B0E708C88}"/>
                  </a:ext>
                </a:extLst>
              </p:cNvPr>
              <p:cNvSpPr txBox="1"/>
              <p:nvPr/>
            </p:nvSpPr>
            <p:spPr>
              <a:xfrm>
                <a:off x="9185410" y="4450346"/>
                <a:ext cx="568170" cy="265970"/>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8215 </a:t>
                </a:r>
              </a:p>
              <a:p>
                <a:pPr marL="0" marR="0" lvl="0" indent="0" algn="ctr" defTabSz="914400" eaLnBrk="1" fontAlgn="auto" latinLnBrk="0" hangingPunct="1">
                  <a:lnSpc>
                    <a:spcPct val="96000"/>
                  </a:lnSpc>
                  <a:spcBef>
                    <a:spcPts val="0"/>
                  </a:spcBef>
                  <a:spcAft>
                    <a:spcPts val="0"/>
                  </a:spcAft>
                  <a:buClrTx/>
                  <a:buSzTx/>
                  <a:buFontTx/>
                  <a:buNone/>
                  <a:tabLst/>
                  <a:defRPr/>
                </a:pPr>
                <a:endPar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endParaRPr>
              </a:p>
            </p:txBody>
          </p:sp>
          <p:sp>
            <p:nvSpPr>
              <p:cNvPr id="51" name="TextBox 50">
                <a:extLst>
                  <a:ext uri="{FF2B5EF4-FFF2-40B4-BE49-F238E27FC236}">
                    <a16:creationId xmlns:a16="http://schemas.microsoft.com/office/drawing/2014/main" id="{D262011B-D093-E901-CC66-FE31BD99EC0C}"/>
                  </a:ext>
                </a:extLst>
              </p:cNvPr>
              <p:cNvSpPr txBox="1"/>
              <p:nvPr/>
            </p:nvSpPr>
            <p:spPr>
              <a:xfrm>
                <a:off x="8865710" y="4450346"/>
                <a:ext cx="568170"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8175 </a:t>
                </a:r>
              </a:p>
            </p:txBody>
          </p:sp>
          <p:sp>
            <p:nvSpPr>
              <p:cNvPr id="52" name="TextBox 51">
                <a:extLst>
                  <a:ext uri="{FF2B5EF4-FFF2-40B4-BE49-F238E27FC236}">
                    <a16:creationId xmlns:a16="http://schemas.microsoft.com/office/drawing/2014/main" id="{EC4CFF2F-F741-6052-9197-9EB7E0805258}"/>
                  </a:ext>
                </a:extLst>
              </p:cNvPr>
              <p:cNvSpPr txBox="1"/>
              <p:nvPr/>
            </p:nvSpPr>
            <p:spPr>
              <a:xfrm>
                <a:off x="7973361" y="4450346"/>
                <a:ext cx="568170"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8025 </a:t>
                </a:r>
              </a:p>
            </p:txBody>
          </p:sp>
          <p:sp>
            <p:nvSpPr>
              <p:cNvPr id="53" name="TextBox 52">
                <a:extLst>
                  <a:ext uri="{FF2B5EF4-FFF2-40B4-BE49-F238E27FC236}">
                    <a16:creationId xmlns:a16="http://schemas.microsoft.com/office/drawing/2014/main" id="{29DF35A5-A8AC-6999-5755-10B2D6ED52FF}"/>
                  </a:ext>
                </a:extLst>
              </p:cNvPr>
              <p:cNvSpPr txBox="1"/>
              <p:nvPr/>
            </p:nvSpPr>
            <p:spPr>
              <a:xfrm>
                <a:off x="7193113" y="4450346"/>
                <a:ext cx="568170"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7900 </a:t>
                </a:r>
              </a:p>
            </p:txBody>
          </p:sp>
          <p:sp>
            <p:nvSpPr>
              <p:cNvPr id="54" name="TextBox 53">
                <a:extLst>
                  <a:ext uri="{FF2B5EF4-FFF2-40B4-BE49-F238E27FC236}">
                    <a16:creationId xmlns:a16="http://schemas.microsoft.com/office/drawing/2014/main" id="{28CA98E0-8342-13CB-EC87-05F2E7863D10}"/>
                  </a:ext>
                </a:extLst>
              </p:cNvPr>
              <p:cNvSpPr txBox="1"/>
              <p:nvPr/>
            </p:nvSpPr>
            <p:spPr>
              <a:xfrm>
                <a:off x="4163942" y="4450346"/>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7375 </a:t>
                </a:r>
              </a:p>
            </p:txBody>
          </p:sp>
          <p:sp>
            <p:nvSpPr>
              <p:cNvPr id="55" name="TextBox 54">
                <a:extLst>
                  <a:ext uri="{FF2B5EF4-FFF2-40B4-BE49-F238E27FC236}">
                    <a16:creationId xmlns:a16="http://schemas.microsoft.com/office/drawing/2014/main" id="{DD2CFA16-04DC-2620-2558-9434AE66FF39}"/>
                  </a:ext>
                </a:extLst>
              </p:cNvPr>
              <p:cNvSpPr txBox="1"/>
              <p:nvPr/>
            </p:nvSpPr>
            <p:spPr>
              <a:xfrm>
                <a:off x="4614723" y="4450346"/>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7450 </a:t>
                </a:r>
              </a:p>
            </p:txBody>
          </p:sp>
          <p:sp>
            <p:nvSpPr>
              <p:cNvPr id="56" name="TextBox 55">
                <a:extLst>
                  <a:ext uri="{FF2B5EF4-FFF2-40B4-BE49-F238E27FC236}">
                    <a16:creationId xmlns:a16="http://schemas.microsoft.com/office/drawing/2014/main" id="{31F956E3-3E69-FC14-1227-0190CCE14ADC}"/>
                  </a:ext>
                </a:extLst>
              </p:cNvPr>
              <p:cNvSpPr txBox="1"/>
              <p:nvPr/>
            </p:nvSpPr>
            <p:spPr>
              <a:xfrm>
                <a:off x="5205240" y="4450346"/>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7550 </a:t>
                </a:r>
              </a:p>
            </p:txBody>
          </p:sp>
          <p:sp>
            <p:nvSpPr>
              <p:cNvPr id="57" name="TextBox 56">
                <a:extLst>
                  <a:ext uri="{FF2B5EF4-FFF2-40B4-BE49-F238E27FC236}">
                    <a16:creationId xmlns:a16="http://schemas.microsoft.com/office/drawing/2014/main" id="{59D7D4F7-B8AD-ECB1-6A1F-E17BD9BD88A8}"/>
                  </a:ext>
                </a:extLst>
              </p:cNvPr>
              <p:cNvSpPr txBox="1"/>
              <p:nvPr/>
            </p:nvSpPr>
            <p:spPr>
              <a:xfrm>
                <a:off x="6401609" y="4450346"/>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7750 </a:t>
                </a:r>
              </a:p>
            </p:txBody>
          </p:sp>
          <p:sp>
            <p:nvSpPr>
              <p:cNvPr id="58" name="TextBox 57">
                <a:extLst>
                  <a:ext uri="{FF2B5EF4-FFF2-40B4-BE49-F238E27FC236}">
                    <a16:creationId xmlns:a16="http://schemas.microsoft.com/office/drawing/2014/main" id="{2E763BFD-437A-9C3B-E2A6-9DB9CAF4823E}"/>
                  </a:ext>
                </a:extLst>
              </p:cNvPr>
              <p:cNvSpPr txBox="1"/>
              <p:nvPr/>
            </p:nvSpPr>
            <p:spPr>
              <a:xfrm>
                <a:off x="3200123" y="4450346"/>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7235 </a:t>
                </a:r>
              </a:p>
            </p:txBody>
          </p:sp>
          <p:sp>
            <p:nvSpPr>
              <p:cNvPr id="59" name="TextBox 58">
                <a:extLst>
                  <a:ext uri="{FF2B5EF4-FFF2-40B4-BE49-F238E27FC236}">
                    <a16:creationId xmlns:a16="http://schemas.microsoft.com/office/drawing/2014/main" id="{ECF74955-0B7C-C120-3FD4-DCBD4B08D783}"/>
                  </a:ext>
                </a:extLst>
              </p:cNvPr>
              <p:cNvSpPr txBox="1"/>
              <p:nvPr/>
            </p:nvSpPr>
            <p:spPr>
              <a:xfrm>
                <a:off x="3460081" y="4345571"/>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7250 </a:t>
                </a:r>
              </a:p>
            </p:txBody>
          </p:sp>
          <p:sp>
            <p:nvSpPr>
              <p:cNvPr id="60" name="TextBox 59">
                <a:extLst>
                  <a:ext uri="{FF2B5EF4-FFF2-40B4-BE49-F238E27FC236}">
                    <a16:creationId xmlns:a16="http://schemas.microsoft.com/office/drawing/2014/main" id="{5F10C271-D591-B606-356C-8DA3617133A6}"/>
                  </a:ext>
                </a:extLst>
              </p:cNvPr>
              <p:cNvSpPr txBox="1"/>
              <p:nvPr/>
            </p:nvSpPr>
            <p:spPr>
              <a:xfrm>
                <a:off x="3767564" y="4450346"/>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7300 </a:t>
                </a:r>
              </a:p>
            </p:txBody>
          </p:sp>
          <p:sp>
            <p:nvSpPr>
              <p:cNvPr id="61" name="TextBox 60">
                <a:extLst>
                  <a:ext uri="{FF2B5EF4-FFF2-40B4-BE49-F238E27FC236}">
                    <a16:creationId xmlns:a16="http://schemas.microsoft.com/office/drawing/2014/main" id="{02E71CB5-2878-14A7-D520-6B79A3247B63}"/>
                  </a:ext>
                </a:extLst>
              </p:cNvPr>
              <p:cNvSpPr txBox="1"/>
              <p:nvPr/>
            </p:nvSpPr>
            <p:spPr>
              <a:xfrm>
                <a:off x="2928857" y="4345571"/>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7190 </a:t>
                </a:r>
              </a:p>
            </p:txBody>
          </p:sp>
          <p:sp>
            <p:nvSpPr>
              <p:cNvPr id="62" name="TextBox 61">
                <a:extLst>
                  <a:ext uri="{FF2B5EF4-FFF2-40B4-BE49-F238E27FC236}">
                    <a16:creationId xmlns:a16="http://schemas.microsoft.com/office/drawing/2014/main" id="{E9737F0C-D256-9E06-2E98-278330C74150}"/>
                  </a:ext>
                </a:extLst>
              </p:cNvPr>
              <p:cNvSpPr txBox="1"/>
              <p:nvPr/>
            </p:nvSpPr>
            <p:spPr>
              <a:xfrm>
                <a:off x="2633241" y="4450346"/>
                <a:ext cx="373192"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7145 </a:t>
                </a:r>
              </a:p>
            </p:txBody>
          </p:sp>
          <p:sp>
            <p:nvSpPr>
              <p:cNvPr id="63" name="Rectangle 62">
                <a:extLst>
                  <a:ext uri="{FF2B5EF4-FFF2-40B4-BE49-F238E27FC236}">
                    <a16:creationId xmlns:a16="http://schemas.microsoft.com/office/drawing/2014/main" id="{8D514BDC-769D-610E-8F84-FF62AADC2179}"/>
                  </a:ext>
                </a:extLst>
              </p:cNvPr>
              <p:cNvSpPr/>
              <p:nvPr/>
            </p:nvSpPr>
            <p:spPr>
              <a:xfrm>
                <a:off x="3621567" y="3595377"/>
                <a:ext cx="2965441" cy="364967"/>
              </a:xfrm>
              <a:prstGeom prst="rect">
                <a:avLst/>
              </a:prstGeom>
              <a:solidFill>
                <a:srgbClr val="7BA0FF">
                  <a:lumMod val="60000"/>
                  <a:lumOff val="40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FSS s-E</a:t>
                </a:r>
              </a:p>
            </p:txBody>
          </p:sp>
          <p:sp>
            <p:nvSpPr>
              <p:cNvPr id="64" name="Rectangle 63">
                <a:extLst>
                  <a:ext uri="{FF2B5EF4-FFF2-40B4-BE49-F238E27FC236}">
                    <a16:creationId xmlns:a16="http://schemas.microsoft.com/office/drawing/2014/main" id="{ADCD739C-4D04-53A4-AAF3-10D59D90A7BB}"/>
                  </a:ext>
                </a:extLst>
              </p:cNvPr>
              <p:cNvSpPr/>
              <p:nvPr/>
            </p:nvSpPr>
            <p:spPr>
              <a:xfrm>
                <a:off x="4351209" y="2859681"/>
                <a:ext cx="2243034" cy="352076"/>
              </a:xfrm>
              <a:prstGeom prst="rect">
                <a:avLst/>
              </a:prstGeom>
              <a:solidFill>
                <a:srgbClr val="92D050">
                  <a:alpha val="50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MARITIME MOBILE SAT s-E</a:t>
                </a:r>
              </a:p>
            </p:txBody>
          </p:sp>
          <p:sp>
            <p:nvSpPr>
              <p:cNvPr id="65" name="Rectangle 64">
                <a:extLst>
                  <a:ext uri="{FF2B5EF4-FFF2-40B4-BE49-F238E27FC236}">
                    <a16:creationId xmlns:a16="http://schemas.microsoft.com/office/drawing/2014/main" id="{159D0027-40C2-8853-6D79-C8C6C419EECF}"/>
                  </a:ext>
                </a:extLst>
              </p:cNvPr>
              <p:cNvSpPr/>
              <p:nvPr/>
            </p:nvSpPr>
            <p:spPr>
              <a:xfrm>
                <a:off x="4798858" y="2513832"/>
                <a:ext cx="585500" cy="352076"/>
              </a:xfrm>
              <a:prstGeom prst="rect">
                <a:avLst/>
              </a:prstGeom>
              <a:solidFill>
                <a:srgbClr val="82CBD7">
                  <a:lumMod val="75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80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METEO s-E</a:t>
                </a:r>
              </a:p>
            </p:txBody>
          </p:sp>
          <p:sp>
            <p:nvSpPr>
              <p:cNvPr id="66" name="Rectangle 65">
                <a:extLst>
                  <a:ext uri="{FF2B5EF4-FFF2-40B4-BE49-F238E27FC236}">
                    <a16:creationId xmlns:a16="http://schemas.microsoft.com/office/drawing/2014/main" id="{A57F5C01-5588-074D-B8C9-F2B45B8CC4CE}"/>
                  </a:ext>
                </a:extLst>
              </p:cNvPr>
              <p:cNvSpPr/>
              <p:nvPr/>
            </p:nvSpPr>
            <p:spPr>
              <a:xfrm>
                <a:off x="6588479" y="2513832"/>
                <a:ext cx="886139" cy="352076"/>
              </a:xfrm>
              <a:prstGeom prst="rect">
                <a:avLst/>
              </a:prstGeom>
              <a:solidFill>
                <a:srgbClr val="82CBD7">
                  <a:lumMod val="75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80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METEO</a:t>
                </a:r>
                <a:br>
                  <a:rPr kumimoji="0" lang="en-US" sz="80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br>
                <a:r>
                  <a:rPr kumimoji="0" lang="en-US" sz="80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 s-E</a:t>
                </a:r>
              </a:p>
            </p:txBody>
          </p:sp>
          <p:sp>
            <p:nvSpPr>
              <p:cNvPr id="67" name="Rectangle 66">
                <a:extLst>
                  <a:ext uri="{FF2B5EF4-FFF2-40B4-BE49-F238E27FC236}">
                    <a16:creationId xmlns:a16="http://schemas.microsoft.com/office/drawing/2014/main" id="{8EF4F13A-566E-0D47-F62E-A5FD6F918B26}"/>
                  </a:ext>
                </a:extLst>
              </p:cNvPr>
              <p:cNvSpPr/>
              <p:nvPr/>
            </p:nvSpPr>
            <p:spPr>
              <a:xfrm>
                <a:off x="7489247" y="3595377"/>
                <a:ext cx="3014376" cy="364967"/>
              </a:xfrm>
              <a:prstGeom prst="rect">
                <a:avLst/>
              </a:prstGeom>
              <a:solidFill>
                <a:srgbClr val="7BA0FF">
                  <a:lumMod val="60000"/>
                  <a:lumOff val="40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FSS E-s</a:t>
                </a:r>
              </a:p>
            </p:txBody>
          </p:sp>
          <p:sp>
            <p:nvSpPr>
              <p:cNvPr id="68" name="Rectangle 67">
                <a:extLst>
                  <a:ext uri="{FF2B5EF4-FFF2-40B4-BE49-F238E27FC236}">
                    <a16:creationId xmlns:a16="http://schemas.microsoft.com/office/drawing/2014/main" id="{3B053676-B961-BDA6-FFFC-5F8387C7E232}"/>
                  </a:ext>
                </a:extLst>
              </p:cNvPr>
              <p:cNvSpPr/>
              <p:nvPr/>
            </p:nvSpPr>
            <p:spPr>
              <a:xfrm>
                <a:off x="8237256" y="2859681"/>
                <a:ext cx="2266367" cy="352076"/>
              </a:xfrm>
              <a:prstGeom prst="rect">
                <a:avLst/>
              </a:prstGeom>
              <a:solidFill>
                <a:srgbClr val="ACBACF">
                  <a:lumMod val="75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EESS s-E</a:t>
                </a:r>
              </a:p>
            </p:txBody>
          </p:sp>
          <p:sp>
            <p:nvSpPr>
              <p:cNvPr id="69" name="Rectangle 68">
                <a:extLst>
                  <a:ext uri="{FF2B5EF4-FFF2-40B4-BE49-F238E27FC236}">
                    <a16:creationId xmlns:a16="http://schemas.microsoft.com/office/drawing/2014/main" id="{29E5930A-064A-2A9E-0914-0505AC8ED03D}"/>
                  </a:ext>
                </a:extLst>
              </p:cNvPr>
              <p:cNvSpPr/>
              <p:nvPr/>
            </p:nvSpPr>
            <p:spPr>
              <a:xfrm>
                <a:off x="9125718" y="2513832"/>
                <a:ext cx="273621" cy="352076"/>
              </a:xfrm>
              <a:prstGeom prst="rect">
                <a:avLst/>
              </a:prstGeom>
              <a:solidFill>
                <a:srgbClr val="82CBD7">
                  <a:lumMod val="75000"/>
                </a:srgbClr>
              </a:solidFill>
              <a:ln w="12700" cap="flat" cmpd="sng" algn="ctr">
                <a:solidFill>
                  <a:srgbClr val="13161E"/>
                </a:solidFill>
                <a:prstDash val="solid"/>
              </a:ln>
              <a:effectLst/>
            </p:spPr>
            <p:txBody>
              <a:bodyPr vert="vert270"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E-s</a:t>
                </a:r>
              </a:p>
            </p:txBody>
          </p:sp>
          <p:sp>
            <p:nvSpPr>
              <p:cNvPr id="70" name="Rectangle 69">
                <a:extLst>
                  <a:ext uri="{FF2B5EF4-FFF2-40B4-BE49-F238E27FC236}">
                    <a16:creationId xmlns:a16="http://schemas.microsoft.com/office/drawing/2014/main" id="{2B3C7A66-D950-FDD3-E05A-8FC68354C009}"/>
                  </a:ext>
                </a:extLst>
              </p:cNvPr>
              <p:cNvSpPr/>
              <p:nvPr/>
            </p:nvSpPr>
            <p:spPr>
              <a:xfrm>
                <a:off x="10511373" y="3608268"/>
                <a:ext cx="582404" cy="352076"/>
              </a:xfrm>
              <a:prstGeom prst="rect">
                <a:avLst/>
              </a:prstGeom>
              <a:solidFill>
                <a:srgbClr val="FFC000"/>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SRS</a:t>
                </a:r>
              </a:p>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s-E</a:t>
                </a:r>
              </a:p>
            </p:txBody>
          </p:sp>
          <p:sp>
            <p:nvSpPr>
              <p:cNvPr id="71" name="TextBox 70">
                <a:extLst>
                  <a:ext uri="{FF2B5EF4-FFF2-40B4-BE49-F238E27FC236}">
                    <a16:creationId xmlns:a16="http://schemas.microsoft.com/office/drawing/2014/main" id="{0EF16336-C382-1184-15EA-D1C3D985E394}"/>
                  </a:ext>
                </a:extLst>
              </p:cNvPr>
              <p:cNvSpPr txBox="1"/>
              <p:nvPr/>
            </p:nvSpPr>
            <p:spPr>
              <a:xfrm>
                <a:off x="11108622" y="4450346"/>
                <a:ext cx="568170"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8550 </a:t>
                </a:r>
              </a:p>
            </p:txBody>
          </p:sp>
          <p:sp>
            <p:nvSpPr>
              <p:cNvPr id="72" name="TextBox 71">
                <a:extLst>
                  <a:ext uri="{FF2B5EF4-FFF2-40B4-BE49-F238E27FC236}">
                    <a16:creationId xmlns:a16="http://schemas.microsoft.com/office/drawing/2014/main" id="{8A2297E4-78E3-6792-8B9C-D70A649D7455}"/>
                  </a:ext>
                </a:extLst>
              </p:cNvPr>
              <p:cNvSpPr txBox="1"/>
              <p:nvPr/>
            </p:nvSpPr>
            <p:spPr>
              <a:xfrm>
                <a:off x="11610919" y="4450346"/>
                <a:ext cx="568170" cy="132985"/>
              </a:xfrm>
              <a:prstGeom prst="rect">
                <a:avLst/>
              </a:prstGeom>
            </p:spPr>
            <p:txBody>
              <a:bodyPr wrap="square" lIns="0" tIns="0" rIns="0" bIns="0" rtlCol="0">
                <a:spAutoFit/>
              </a:bodyP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900" b="1" i="0" u="none" strike="noStrike" kern="0" cap="none" spc="0" normalizeH="0" baseline="0" noProof="0">
                    <a:ln>
                      <a:noFill/>
                    </a:ln>
                    <a:solidFill>
                      <a:srgbClr val="4A5A75"/>
                    </a:solidFill>
                    <a:effectLst/>
                    <a:uLnTx/>
                    <a:uFillTx/>
                    <a:latin typeface="Microsoft Sans Serif"/>
                    <a:cs typeface="Microsoft Sans Serif" panose="020B0604020202020204" pitchFamily="34" charset="0"/>
                  </a:rPr>
                  <a:t>8650 </a:t>
                </a:r>
              </a:p>
            </p:txBody>
          </p:sp>
          <p:sp>
            <p:nvSpPr>
              <p:cNvPr id="73" name="Rectangle 72">
                <a:extLst>
                  <a:ext uri="{FF2B5EF4-FFF2-40B4-BE49-F238E27FC236}">
                    <a16:creationId xmlns:a16="http://schemas.microsoft.com/office/drawing/2014/main" id="{7A16792B-6557-E761-422C-B59DAF028BDB}"/>
                  </a:ext>
                </a:extLst>
              </p:cNvPr>
              <p:cNvSpPr/>
              <p:nvPr/>
            </p:nvSpPr>
            <p:spPr>
              <a:xfrm>
                <a:off x="11361671" y="2859681"/>
                <a:ext cx="598875" cy="352076"/>
              </a:xfrm>
              <a:prstGeom prst="rect">
                <a:avLst/>
              </a:prstGeom>
              <a:solidFill>
                <a:srgbClr val="ACBACF">
                  <a:lumMod val="75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EESS</a:t>
                </a:r>
              </a:p>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active</a:t>
                </a:r>
              </a:p>
            </p:txBody>
          </p:sp>
          <p:sp>
            <p:nvSpPr>
              <p:cNvPr id="74" name="Rectangle 73">
                <a:extLst>
                  <a:ext uri="{FF2B5EF4-FFF2-40B4-BE49-F238E27FC236}">
                    <a16:creationId xmlns:a16="http://schemas.microsoft.com/office/drawing/2014/main" id="{A75D3753-68EF-70EE-F808-C8D46AEEC353}"/>
                  </a:ext>
                </a:extLst>
              </p:cNvPr>
              <p:cNvSpPr/>
              <p:nvPr/>
            </p:nvSpPr>
            <p:spPr>
              <a:xfrm>
                <a:off x="11101080" y="2504690"/>
                <a:ext cx="859467" cy="352076"/>
              </a:xfrm>
              <a:prstGeom prst="rect">
                <a:avLst/>
              </a:prstGeom>
              <a:solidFill>
                <a:srgbClr val="4A5A75">
                  <a:lumMod val="40000"/>
                  <a:lumOff val="60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Radio</a:t>
                </a:r>
                <a:b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b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Location</a:t>
                </a:r>
              </a:p>
            </p:txBody>
          </p:sp>
          <p:sp>
            <p:nvSpPr>
              <p:cNvPr id="75" name="Rectangle 74">
                <a:extLst>
                  <a:ext uri="{FF2B5EF4-FFF2-40B4-BE49-F238E27FC236}">
                    <a16:creationId xmlns:a16="http://schemas.microsoft.com/office/drawing/2014/main" id="{193900CE-E2C0-2770-35E5-B8B118FA1800}"/>
                  </a:ext>
                </a:extLst>
              </p:cNvPr>
              <p:cNvSpPr/>
              <p:nvPr/>
            </p:nvSpPr>
            <p:spPr>
              <a:xfrm>
                <a:off x="11369119" y="3608268"/>
                <a:ext cx="582404" cy="352076"/>
              </a:xfrm>
              <a:prstGeom prst="rect">
                <a:avLst/>
              </a:prstGeom>
              <a:solidFill>
                <a:srgbClr val="FFC000"/>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SRS</a:t>
                </a:r>
              </a:p>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active</a:t>
                </a:r>
              </a:p>
            </p:txBody>
          </p:sp>
          <p:sp>
            <p:nvSpPr>
              <p:cNvPr id="76" name="Rectangle 75">
                <a:extLst>
                  <a:ext uri="{FF2B5EF4-FFF2-40B4-BE49-F238E27FC236}">
                    <a16:creationId xmlns:a16="http://schemas.microsoft.com/office/drawing/2014/main" id="{AE78E890-349B-48CA-F557-0E0E49128DB1}"/>
                  </a:ext>
                </a:extLst>
              </p:cNvPr>
              <p:cNvSpPr/>
              <p:nvPr/>
            </p:nvSpPr>
            <p:spPr>
              <a:xfrm>
                <a:off x="3217733" y="2859681"/>
                <a:ext cx="394564" cy="352076"/>
              </a:xfrm>
              <a:prstGeom prst="rect">
                <a:avLst/>
              </a:prstGeom>
              <a:solidFill>
                <a:srgbClr val="ACBACF">
                  <a:lumMod val="75000"/>
                </a:srgbClr>
              </a:solidFill>
              <a:ln w="12700" cap="flat" cmpd="sng" algn="ctr">
                <a:solidFill>
                  <a:srgbClr val="13161E"/>
                </a:solidFill>
                <a:prstDash val="solid"/>
              </a:ln>
              <a:effectLst/>
            </p:spPr>
            <p:txBody>
              <a:bodyPr vert="vert270"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70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EESS</a:t>
                </a:r>
                <a:br>
                  <a:rPr kumimoji="0" lang="en-US" sz="70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br>
                <a:r>
                  <a:rPr kumimoji="0" lang="en-US" sz="70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E-s</a:t>
                </a:r>
              </a:p>
            </p:txBody>
          </p:sp>
          <p:sp>
            <p:nvSpPr>
              <p:cNvPr id="77" name="Rectangle 76">
                <a:extLst>
                  <a:ext uri="{FF2B5EF4-FFF2-40B4-BE49-F238E27FC236}">
                    <a16:creationId xmlns:a16="http://schemas.microsoft.com/office/drawing/2014/main" id="{34F1837A-6B10-8BDA-9F8A-481664EA6493}"/>
                  </a:ext>
                </a:extLst>
              </p:cNvPr>
              <p:cNvSpPr/>
              <p:nvPr/>
            </p:nvSpPr>
            <p:spPr>
              <a:xfrm>
                <a:off x="2627065" y="3608268"/>
                <a:ext cx="863659" cy="352076"/>
              </a:xfrm>
              <a:prstGeom prst="rect">
                <a:avLst/>
              </a:prstGeom>
              <a:solidFill>
                <a:srgbClr val="FFC000"/>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SOS / SRS E-s</a:t>
                </a:r>
              </a:p>
            </p:txBody>
          </p:sp>
          <p:sp>
            <p:nvSpPr>
              <p:cNvPr id="78" name="Rectangle 77">
                <a:extLst>
                  <a:ext uri="{FF2B5EF4-FFF2-40B4-BE49-F238E27FC236}">
                    <a16:creationId xmlns:a16="http://schemas.microsoft.com/office/drawing/2014/main" id="{5222F9E9-1D87-4B5D-CA03-CB2D9FD53011}"/>
                  </a:ext>
                </a:extLst>
              </p:cNvPr>
              <p:cNvSpPr/>
              <p:nvPr/>
            </p:nvSpPr>
            <p:spPr>
              <a:xfrm>
                <a:off x="3505795" y="1772461"/>
                <a:ext cx="3016685" cy="365760"/>
              </a:xfrm>
              <a:prstGeom prst="rect">
                <a:avLst/>
              </a:prstGeom>
              <a:solidFill>
                <a:srgbClr val="E71324">
                  <a:lumMod val="60000"/>
                  <a:lumOff val="40000"/>
                </a:srgbClr>
              </a:solidFill>
              <a:ln w="10795" cap="flat" cmpd="sng" algn="ctr">
                <a:solidFill>
                  <a:srgbClr val="13161E"/>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050" b="0" i="0" u="none" strike="noStrike" kern="1200" cap="none" spc="0" normalizeH="0" baseline="0" noProof="0">
                    <a:ln>
                      <a:noFill/>
                    </a:ln>
                    <a:solidFill>
                      <a:srgbClr val="13161E"/>
                    </a:solidFill>
                    <a:effectLst/>
                    <a:uLnTx/>
                    <a:uFillTx/>
                    <a:latin typeface="Microsoft Sans Serif"/>
                    <a:ea typeface="+mn-ea"/>
                    <a:cs typeface="Microsoft Sans Serif" panose="020B0604020202020204" pitchFamily="34" charset="0"/>
                  </a:rPr>
                  <a:t>UWB Channel #8</a:t>
                </a:r>
              </a:p>
            </p:txBody>
          </p:sp>
          <p:sp>
            <p:nvSpPr>
              <p:cNvPr id="79" name="Rectangle 78">
                <a:extLst>
                  <a:ext uri="{FF2B5EF4-FFF2-40B4-BE49-F238E27FC236}">
                    <a16:creationId xmlns:a16="http://schemas.microsoft.com/office/drawing/2014/main" id="{37CA21A8-7514-C8D2-B520-CC521EAEC820}"/>
                  </a:ext>
                </a:extLst>
              </p:cNvPr>
              <p:cNvSpPr/>
              <p:nvPr/>
            </p:nvSpPr>
            <p:spPr>
              <a:xfrm>
                <a:off x="6527018" y="1772461"/>
                <a:ext cx="3016685" cy="365760"/>
              </a:xfrm>
              <a:prstGeom prst="rect">
                <a:avLst/>
              </a:prstGeom>
              <a:solidFill>
                <a:srgbClr val="E71324">
                  <a:lumMod val="60000"/>
                  <a:lumOff val="40000"/>
                </a:srgbClr>
              </a:solidFill>
              <a:ln w="10795" cap="flat" cmpd="sng" algn="ctr">
                <a:solidFill>
                  <a:srgbClr val="13161E"/>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050" b="0" i="0" u="none" strike="noStrike" kern="1200" cap="none" spc="0" normalizeH="0" baseline="0" noProof="0">
                    <a:ln>
                      <a:noFill/>
                    </a:ln>
                    <a:solidFill>
                      <a:srgbClr val="13161E"/>
                    </a:solidFill>
                    <a:effectLst/>
                    <a:uLnTx/>
                    <a:uFillTx/>
                    <a:latin typeface="Microsoft Sans Serif"/>
                    <a:ea typeface="+mn-ea"/>
                    <a:cs typeface="Microsoft Sans Serif" panose="020B0604020202020204" pitchFamily="34" charset="0"/>
                  </a:rPr>
                  <a:t>UWB Channel #9</a:t>
                </a:r>
              </a:p>
            </p:txBody>
          </p:sp>
          <p:sp>
            <p:nvSpPr>
              <p:cNvPr id="80" name="Rectangle 79">
                <a:extLst>
                  <a:ext uri="{FF2B5EF4-FFF2-40B4-BE49-F238E27FC236}">
                    <a16:creationId xmlns:a16="http://schemas.microsoft.com/office/drawing/2014/main" id="{0749DDF5-2ADF-950B-AB37-67F93D72BE58}"/>
                  </a:ext>
                </a:extLst>
              </p:cNvPr>
              <p:cNvSpPr/>
              <p:nvPr/>
            </p:nvSpPr>
            <p:spPr>
              <a:xfrm>
                <a:off x="9550499" y="1772461"/>
                <a:ext cx="2410047" cy="365760"/>
              </a:xfrm>
              <a:prstGeom prst="rect">
                <a:avLst/>
              </a:prstGeom>
              <a:solidFill>
                <a:srgbClr val="E71324">
                  <a:lumMod val="60000"/>
                  <a:lumOff val="40000"/>
                </a:srgbClr>
              </a:solidFill>
              <a:ln w="10795" cap="flat" cmpd="sng" algn="ctr">
                <a:solidFill>
                  <a:srgbClr val="13161E"/>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050" b="0" i="0" u="none" strike="noStrike" kern="1200" cap="none" spc="0" normalizeH="0" baseline="0" noProof="0">
                    <a:ln>
                      <a:noFill/>
                    </a:ln>
                    <a:solidFill>
                      <a:srgbClr val="13161E"/>
                    </a:solidFill>
                    <a:effectLst/>
                    <a:uLnTx/>
                    <a:uFillTx/>
                    <a:latin typeface="Microsoft Sans Serif"/>
                    <a:ea typeface="+mn-ea"/>
                    <a:cs typeface="Microsoft Sans Serif" panose="020B0604020202020204" pitchFamily="34" charset="0"/>
                  </a:rPr>
                  <a:t>UWB Channel #19</a:t>
                </a:r>
              </a:p>
            </p:txBody>
          </p:sp>
          <p:sp>
            <p:nvSpPr>
              <p:cNvPr id="81" name="Rectangle 80">
                <a:extLst>
                  <a:ext uri="{FF2B5EF4-FFF2-40B4-BE49-F238E27FC236}">
                    <a16:creationId xmlns:a16="http://schemas.microsoft.com/office/drawing/2014/main" id="{6BE0A0A7-7977-DFFD-E5E9-FF3532896D74}"/>
                  </a:ext>
                </a:extLst>
              </p:cNvPr>
              <p:cNvSpPr/>
              <p:nvPr/>
            </p:nvSpPr>
            <p:spPr>
              <a:xfrm>
                <a:off x="486237" y="1772461"/>
                <a:ext cx="3016685" cy="365760"/>
              </a:xfrm>
              <a:prstGeom prst="rect">
                <a:avLst/>
              </a:prstGeom>
              <a:solidFill>
                <a:srgbClr val="E71324">
                  <a:lumMod val="60000"/>
                  <a:lumOff val="40000"/>
                </a:srgbClr>
              </a:solidFill>
              <a:ln w="10795" cap="flat" cmpd="sng" algn="ctr">
                <a:solidFill>
                  <a:srgbClr val="13161E"/>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050" b="0" i="0" u="none" strike="noStrike" kern="1200" cap="none" spc="0" normalizeH="0" baseline="0" noProof="0">
                    <a:ln>
                      <a:noFill/>
                    </a:ln>
                    <a:solidFill>
                      <a:srgbClr val="13161E"/>
                    </a:solidFill>
                    <a:effectLst/>
                    <a:uLnTx/>
                    <a:uFillTx/>
                    <a:latin typeface="Microsoft Sans Serif"/>
                    <a:ea typeface="+mn-ea"/>
                    <a:cs typeface="Microsoft Sans Serif" panose="020B0604020202020204" pitchFamily="34" charset="0"/>
                  </a:rPr>
                  <a:t>UWB Channel #6</a:t>
                </a:r>
              </a:p>
            </p:txBody>
          </p:sp>
          <p:sp>
            <p:nvSpPr>
              <p:cNvPr id="82" name="Rectangle 81">
                <a:extLst>
                  <a:ext uri="{FF2B5EF4-FFF2-40B4-BE49-F238E27FC236}">
                    <a16:creationId xmlns:a16="http://schemas.microsoft.com/office/drawing/2014/main" id="{54A31F67-8A35-E2B5-A9CD-0964CCE4D0E9}"/>
                  </a:ext>
                </a:extLst>
              </p:cNvPr>
              <p:cNvSpPr/>
              <p:nvPr/>
            </p:nvSpPr>
            <p:spPr>
              <a:xfrm>
                <a:off x="319416" y="1772461"/>
                <a:ext cx="156335" cy="365760"/>
              </a:xfrm>
              <a:prstGeom prst="rect">
                <a:avLst/>
              </a:prstGeom>
              <a:solidFill>
                <a:srgbClr val="E71324">
                  <a:lumMod val="60000"/>
                  <a:lumOff val="40000"/>
                </a:srgbClr>
              </a:solidFill>
              <a:ln w="10795" cap="flat" cmpd="sng" algn="ctr">
                <a:solidFill>
                  <a:srgbClr val="13161E"/>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grpSp>
        <p:sp>
          <p:nvSpPr>
            <p:cNvPr id="40" name="Rectangle 39">
              <a:extLst>
                <a:ext uri="{FF2B5EF4-FFF2-40B4-BE49-F238E27FC236}">
                  <a16:creationId xmlns:a16="http://schemas.microsoft.com/office/drawing/2014/main" id="{22CF7F3B-C5D8-536B-DF62-987BA21D297B}"/>
                </a:ext>
              </a:extLst>
            </p:cNvPr>
            <p:cNvSpPr/>
            <p:nvPr/>
          </p:nvSpPr>
          <p:spPr>
            <a:xfrm>
              <a:off x="3606606" y="2947880"/>
              <a:ext cx="736292" cy="352076"/>
            </a:xfrm>
            <a:prstGeom prst="rect">
              <a:avLst/>
            </a:prstGeom>
            <a:solidFill>
              <a:srgbClr val="FFFF00">
                <a:alpha val="60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MSS </a:t>
              </a:r>
              <a:b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b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s-E</a:t>
              </a:r>
            </a:p>
          </p:txBody>
        </p:sp>
        <p:sp>
          <p:nvSpPr>
            <p:cNvPr id="41" name="Rectangle 40">
              <a:extLst>
                <a:ext uri="{FF2B5EF4-FFF2-40B4-BE49-F238E27FC236}">
                  <a16:creationId xmlns:a16="http://schemas.microsoft.com/office/drawing/2014/main" id="{25D9FDF1-D4D2-D47A-6442-B5FA81B7A195}"/>
                </a:ext>
              </a:extLst>
            </p:cNvPr>
            <p:cNvSpPr/>
            <p:nvPr/>
          </p:nvSpPr>
          <p:spPr>
            <a:xfrm>
              <a:off x="7476251" y="2947880"/>
              <a:ext cx="743845" cy="352076"/>
            </a:xfrm>
            <a:prstGeom prst="rect">
              <a:avLst/>
            </a:prstGeom>
            <a:solidFill>
              <a:srgbClr val="FFFF00">
                <a:alpha val="60000"/>
              </a:srgbClr>
            </a:solid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MSS </a:t>
              </a:r>
              <a:b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br>
              <a:r>
                <a:rPr kumimoji="0" lang="en-US" sz="1050" b="0"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E-s</a:t>
              </a:r>
            </a:p>
          </p:txBody>
        </p:sp>
      </p:grpSp>
      <p:sp>
        <p:nvSpPr>
          <p:cNvPr id="100" name="Rectangle 99">
            <a:extLst>
              <a:ext uri="{FF2B5EF4-FFF2-40B4-BE49-F238E27FC236}">
                <a16:creationId xmlns:a16="http://schemas.microsoft.com/office/drawing/2014/main" id="{56BF8A94-3EA9-6D70-C2B8-E31CE92F82E4}"/>
              </a:ext>
            </a:extLst>
          </p:cNvPr>
          <p:cNvSpPr/>
          <p:nvPr/>
        </p:nvSpPr>
        <p:spPr>
          <a:xfrm>
            <a:off x="3718990" y="3844328"/>
            <a:ext cx="2803739" cy="352076"/>
          </a:xfrm>
          <a:prstGeom prst="rect">
            <a:avLst/>
          </a:prstGeom>
          <a:pattFill prst="lgGrid">
            <a:fgClr>
              <a:srgbClr val="FFC000"/>
            </a:fgClr>
            <a:bgClr>
              <a:srgbClr val="F7F8FA"/>
            </a:bgClr>
          </a:patt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4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Military</a:t>
            </a:r>
            <a:endParaRPr kumimoji="0" lang="en-US" sz="8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101" name="Rectangle 100">
            <a:extLst>
              <a:ext uri="{FF2B5EF4-FFF2-40B4-BE49-F238E27FC236}">
                <a16:creationId xmlns:a16="http://schemas.microsoft.com/office/drawing/2014/main" id="{E3901A5D-0A2F-47ED-48F3-E9B529CDFCD3}"/>
              </a:ext>
            </a:extLst>
          </p:cNvPr>
          <p:cNvSpPr/>
          <p:nvPr/>
        </p:nvSpPr>
        <p:spPr>
          <a:xfrm>
            <a:off x="7359954" y="3844328"/>
            <a:ext cx="2853895" cy="352076"/>
          </a:xfrm>
          <a:prstGeom prst="rect">
            <a:avLst/>
          </a:prstGeom>
          <a:pattFill prst="lgGrid">
            <a:fgClr>
              <a:srgbClr val="FFC000"/>
            </a:fgClr>
            <a:bgClr>
              <a:srgbClr val="F7F8FA"/>
            </a:bgClr>
          </a:pattFill>
          <a:ln w="12700" cap="flat" cmpd="sng" algn="ctr">
            <a:solidFill>
              <a:srgbClr val="13161E"/>
            </a:solidFill>
            <a:prstDash val="solid"/>
          </a:ln>
          <a:effectLst/>
        </p:spPr>
        <p:txBody>
          <a:bodyPr rtlCol="0" anchor="ctr"/>
          <a:lstStyle/>
          <a:p>
            <a:pPr marL="0" marR="0" lvl="0" indent="0" algn="ctr" defTabSz="914400" eaLnBrk="1" fontAlgn="auto" latinLnBrk="0" hangingPunct="1">
              <a:lnSpc>
                <a:spcPct val="96000"/>
              </a:lnSpc>
              <a:spcBef>
                <a:spcPts val="0"/>
              </a:spcBef>
              <a:spcAft>
                <a:spcPts val="0"/>
              </a:spcAft>
              <a:buClrTx/>
              <a:buSzTx/>
              <a:buFontTx/>
              <a:buNone/>
              <a:tabLst/>
              <a:defRPr/>
            </a:pPr>
            <a:r>
              <a:rPr kumimoji="0" lang="en-US" sz="14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rPr>
              <a:t>Military</a:t>
            </a:r>
            <a:endParaRPr kumimoji="0" lang="en-US" sz="800" b="1" i="0" u="none" strike="noStrike" kern="0" cap="none" spc="0" normalizeH="0" baseline="0" noProof="0">
              <a:ln>
                <a:noFill/>
              </a:ln>
              <a:solidFill>
                <a:srgbClr val="13161E"/>
              </a:solidFill>
              <a:effectLst/>
              <a:uLnTx/>
              <a:uFillTx/>
              <a:latin typeface="Microsoft Sans Serif"/>
              <a:ea typeface="+mn-ea"/>
              <a:cs typeface="Microsoft Sans Serif" panose="020B0604020202020204" pitchFamily="34" charset="0"/>
            </a:endParaRPr>
          </a:p>
        </p:txBody>
      </p:sp>
      <p:sp>
        <p:nvSpPr>
          <p:cNvPr id="102" name="Slide Number Placeholder 4">
            <a:extLst>
              <a:ext uri="{FF2B5EF4-FFF2-40B4-BE49-F238E27FC236}">
                <a16:creationId xmlns:a16="http://schemas.microsoft.com/office/drawing/2014/main" id="{BEDCDA60-3B6E-CE05-A8E1-B53EBCB03603}"/>
              </a:ext>
            </a:extLst>
          </p:cNvPr>
          <p:cNvSpPr>
            <a:spLocks noGrp="1"/>
          </p:cNvSpPr>
          <p:nvPr>
            <p:ph type="sldNum" sz="quarter" idx="4"/>
          </p:nvPr>
        </p:nvSpPr>
        <p:spPr>
          <a:xfrm>
            <a:off x="9550400" y="6340476"/>
            <a:ext cx="2012949" cy="365125"/>
          </a:xfrm>
        </p:spPr>
        <p:txBody>
          <a:bodyPr/>
          <a:lstStyle/>
          <a:p>
            <a:pPr>
              <a:defRPr/>
            </a:pPr>
            <a:r>
              <a:rPr lang="en-US" dirty="0">
                <a:solidFill>
                  <a:srgbClr val="00B050"/>
                </a:solidFill>
              </a:rPr>
              <a:t>Slide </a:t>
            </a:r>
            <a:fld id="{B459924E-2CE5-475B-ADDA-65D47DD898A7}" type="slidenum">
              <a:rPr lang="en-US" smtClean="0">
                <a:solidFill>
                  <a:srgbClr val="00B050"/>
                </a:solidFill>
              </a:rPr>
              <a:t>16</a:t>
            </a:fld>
            <a:endParaRPr lang="en-US" dirty="0">
              <a:solidFill>
                <a:srgbClr val="00B050"/>
              </a:solidFill>
            </a:endParaRPr>
          </a:p>
        </p:txBody>
      </p:sp>
    </p:spTree>
    <p:extLst>
      <p:ext uri="{BB962C8B-B14F-4D97-AF65-F5344CB8AC3E}">
        <p14:creationId xmlns:p14="http://schemas.microsoft.com/office/powerpoint/2010/main" val="29374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0" grpId="0" animBg="1"/>
      <p:bldP spid="1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6956-D2C8-8558-ACAD-B8AB7D40544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D0AA126-54A1-E075-F21F-A5F25CB9295A}"/>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E231C6A2-F73D-2CAB-4EBA-06AF127283CB}"/>
              </a:ext>
            </a:extLst>
          </p:cNvPr>
          <p:cNvSpPr>
            <a:spLocks noGrp="1"/>
          </p:cNvSpPr>
          <p:nvPr>
            <p:ph type="title"/>
          </p:nvPr>
        </p:nvSpPr>
        <p:spPr/>
        <p:txBody>
          <a:bodyPr>
            <a:noAutofit/>
          </a:bodyPr>
          <a:lstStyle/>
          <a:p>
            <a:r>
              <a:rPr lang="en-US" sz="2800" dirty="0"/>
              <a:t>WRC-27 agenda item 1.7</a:t>
            </a:r>
          </a:p>
        </p:txBody>
      </p:sp>
      <p:graphicFrame>
        <p:nvGraphicFramePr>
          <p:cNvPr id="28" name="Table 27">
            <a:extLst>
              <a:ext uri="{FF2B5EF4-FFF2-40B4-BE49-F238E27FC236}">
                <a16:creationId xmlns:a16="http://schemas.microsoft.com/office/drawing/2014/main" id="{CFB8A231-9E25-0A57-EA14-ED31FDE44A49}"/>
              </a:ext>
            </a:extLst>
          </p:cNvPr>
          <p:cNvGraphicFramePr>
            <a:graphicFrameLocks noGrp="1"/>
          </p:cNvGraphicFramePr>
          <p:nvPr>
            <p:extLst>
              <p:ext uri="{D42A27DB-BD31-4B8C-83A1-F6EECF244321}">
                <p14:modId xmlns:p14="http://schemas.microsoft.com/office/powerpoint/2010/main" val="2558471287"/>
              </p:ext>
            </p:extLst>
          </p:nvPr>
        </p:nvGraphicFramePr>
        <p:xfrm>
          <a:off x="609600" y="1935101"/>
          <a:ext cx="10805286" cy="3901440"/>
        </p:xfrm>
        <a:graphic>
          <a:graphicData uri="http://schemas.openxmlformats.org/drawingml/2006/table">
            <a:tbl>
              <a:tblPr firstRow="1" bandRow="1">
                <a:tableStyleId>{9D7B26C5-4107-4FEC-AEDC-1716B250A1EF}</a:tableStyleId>
              </a:tblPr>
              <a:tblGrid>
                <a:gridCol w="3213545">
                  <a:extLst>
                    <a:ext uri="{9D8B030D-6E8A-4147-A177-3AD203B41FA5}">
                      <a16:colId xmlns:a16="http://schemas.microsoft.com/office/drawing/2014/main" val="2759342231"/>
                    </a:ext>
                  </a:extLst>
                </a:gridCol>
                <a:gridCol w="5377429">
                  <a:extLst>
                    <a:ext uri="{9D8B030D-6E8A-4147-A177-3AD203B41FA5}">
                      <a16:colId xmlns:a16="http://schemas.microsoft.com/office/drawing/2014/main" val="3223901643"/>
                    </a:ext>
                  </a:extLst>
                </a:gridCol>
                <a:gridCol w="2214312">
                  <a:extLst>
                    <a:ext uri="{9D8B030D-6E8A-4147-A177-3AD203B41FA5}">
                      <a16:colId xmlns:a16="http://schemas.microsoft.com/office/drawing/2014/main" val="2973934646"/>
                    </a:ext>
                  </a:extLst>
                </a:gridCol>
              </a:tblGrid>
              <a:tr h="305557">
                <a:tc>
                  <a:txBody>
                    <a:bodyPr/>
                    <a:lstStyle/>
                    <a:p>
                      <a:r>
                        <a:rPr lang="en-US" sz="1600" dirty="0"/>
                        <a:t>Service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a:t>Frequency Ranges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a:t>Contributing WPs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619043"/>
                  </a:ext>
                </a:extLst>
              </a:tr>
              <a:tr h="226791">
                <a:tc gridSpan="3">
                  <a:txBody>
                    <a:bodyPr/>
                    <a:lstStyle/>
                    <a:p>
                      <a:pPr algn="ctr"/>
                      <a:r>
                        <a:rPr lang="en-US" sz="1200" b="1" dirty="0"/>
                        <a:t>7 125-8 400 MHz (contributing groups: WP 5C, WP 4A, WP 4C, WP 5B, WP 7B, WP 7C, WP 7D, WP 1B)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10000"/>
                        <a:lumOff val="90000"/>
                      </a:schemeClr>
                    </a:solidFill>
                  </a:tcPr>
                </a:tc>
                <a:tc hMerge="1">
                  <a:txBody>
                    <a:bodyPr/>
                    <a:lstStyle/>
                    <a:p>
                      <a:endParaRPr lang="en-US" sz="1200"/>
                    </a:p>
                  </a:txBody>
                  <a:tcPr/>
                </a:tc>
                <a:tc hMerge="1">
                  <a:txBody>
                    <a:bodyPr/>
                    <a:lstStyle/>
                    <a:p>
                      <a:endParaRPr lang="en-US" sz="1200"/>
                    </a:p>
                  </a:txBody>
                  <a:tcPr/>
                </a:tc>
                <a:extLst>
                  <a:ext uri="{0D108BD9-81ED-4DB2-BD59-A6C34878D82A}">
                    <a16:rowId xmlns:a16="http://schemas.microsoft.com/office/drawing/2014/main" val="2424428657"/>
                  </a:ext>
                </a:extLst>
              </a:tr>
              <a:tr h="226791">
                <a:tc>
                  <a:txBody>
                    <a:bodyPr/>
                    <a:lstStyle/>
                    <a:p>
                      <a:r>
                        <a:rPr lang="en-US" sz="1200" dirty="0"/>
                        <a:t>Fixed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7 125-8 400 MHz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a:t>WP 5C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9895062"/>
                  </a:ext>
                </a:extLst>
              </a:tr>
              <a:tr h="226791">
                <a:tc>
                  <a:txBody>
                    <a:bodyPr/>
                    <a:lstStyle/>
                    <a:p>
                      <a:r>
                        <a:rPr lang="en-US" sz="1200" dirty="0"/>
                        <a:t>Fixed satellite (space to Earth)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7 250-7750 MHz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a:t>WP 4A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333157"/>
                  </a:ext>
                </a:extLst>
              </a:tr>
              <a:tr h="226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rPr>
                        <a:t>Fixed satellite (Earth to s</a:t>
                      </a:r>
                      <a:r>
                        <a:rPr lang="en-US" altLang="zh-CN" sz="1200" kern="1200" dirty="0">
                          <a:solidFill>
                            <a:schemeClr val="dk1"/>
                          </a:solidFill>
                        </a:rPr>
                        <a:t>pace</a:t>
                      </a:r>
                      <a:r>
                        <a:rPr lang="en-US" sz="1200" kern="1200" dirty="0">
                          <a:solidFill>
                            <a:schemeClr val="dk1"/>
                          </a:solidFill>
                        </a:rPr>
                        <a:t>)</a:t>
                      </a:r>
                      <a:endParaRPr lang="en-US" sz="1200"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7900-8400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WP 4A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052582"/>
                  </a:ext>
                </a:extLst>
              </a:tr>
              <a:tr h="226791">
                <a:tc>
                  <a:txBody>
                    <a:bodyPr/>
                    <a:lstStyle/>
                    <a:p>
                      <a:r>
                        <a:rPr lang="en-US" sz="1200" kern="1200" dirty="0">
                          <a:solidFill>
                            <a:schemeClr val="dk1"/>
                          </a:solidFill>
                        </a:rPr>
                        <a:t>Space operation</a:t>
                      </a:r>
                      <a:endParaRPr lang="en-US" sz="1200"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7 100-7 155 MHz and 7 190-7 235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a:t>WP 7B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543144"/>
                  </a:ext>
                </a:extLst>
              </a:tr>
              <a:tr h="226791">
                <a:tc>
                  <a:txBody>
                    <a:bodyPr/>
                    <a:lstStyle/>
                    <a:p>
                      <a:r>
                        <a:rPr lang="en-US" sz="1200" kern="1200" dirty="0">
                          <a:solidFill>
                            <a:schemeClr val="dk1"/>
                          </a:solidFill>
                        </a:rPr>
                        <a:t>Space research (deep space) (Earth-to-space)</a:t>
                      </a:r>
                      <a:endParaRPr lang="en-US" sz="1200"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7 145-7 190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WP 7B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932230"/>
                  </a:ext>
                </a:extLst>
              </a:tr>
              <a:tr h="226791">
                <a:tc>
                  <a:txBody>
                    <a:bodyPr/>
                    <a:lstStyle/>
                    <a:p>
                      <a:r>
                        <a:rPr lang="en-US" sz="1200" kern="1200" dirty="0">
                          <a:solidFill>
                            <a:schemeClr val="dk1"/>
                          </a:solidFill>
                        </a:rPr>
                        <a:t>Earth exploration-satellite (Earth-to-space)</a:t>
                      </a:r>
                      <a:endParaRPr lang="en-US" sz="1200"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7 190-7 250 MHz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WP 7B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522201"/>
                  </a:ext>
                </a:extLst>
              </a:tr>
              <a:tr h="226791">
                <a:tc>
                  <a:txBody>
                    <a:bodyPr/>
                    <a:lstStyle/>
                    <a:p>
                      <a:r>
                        <a:rPr lang="en-US" sz="1200" kern="1200">
                          <a:solidFill>
                            <a:schemeClr val="dk1"/>
                          </a:solidFill>
                        </a:rPr>
                        <a:t>Earth exploration-satellite (space-to-Earth)</a:t>
                      </a:r>
                      <a:endParaRPr lang="en-US" sz="1200" kern="120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8 025-8400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WP 7B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706856"/>
                  </a:ext>
                </a:extLst>
              </a:tr>
              <a:tr h="226791">
                <a:tc>
                  <a:txBody>
                    <a:bodyPr/>
                    <a:lstStyle/>
                    <a:p>
                      <a:r>
                        <a:rPr lang="en-US" sz="1200" dirty="0"/>
                        <a:t>Mobile satellite (space-to-Earth)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7 375-7 750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a:t>WP 4C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567716"/>
                  </a:ext>
                </a:extLst>
              </a:tr>
              <a:tr h="226791">
                <a:tc>
                  <a:txBody>
                    <a:bodyPr/>
                    <a:lstStyle/>
                    <a:p>
                      <a:r>
                        <a:rPr lang="en-US" sz="1200"/>
                        <a:t>Meteorological satellite (space-to-Earth)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a:t>7 450-7 550 MHz, 7 750-7 900 MHz</a:t>
                      </a: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a:t>WP 7B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2879665"/>
                  </a:ext>
                </a:extLst>
              </a:tr>
              <a:tr h="226791">
                <a:tc>
                  <a:txBody>
                    <a:bodyPr/>
                    <a:lstStyle/>
                    <a:p>
                      <a:r>
                        <a:rPr lang="en-US" sz="1200" dirty="0"/>
                        <a:t>Meteorological satellite (Earth-to-space)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8 175-8 215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t>WP 7B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119495"/>
                  </a:ext>
                </a:extLst>
              </a:tr>
            </a:tbl>
          </a:graphicData>
        </a:graphic>
      </p:graphicFrame>
      <p:sp>
        <p:nvSpPr>
          <p:cNvPr id="29" name="TextBox 28">
            <a:extLst>
              <a:ext uri="{FF2B5EF4-FFF2-40B4-BE49-F238E27FC236}">
                <a16:creationId xmlns:a16="http://schemas.microsoft.com/office/drawing/2014/main" id="{1B4E630E-7A61-44F6-EB56-730A4333EE67}"/>
              </a:ext>
            </a:extLst>
          </p:cNvPr>
          <p:cNvSpPr txBox="1"/>
          <p:nvPr/>
        </p:nvSpPr>
        <p:spPr>
          <a:xfrm>
            <a:off x="609600" y="1170980"/>
            <a:ext cx="10521870" cy="369332"/>
          </a:xfrm>
          <a:prstGeom prst="rect">
            <a:avLst/>
          </a:prstGeom>
          <a:noFill/>
        </p:spPr>
        <p:txBody>
          <a:bodyPr wrap="square">
            <a:spAutoFit/>
          </a:bodyPr>
          <a:lstStyle/>
          <a:p>
            <a:r>
              <a:rPr lang="en-US" b="1" dirty="0"/>
              <a:t>Sharing and compatibility with existing services in the frequency band 7125-8400 MHz</a:t>
            </a:r>
            <a:endParaRPr lang="en-US" dirty="0"/>
          </a:p>
        </p:txBody>
      </p:sp>
      <p:sp>
        <p:nvSpPr>
          <p:cNvPr id="30" name="Slide Number Placeholder 4">
            <a:extLst>
              <a:ext uri="{FF2B5EF4-FFF2-40B4-BE49-F238E27FC236}">
                <a16:creationId xmlns:a16="http://schemas.microsoft.com/office/drawing/2014/main" id="{EB29D942-E4CF-8C52-712F-9289ACBF6041}"/>
              </a:ext>
            </a:extLst>
          </p:cNvPr>
          <p:cNvSpPr>
            <a:spLocks noGrp="1"/>
          </p:cNvSpPr>
          <p:nvPr>
            <p:ph type="sldNum" sz="quarter" idx="4"/>
          </p:nvPr>
        </p:nvSpPr>
        <p:spPr>
          <a:xfrm>
            <a:off x="9550400" y="6340476"/>
            <a:ext cx="2012949" cy="365125"/>
          </a:xfrm>
        </p:spPr>
        <p:txBody>
          <a:bodyPr/>
          <a:lstStyle/>
          <a:p>
            <a:pPr>
              <a:defRPr/>
            </a:pPr>
            <a:r>
              <a:rPr lang="en-US" dirty="0">
                <a:solidFill>
                  <a:srgbClr val="00B050"/>
                </a:solidFill>
              </a:rPr>
              <a:t>Slide </a:t>
            </a:r>
            <a:fld id="{B459924E-2CE5-475B-ADDA-65D47DD898A7}" type="slidenum">
              <a:rPr lang="en-US" smtClean="0">
                <a:solidFill>
                  <a:srgbClr val="00B050"/>
                </a:solidFill>
              </a:rPr>
              <a:t>17</a:t>
            </a:fld>
            <a:endParaRPr lang="en-US" dirty="0">
              <a:solidFill>
                <a:srgbClr val="00B050"/>
              </a:solidFill>
            </a:endParaRPr>
          </a:p>
        </p:txBody>
      </p:sp>
    </p:spTree>
    <p:extLst>
      <p:ext uri="{BB962C8B-B14F-4D97-AF65-F5344CB8AC3E}">
        <p14:creationId xmlns:p14="http://schemas.microsoft.com/office/powerpoint/2010/main" val="850864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02B8-A587-1542-5D1B-6963A55E6C4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A8096D0-6ADD-76DB-5AD2-627C11EFCE49}"/>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1E8D475B-57A6-48B6-D45D-41219B1F2F92}"/>
              </a:ext>
            </a:extLst>
          </p:cNvPr>
          <p:cNvSpPr>
            <a:spLocks noGrp="1"/>
          </p:cNvSpPr>
          <p:nvPr>
            <p:ph idx="1"/>
          </p:nvPr>
        </p:nvSpPr>
        <p:spPr>
          <a:xfrm>
            <a:off x="609600" y="1752600"/>
            <a:ext cx="10972800" cy="4724400"/>
          </a:xfrm>
        </p:spPr>
        <p:txBody>
          <a:bodyPr>
            <a:normAutofit fontScale="92500" lnSpcReduction="10000"/>
          </a:bodyPr>
          <a:lstStyle/>
          <a:p>
            <a:pPr marL="109537" indent="0">
              <a:buNone/>
            </a:pPr>
            <a:r>
              <a:rPr lang="en-US" sz="1100" dirty="0"/>
              <a:t>The sharing and compatibility studies for the frequency band 7125-8400 MHz are contained in the attachments to this Annex 2 of the working document:</a:t>
            </a:r>
          </a:p>
          <a:p>
            <a:r>
              <a:rPr lang="en-US" sz="1100" b="1" dirty="0"/>
              <a:t>Attachment 1:</a:t>
            </a:r>
            <a:r>
              <a:rPr lang="en-US" sz="1100" dirty="0"/>
              <a:t>	Sharing between the fixed service and IMT operating in the frequency band 7 125-8 400 MHz</a:t>
            </a:r>
          </a:p>
          <a:p>
            <a:r>
              <a:rPr lang="en-US" sz="1100" b="1" dirty="0"/>
              <a:t>Attachment 2:</a:t>
            </a:r>
            <a:r>
              <a:rPr lang="en-US" sz="1100" dirty="0"/>
              <a:t>	Sharing between the space research service (Earth-to-space) in the frequency band 7 145-7 235 MHz and IMT operating in the frequency band 7 125-8 400 MHz</a:t>
            </a:r>
          </a:p>
          <a:p>
            <a:r>
              <a:rPr lang="en-US" sz="1100" b="1" dirty="0"/>
              <a:t>Attachment 3:</a:t>
            </a:r>
            <a:r>
              <a:rPr lang="en-US" sz="1100" dirty="0"/>
              <a:t>	Sharing between the space operation service (Earth-to-space) (see No. </a:t>
            </a:r>
            <a:r>
              <a:rPr lang="en-US" sz="1100" b="1" dirty="0"/>
              <a:t>5.459</a:t>
            </a:r>
            <a:r>
              <a:rPr lang="en-US" sz="1100" dirty="0"/>
              <a:t>) in the frequency bands 7 100-7 155 MHz and 7 190-7 250 MHz and IMT operating in the frequency band 7 125-8 400 MHz</a:t>
            </a:r>
          </a:p>
          <a:p>
            <a:r>
              <a:rPr lang="en-US" sz="1100" b="1" dirty="0"/>
              <a:t>Attachment 4:</a:t>
            </a:r>
            <a:r>
              <a:rPr lang="en-US" sz="1100" dirty="0"/>
              <a:t>	Sharing between the fixed satellite service (space-to-Earth) in the frequency band 7 250-7 750 MHz and IMT operating in the frequency band 7 125-8 400 MHz </a:t>
            </a:r>
          </a:p>
          <a:p>
            <a:r>
              <a:rPr lang="en-US" sz="1100" b="1" dirty="0"/>
              <a:t>Attachment 5:</a:t>
            </a:r>
            <a:r>
              <a:rPr lang="en-US" sz="1100" dirty="0"/>
              <a:t>	Sharing between the fixed satellite service (Earth-to-space) in the frequency band 7 900-8 400 MHz and IMT operating in the frequency band 7 125-8 400 MHz</a:t>
            </a:r>
          </a:p>
          <a:p>
            <a:r>
              <a:rPr lang="en-US" sz="1100" b="1" dirty="0"/>
              <a:t>Attachment 6:</a:t>
            </a:r>
            <a:r>
              <a:rPr lang="en-US" sz="1100" dirty="0"/>
              <a:t>	Sharing between the mobile satellite service (space-to-Earth) (see RR No. </a:t>
            </a:r>
            <a:r>
              <a:rPr lang="en-US" sz="1100" b="1" dirty="0"/>
              <a:t>5.461</a:t>
            </a:r>
            <a:r>
              <a:rPr lang="en-US" sz="1100" dirty="0"/>
              <a:t>) in the frequency band 7 250-7 375 MHz and IMT operating in the frequency band 7 125-8 400 MHz</a:t>
            </a:r>
          </a:p>
          <a:p>
            <a:r>
              <a:rPr lang="en-US" sz="1100" b="1" dirty="0"/>
              <a:t>Attachment 7:</a:t>
            </a:r>
            <a:r>
              <a:rPr lang="en-US" sz="1100" dirty="0"/>
              <a:t>	Sharing between the mobile satellite service (Earth-to-space) in the frequency band 7 900-8 025 MHz and IMT operating in the frequency band 7 125-8 400 MHz</a:t>
            </a:r>
          </a:p>
          <a:p>
            <a:r>
              <a:rPr lang="en-US" sz="1100" b="1" dirty="0"/>
              <a:t>Attachment 8:</a:t>
            </a:r>
            <a:r>
              <a:rPr lang="en-US" sz="1100" dirty="0"/>
              <a:t>	Sharing between the meteorological satellite service (space-to-Earth) in the frequency bands 7 450-7 550 MHz and 7 750-7 900 MHz and IMT operating in the frequency band 7 125-8 400 MHz</a:t>
            </a:r>
          </a:p>
          <a:p>
            <a:r>
              <a:rPr lang="en-US" sz="1100" b="1" dirty="0"/>
              <a:t>Attachment 9:</a:t>
            </a:r>
            <a:r>
              <a:rPr lang="en-US" sz="1100" dirty="0"/>
              <a:t>	Sharing between the meteorological satellite service (Earth-to-space) in the frequency band 8 175-8 215 MHz and IMT operating in the frequency band 7 125-8 400 MHz</a:t>
            </a:r>
          </a:p>
          <a:p>
            <a:r>
              <a:rPr lang="en-US" sz="1100" b="1" dirty="0"/>
              <a:t>Attachment 10:</a:t>
            </a:r>
            <a:r>
              <a:rPr lang="en-US" sz="1100" dirty="0"/>
              <a:t>	Sharing between the Earth exploration satellite service (space-to-Earth) in the frequency band 8 025-8 400 MHz and IMT operating in the frequency band 7 125-8 400 MHz</a:t>
            </a:r>
          </a:p>
          <a:p>
            <a:r>
              <a:rPr lang="en-US" sz="1100" b="1" dirty="0"/>
              <a:t>Attachment 11:</a:t>
            </a:r>
            <a:r>
              <a:rPr lang="en-US" sz="1100" dirty="0"/>
              <a:t>	Compatibility of the space research service (space-to-Earth) operating in the frequency band 8 400-8 500 MHz and IMT operating in the frequency band 8 215-8 400 MHz</a:t>
            </a:r>
          </a:p>
          <a:p>
            <a:r>
              <a:rPr lang="en-US" sz="1100" b="1" dirty="0"/>
              <a:t>Attachment 12:</a:t>
            </a:r>
            <a:r>
              <a:rPr lang="en-US" sz="1100" dirty="0"/>
              <a:t>	Sharing between the Earth exploration satellite service (Earth-to-space) operating in the frequency band 7 190-7 250 MHz and IMT operating in the frequency band 7 125-8 400 MHz</a:t>
            </a:r>
          </a:p>
          <a:p>
            <a:r>
              <a:rPr lang="en-US" sz="1100" b="1" dirty="0"/>
              <a:t>Attachment 13:</a:t>
            </a:r>
            <a:r>
              <a:rPr lang="en-US" sz="1100" dirty="0"/>
              <a:t>	Sharing between the maritime mobile satellite service (space-to-Earth) operating in the frequency band 7 375-7 750 MHz and IMT operating in the frequency band 7 125-8 400 MHz</a:t>
            </a:r>
          </a:p>
          <a:p>
            <a:r>
              <a:rPr lang="en-US" sz="1100" b="1" dirty="0"/>
              <a:t>Attachment 14:</a:t>
            </a:r>
            <a:r>
              <a:rPr lang="en-US" sz="1100" dirty="0"/>
              <a:t>	Existing services into IMT</a:t>
            </a:r>
          </a:p>
        </p:txBody>
      </p:sp>
      <p:sp>
        <p:nvSpPr>
          <p:cNvPr id="2" name="Title 1">
            <a:extLst>
              <a:ext uri="{FF2B5EF4-FFF2-40B4-BE49-F238E27FC236}">
                <a16:creationId xmlns:a16="http://schemas.microsoft.com/office/drawing/2014/main" id="{0B79A3D5-1482-454E-9E95-B75E16AD15DD}"/>
              </a:ext>
            </a:extLst>
          </p:cNvPr>
          <p:cNvSpPr>
            <a:spLocks noGrp="1"/>
          </p:cNvSpPr>
          <p:nvPr>
            <p:ph type="title"/>
          </p:nvPr>
        </p:nvSpPr>
        <p:spPr/>
        <p:txBody>
          <a:bodyPr>
            <a:noAutofit/>
          </a:bodyPr>
          <a:lstStyle/>
          <a:p>
            <a:r>
              <a:rPr lang="en-US" sz="2800" dirty="0"/>
              <a:t>WRC-27 agenda item 1.7</a:t>
            </a:r>
          </a:p>
        </p:txBody>
      </p:sp>
      <p:sp>
        <p:nvSpPr>
          <p:cNvPr id="10" name="Slide Number Placeholder 4">
            <a:extLst>
              <a:ext uri="{FF2B5EF4-FFF2-40B4-BE49-F238E27FC236}">
                <a16:creationId xmlns:a16="http://schemas.microsoft.com/office/drawing/2014/main" id="{9A4DF39B-E2D2-485E-1D20-491E0FA46C8E}"/>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18</a:t>
            </a:fld>
            <a:endParaRPr lang="en-US" dirty="0">
              <a:solidFill>
                <a:srgbClr val="00B050"/>
              </a:solidFill>
            </a:endParaRPr>
          </a:p>
        </p:txBody>
      </p:sp>
      <p:sp>
        <p:nvSpPr>
          <p:cNvPr id="3" name="TextBox 2">
            <a:extLst>
              <a:ext uri="{FF2B5EF4-FFF2-40B4-BE49-F238E27FC236}">
                <a16:creationId xmlns:a16="http://schemas.microsoft.com/office/drawing/2014/main" id="{0BAFA735-2663-46EF-C95B-F62733001466}"/>
              </a:ext>
            </a:extLst>
          </p:cNvPr>
          <p:cNvSpPr txBox="1"/>
          <p:nvPr/>
        </p:nvSpPr>
        <p:spPr>
          <a:xfrm>
            <a:off x="609600" y="1170980"/>
            <a:ext cx="10521870" cy="369332"/>
          </a:xfrm>
          <a:prstGeom prst="rect">
            <a:avLst/>
          </a:prstGeom>
          <a:noFill/>
        </p:spPr>
        <p:txBody>
          <a:bodyPr wrap="square">
            <a:spAutoFit/>
          </a:bodyPr>
          <a:lstStyle/>
          <a:p>
            <a:r>
              <a:rPr lang="en-US" b="1" dirty="0"/>
              <a:t>Sharing and compatibility with existing services in the frequency band 7125-8400 MHz</a:t>
            </a:r>
            <a:endParaRPr lang="en-US" dirty="0"/>
          </a:p>
        </p:txBody>
      </p:sp>
    </p:spTree>
    <p:extLst>
      <p:ext uri="{BB962C8B-B14F-4D97-AF65-F5344CB8AC3E}">
        <p14:creationId xmlns:p14="http://schemas.microsoft.com/office/powerpoint/2010/main" val="347887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3F9A-5EF3-77B4-A3DD-7CC22E4042D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608A22D-11E2-E15A-D703-8EAFA46C2661}"/>
              </a:ext>
            </a:extLst>
          </p:cNvPr>
          <p:cNvSpPr>
            <a:spLocks noGrp="1"/>
          </p:cNvSpPr>
          <p:nvPr>
            <p:ph type="body" sz="quarter" idx="10"/>
          </p:nvPr>
        </p:nvSpPr>
        <p:spPr/>
        <p:txBody>
          <a:bodyPr/>
          <a:lstStyle/>
          <a:p>
            <a:r>
              <a:rPr lang="en-US" sz="5400" dirty="0"/>
              <a:t>Characteristics and parameters from IMT and key existing services to be used in the studies</a:t>
            </a:r>
            <a:endParaRPr lang="en-US" dirty="0"/>
          </a:p>
        </p:txBody>
      </p:sp>
    </p:spTree>
    <p:extLst>
      <p:ext uri="{BB962C8B-B14F-4D97-AF65-F5344CB8AC3E}">
        <p14:creationId xmlns:p14="http://schemas.microsoft.com/office/powerpoint/2010/main" val="285340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38713232-C3E2-C8DE-FE7B-8CBB26BAB9E1}"/>
              </a:ext>
            </a:extLst>
          </p:cNvPr>
          <p:cNvSpPr>
            <a:spLocks noGrp="1"/>
          </p:cNvSpPr>
          <p:nvPr>
            <p:ph idx="1"/>
          </p:nvPr>
        </p:nvSpPr>
        <p:spPr>
          <a:xfrm>
            <a:off x="609600" y="1371600"/>
            <a:ext cx="10972800" cy="4635499"/>
          </a:xfrm>
        </p:spPr>
        <p:txBody>
          <a:bodyPr>
            <a:normAutofit lnSpcReduction="10000"/>
          </a:bodyPr>
          <a:lstStyle/>
          <a:p>
            <a:pPr marL="109537" indent="0">
              <a:buNone/>
            </a:pPr>
            <a:endParaRPr lang="en-US" sz="1600" dirty="0"/>
          </a:p>
          <a:p>
            <a:r>
              <a:rPr lang="en-US" sz="1600" dirty="0"/>
              <a:t>Opening remarks – John Omo SG ATU /Elizabeth Migwalla</a:t>
            </a:r>
          </a:p>
          <a:p>
            <a:r>
              <a:rPr lang="en-US" sz="1600" dirty="0"/>
              <a:t>Introductory remarks-</a:t>
            </a:r>
            <a:r>
              <a:rPr lang="en-US" sz="1600" dirty="0" err="1"/>
              <a:t>Mandialy</a:t>
            </a:r>
            <a:r>
              <a:rPr lang="en-US" sz="1600" dirty="0"/>
              <a:t> Bodian Chair ATU WG2B</a:t>
            </a:r>
          </a:p>
          <a:p>
            <a:r>
              <a:rPr lang="en-US" sz="1600" dirty="0"/>
              <a:t>ATU survey results on current use of the bands in the region – Martial DHOSSA</a:t>
            </a:r>
          </a:p>
          <a:p>
            <a:r>
              <a:rPr lang="en-US" sz="1600" dirty="0"/>
              <a:t>Frequency band 7/8 GHz for IMT in the context of 6G developments – Elizabeth Migwalla</a:t>
            </a:r>
          </a:p>
          <a:p>
            <a:r>
              <a:rPr lang="en-US" sz="1600" dirty="0"/>
              <a:t>Overview of WRC-27 agenda item 1.7 – Geraldo Neto</a:t>
            </a:r>
          </a:p>
          <a:p>
            <a:r>
              <a:rPr lang="en-US" sz="1600" dirty="0"/>
              <a:t>Status of the ongoing sharing and compatibility studies – Geraldo Neto/ Punit Rathod</a:t>
            </a:r>
          </a:p>
          <a:p>
            <a:r>
              <a:rPr lang="en-US" sz="1600" dirty="0"/>
              <a:t>Characteristics and parameters from IMT and key existing services to be used in the studies – Geraldo Neto</a:t>
            </a:r>
          </a:p>
          <a:p>
            <a:endParaRPr lang="en-US" sz="1600" dirty="0"/>
          </a:p>
          <a:p>
            <a:pPr marL="109537" indent="0">
              <a:buNone/>
            </a:pPr>
            <a:r>
              <a:rPr lang="en-US" sz="1600" b="1" dirty="0">
                <a:solidFill>
                  <a:schemeClr val="accent5"/>
                </a:solidFill>
              </a:rPr>
              <a:t>BREAK</a:t>
            </a:r>
          </a:p>
          <a:p>
            <a:endParaRPr lang="en-US" sz="1600" dirty="0"/>
          </a:p>
          <a:p>
            <a:r>
              <a:rPr lang="en-US" sz="1600" dirty="0"/>
              <a:t>CASE STUDY: Sharing and compatibility between the fixed service and IMT in the 7125-8400 MHz band – Geraldo Neto, Punit Rathod</a:t>
            </a:r>
          </a:p>
          <a:p>
            <a:r>
              <a:rPr lang="en-US" sz="1600" dirty="0"/>
              <a:t>Conclusions, next steps-All</a:t>
            </a:r>
          </a:p>
          <a:p>
            <a:r>
              <a:rPr lang="en-US" sz="1600" dirty="0"/>
              <a:t>Closing remarks – Elizabeth Migwalla, ATU representative</a:t>
            </a:r>
          </a:p>
        </p:txBody>
      </p:sp>
      <p:sp>
        <p:nvSpPr>
          <p:cNvPr id="2" name="Title 1">
            <a:extLst>
              <a:ext uri="{FF2B5EF4-FFF2-40B4-BE49-F238E27FC236}">
                <a16:creationId xmlns:a16="http://schemas.microsoft.com/office/drawing/2014/main" id="{0495EA4C-6B47-57C1-81FE-A08532260381}"/>
              </a:ext>
            </a:extLst>
          </p:cNvPr>
          <p:cNvSpPr>
            <a:spLocks noGrp="1"/>
          </p:cNvSpPr>
          <p:nvPr>
            <p:ph type="title"/>
          </p:nvPr>
        </p:nvSpPr>
        <p:spPr/>
        <p:txBody>
          <a:bodyPr/>
          <a:lstStyle/>
          <a:p>
            <a:r>
              <a:rPr lang="en-US" dirty="0"/>
              <a:t>Agenda</a:t>
            </a:r>
          </a:p>
        </p:txBody>
      </p:sp>
      <p:sp>
        <p:nvSpPr>
          <p:cNvPr id="10" name="Slide Number Placeholder 4"/>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2</a:t>
            </a:fld>
            <a:endParaRPr lang="en-US" dirty="0">
              <a:solidFill>
                <a:srgbClr val="00B050"/>
              </a:solidFill>
            </a:endParaRPr>
          </a:p>
        </p:txBody>
      </p:sp>
      <p:cxnSp>
        <p:nvCxnSpPr>
          <p:cNvPr id="3" name="Straight Connector 2"/>
          <p:cNvCxnSpPr/>
          <p:nvPr/>
        </p:nvCxnSpPr>
        <p:spPr>
          <a:xfrm>
            <a:off x="838200" y="1143000"/>
            <a:ext cx="10725149"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94804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619E7-9DBB-31DC-79BC-57299A5B82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3981D46-7474-3BE4-4FE5-25F2909887B5}"/>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3FEBB552-6BC4-4893-C59F-2D062BC15E59}"/>
              </a:ext>
            </a:extLst>
          </p:cNvPr>
          <p:cNvSpPr>
            <a:spLocks noGrp="1"/>
          </p:cNvSpPr>
          <p:nvPr>
            <p:ph type="title"/>
          </p:nvPr>
        </p:nvSpPr>
        <p:spPr/>
        <p:txBody>
          <a:bodyPr>
            <a:noAutofit/>
          </a:bodyPr>
          <a:lstStyle/>
          <a:p>
            <a:r>
              <a:rPr lang="en-US" sz="2800" dirty="0"/>
              <a:t>WRC-27 agenda item 1.7</a:t>
            </a:r>
          </a:p>
        </p:txBody>
      </p:sp>
      <p:sp>
        <p:nvSpPr>
          <p:cNvPr id="10" name="Slide Number Placeholder 4">
            <a:extLst>
              <a:ext uri="{FF2B5EF4-FFF2-40B4-BE49-F238E27FC236}">
                <a16:creationId xmlns:a16="http://schemas.microsoft.com/office/drawing/2014/main" id="{61DD3D65-EE7B-2BD2-2026-7EA0C662297C}"/>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20</a:t>
            </a:fld>
            <a:endParaRPr lang="en-US" dirty="0">
              <a:solidFill>
                <a:srgbClr val="00B050"/>
              </a:solidFill>
            </a:endParaRPr>
          </a:p>
        </p:txBody>
      </p:sp>
      <p:sp>
        <p:nvSpPr>
          <p:cNvPr id="3" name="TextBox 2">
            <a:extLst>
              <a:ext uri="{FF2B5EF4-FFF2-40B4-BE49-F238E27FC236}">
                <a16:creationId xmlns:a16="http://schemas.microsoft.com/office/drawing/2014/main" id="{68F7AF2A-89B6-C7E2-D3AD-10296D69AC2A}"/>
              </a:ext>
            </a:extLst>
          </p:cNvPr>
          <p:cNvSpPr txBox="1"/>
          <p:nvPr/>
        </p:nvSpPr>
        <p:spPr>
          <a:xfrm>
            <a:off x="609600" y="1170980"/>
            <a:ext cx="10521870" cy="369332"/>
          </a:xfrm>
          <a:prstGeom prst="rect">
            <a:avLst/>
          </a:prstGeom>
          <a:noFill/>
        </p:spPr>
        <p:txBody>
          <a:bodyPr wrap="square">
            <a:spAutoFit/>
          </a:bodyPr>
          <a:lstStyle/>
          <a:p>
            <a:r>
              <a:rPr lang="en-US" b="1" dirty="0"/>
              <a:t>Characteristics to be used in the sharing and compatibility studies</a:t>
            </a:r>
            <a:endParaRPr lang="en-US" dirty="0"/>
          </a:p>
        </p:txBody>
      </p:sp>
      <p:graphicFrame>
        <p:nvGraphicFramePr>
          <p:cNvPr id="5" name="Table 4">
            <a:extLst>
              <a:ext uri="{FF2B5EF4-FFF2-40B4-BE49-F238E27FC236}">
                <a16:creationId xmlns:a16="http://schemas.microsoft.com/office/drawing/2014/main" id="{1D3B420F-9492-1CF9-CD44-2E58A6957CD6}"/>
              </a:ext>
            </a:extLst>
          </p:cNvPr>
          <p:cNvGraphicFramePr>
            <a:graphicFrameLocks noGrp="1"/>
          </p:cNvGraphicFramePr>
          <p:nvPr>
            <p:extLst>
              <p:ext uri="{D42A27DB-BD31-4B8C-83A1-F6EECF244321}">
                <p14:modId xmlns:p14="http://schemas.microsoft.com/office/powerpoint/2010/main" val="145362846"/>
              </p:ext>
            </p:extLst>
          </p:nvPr>
        </p:nvGraphicFramePr>
        <p:xfrm>
          <a:off x="1066800" y="1580279"/>
          <a:ext cx="9906000" cy="4742180"/>
        </p:xfrm>
        <a:graphic>
          <a:graphicData uri="http://schemas.openxmlformats.org/drawingml/2006/table">
            <a:tbl>
              <a:tblPr firstRow="1" firstCol="1" bandRow="1"/>
              <a:tblGrid>
                <a:gridCol w="1600200">
                  <a:extLst>
                    <a:ext uri="{9D8B030D-6E8A-4147-A177-3AD203B41FA5}">
                      <a16:colId xmlns:a16="http://schemas.microsoft.com/office/drawing/2014/main" val="250126779"/>
                    </a:ext>
                  </a:extLst>
                </a:gridCol>
                <a:gridCol w="1295400">
                  <a:extLst>
                    <a:ext uri="{9D8B030D-6E8A-4147-A177-3AD203B41FA5}">
                      <a16:colId xmlns:a16="http://schemas.microsoft.com/office/drawing/2014/main" val="4181125433"/>
                    </a:ext>
                  </a:extLst>
                </a:gridCol>
                <a:gridCol w="7010400">
                  <a:extLst>
                    <a:ext uri="{9D8B030D-6E8A-4147-A177-3AD203B41FA5}">
                      <a16:colId xmlns:a16="http://schemas.microsoft.com/office/drawing/2014/main" val="2225080965"/>
                    </a:ext>
                  </a:extLst>
                </a:gridCol>
              </a:tblGrid>
              <a:tr h="152400">
                <a:tc>
                  <a:txBody>
                    <a:bodyPr/>
                    <a:lstStyle/>
                    <a:p>
                      <a:pPr marL="0" marR="0" algn="ctr" hangingPunct="0">
                        <a:spcBef>
                          <a:spcPts val="400"/>
                        </a:spcBef>
                        <a:spcAft>
                          <a:spcPts val="400"/>
                        </a:spcAft>
                        <a:buNone/>
                        <a:tabLst>
                          <a:tab pos="720090" algn="l"/>
                          <a:tab pos="1188085" algn="l"/>
                          <a:tab pos="1440180" algn="l"/>
                        </a:tabLst>
                      </a:pPr>
                      <a:r>
                        <a:rPr lang="en-GB" sz="1050" b="1">
                          <a:effectLst/>
                          <a:latin typeface="Times New Roman Bold"/>
                          <a:ea typeface="MS Mincho" panose="02020609040205080304" pitchFamily="49" charset="-128"/>
                        </a:rPr>
                        <a:t>WP 5D/</a:t>
                      </a:r>
                      <a:endParaRPr lang="en-US" sz="1050" b="1">
                        <a:effectLst/>
                        <a:latin typeface="Times New Roman Bold"/>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400"/>
                        </a:spcBef>
                        <a:spcAft>
                          <a:spcPts val="400"/>
                        </a:spcAft>
                        <a:buNone/>
                        <a:tabLst>
                          <a:tab pos="720090" algn="l"/>
                          <a:tab pos="1188085" algn="l"/>
                          <a:tab pos="1440180" algn="l"/>
                        </a:tabLst>
                      </a:pPr>
                      <a:r>
                        <a:rPr lang="en-GB" sz="1050" b="1">
                          <a:effectLst/>
                          <a:latin typeface="Times New Roman Bold"/>
                          <a:ea typeface="MS Mincho" panose="02020609040205080304" pitchFamily="49" charset="-128"/>
                        </a:rPr>
                        <a:t>Source</a:t>
                      </a:r>
                      <a:endParaRPr lang="en-US" sz="1050" b="1">
                        <a:effectLst/>
                        <a:latin typeface="Times New Roman Bold"/>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400"/>
                        </a:spcBef>
                        <a:spcAft>
                          <a:spcPts val="400"/>
                        </a:spcAft>
                        <a:buNone/>
                        <a:tabLst>
                          <a:tab pos="720090" algn="l"/>
                          <a:tab pos="1188085" algn="l"/>
                          <a:tab pos="1440180" algn="l"/>
                        </a:tabLst>
                      </a:pPr>
                      <a:r>
                        <a:rPr lang="en-GB" sz="1050" b="1">
                          <a:effectLst/>
                          <a:latin typeface="Times New Roman Bold"/>
                          <a:ea typeface="MS Mincho" panose="02020609040205080304" pitchFamily="49" charset="-128"/>
                        </a:rPr>
                        <a:t>Services/Applications/Models</a:t>
                      </a:r>
                      <a:endParaRPr lang="en-US" sz="1050" b="1">
                        <a:effectLst/>
                        <a:latin typeface="Times New Roman Bold"/>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6270148"/>
                  </a:ext>
                </a:extLst>
              </a:tr>
              <a:tr h="16764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3">
                            <a:extLst>
                              <a:ext uri="{A12FA001-AC4F-418D-AE19-62706E023703}">
                                <ahyp:hlinkClr xmlns:ahyp="http://schemas.microsoft.com/office/drawing/2018/hyperlinkcolor" val="tx"/>
                              </a:ext>
                            </a:extLst>
                          </a:hlinkClick>
                        </a:rPr>
                        <a:t>563 (Annex 4.15)</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WP 5D</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International Mobile Telecommunications (IMT)</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8733575"/>
                  </a:ext>
                </a:extLst>
              </a:tr>
              <a:tr h="16764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4">
                            <a:extLst>
                              <a:ext uri="{A12FA001-AC4F-418D-AE19-62706E023703}">
                                <ahyp:hlinkClr xmlns:ahyp="http://schemas.microsoft.com/office/drawing/2018/hyperlinkcolor" val="tx"/>
                              </a:ext>
                            </a:extLst>
                          </a:hlinkClick>
                        </a:rPr>
                        <a:t>160</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5">
                            <a:extLst>
                              <a:ext uri="{A12FA001-AC4F-418D-AE19-62706E023703}">
                                <ahyp:hlinkClr xmlns:ahyp="http://schemas.microsoft.com/office/drawing/2018/hyperlinkcolor" val="tx"/>
                              </a:ext>
                            </a:extLst>
                          </a:hlinkClick>
                        </a:rPr>
                        <a:t>629</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WPs 3K/3M</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Propagation models</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358536"/>
                  </a:ext>
                </a:extLst>
              </a:tr>
              <a:tr h="55372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6">
                            <a:extLst>
                              <a:ext uri="{A12FA001-AC4F-418D-AE19-62706E023703}">
                                <ahyp:hlinkClr xmlns:ahyp="http://schemas.microsoft.com/office/drawing/2018/hyperlinkcolor" val="tx"/>
                              </a:ext>
                            </a:extLst>
                          </a:hlinkClick>
                        </a:rPr>
                        <a:t>118</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7">
                            <a:extLst>
                              <a:ext uri="{A12FA001-AC4F-418D-AE19-62706E023703}">
                                <ahyp:hlinkClr xmlns:ahyp="http://schemas.microsoft.com/office/drawing/2018/hyperlinkcolor" val="tx"/>
                              </a:ext>
                            </a:extLst>
                          </a:hlinkClick>
                        </a:rPr>
                        <a:t>610</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dirty="0">
                          <a:effectLst/>
                          <a:latin typeface="Times New Roman" panose="02020603050405020304" pitchFamily="18" charset="0"/>
                          <a:ea typeface="MS Mincho" panose="02020609040205080304" pitchFamily="49" charset="-128"/>
                        </a:rPr>
                        <a:t>WP 4A</a:t>
                      </a:r>
                      <a:endParaRPr lang="en-US"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dirty="0">
                          <a:effectLst/>
                          <a:latin typeface="Times New Roman" panose="02020603050405020304" pitchFamily="18" charset="0"/>
                          <a:ea typeface="MS Mincho" panose="02020609040205080304" pitchFamily="49" charset="-128"/>
                        </a:rPr>
                        <a:t>Fixed-satellite service (FSS) / RR Appendix </a:t>
                      </a:r>
                      <a:r>
                        <a:rPr lang="en-GB" sz="1200" b="1" dirty="0">
                          <a:effectLst/>
                          <a:latin typeface="Times New Roman" panose="02020603050405020304" pitchFamily="18" charset="0"/>
                          <a:ea typeface="MS Mincho" panose="02020609040205080304" pitchFamily="49" charset="-128"/>
                        </a:rPr>
                        <a:t>30B</a:t>
                      </a:r>
                      <a:r>
                        <a:rPr lang="en-GB" sz="1200" dirty="0">
                          <a:effectLst/>
                          <a:latin typeface="Times New Roman" panose="02020603050405020304" pitchFamily="18" charset="0"/>
                          <a:ea typeface="MS Mincho" panose="02020609040205080304" pitchFamily="49" charset="-128"/>
                        </a:rPr>
                        <a:t> including detailed information provided by the BR in Document 5D/</a:t>
                      </a:r>
                      <a:r>
                        <a:rPr lang="en-GB" sz="1200" u="sng" dirty="0">
                          <a:solidFill>
                            <a:schemeClr val="accent5">
                              <a:lumMod val="50000"/>
                            </a:schemeClr>
                          </a:solidFill>
                          <a:effectLst/>
                          <a:latin typeface="Times New Roman" panose="02020603050405020304" pitchFamily="18" charset="0"/>
                          <a:ea typeface="MS Mincho" panose="02020609040205080304" pitchFamily="49" charset="-128"/>
                          <a:hlinkClick r:id="rId8">
                            <a:extLst>
                              <a:ext uri="{A12FA001-AC4F-418D-AE19-62706E023703}">
                                <ahyp:hlinkClr xmlns:ahyp="http://schemas.microsoft.com/office/drawing/2018/hyperlinkcolor" val="tx"/>
                              </a:ext>
                            </a:extLst>
                          </a:hlinkClick>
                        </a:rPr>
                        <a:t>254R1</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dirty="0">
                          <a:effectLst/>
                          <a:latin typeface="Times New Roman" panose="02020603050405020304" pitchFamily="18" charset="0"/>
                          <a:ea typeface="MS Mincho" panose="02020609040205080304" pitchFamily="49" charset="-128"/>
                        </a:rPr>
                        <a:t>Broadcasting-satellite service (BSS)</a:t>
                      </a:r>
                      <a:endParaRPr lang="en-US"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6498767"/>
                  </a:ext>
                </a:extLst>
              </a:tr>
              <a:tr h="38608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50" u="sng" dirty="0">
                          <a:solidFill>
                            <a:schemeClr val="accent5">
                              <a:lumMod val="50000"/>
                            </a:schemeClr>
                          </a:solidFill>
                          <a:effectLst/>
                          <a:latin typeface="Times New Roman" panose="0202060305040502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108</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10">
                            <a:extLst>
                              <a:ext uri="{A12FA001-AC4F-418D-AE19-62706E023703}">
                                <ahyp:hlinkClr xmlns:ahyp="http://schemas.microsoft.com/office/drawing/2018/hyperlinkcolor" val="tx"/>
                              </a:ext>
                            </a:extLst>
                          </a:hlinkClick>
                        </a:rPr>
                        <a:t>418</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11">
                            <a:extLst>
                              <a:ext uri="{A12FA001-AC4F-418D-AE19-62706E023703}">
                                <ahyp:hlinkClr xmlns:ahyp="http://schemas.microsoft.com/office/drawing/2018/hyperlinkcolor" val="tx"/>
                              </a:ext>
                            </a:extLst>
                          </a:hlinkClick>
                        </a:rPr>
                        <a:t>596</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WP 4C</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fr-FR" sz="1200">
                          <a:effectLst/>
                          <a:latin typeface="Times New Roman" panose="02020603050405020304" pitchFamily="18" charset="0"/>
                          <a:ea typeface="MS Mincho" panose="02020609040205080304" pitchFamily="49" charset="-128"/>
                        </a:rPr>
                        <a:t>Mobile-satellite service (MSS)</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fr-FR" sz="1200">
                          <a:effectLst/>
                          <a:latin typeface="Times New Roman" panose="02020603050405020304" pitchFamily="18" charset="0"/>
                          <a:ea typeface="MS Mincho" panose="02020609040205080304" pitchFamily="49" charset="-128"/>
                        </a:rPr>
                        <a:t>Maritime mobile-satellite service (MMSS)</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554868"/>
                  </a:ext>
                </a:extLst>
              </a:tr>
              <a:tr h="60452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fr-FR" sz="1050" dirty="0">
                          <a:solidFill>
                            <a:schemeClr val="accent5">
                              <a:lumMod val="50000"/>
                            </a:schemeClr>
                          </a:solidFill>
                          <a:effectLst/>
                          <a:latin typeface="Times New Roman" panose="02020603050405020304" pitchFamily="18" charset="0"/>
                          <a:ea typeface="MS Mincho" panose="02020609040205080304" pitchFamily="49" charset="-128"/>
                        </a:rPr>
                        <a:t> </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WP 5A</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Land mobile service excluding IMT (LMS)</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fr-FR" sz="1200">
                          <a:effectLst/>
                          <a:latin typeface="Times New Roman" panose="02020603050405020304" pitchFamily="18" charset="0"/>
                          <a:ea typeface="MS Mincho" panose="02020609040205080304" pitchFamily="49" charset="-128"/>
                        </a:rPr>
                        <a:t>Amateur service</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fr-FR" sz="1200">
                          <a:effectLst/>
                          <a:latin typeface="Times New Roman" panose="02020603050405020304" pitchFamily="18" charset="0"/>
                          <a:ea typeface="MS Mincho" panose="02020609040205080304" pitchFamily="49" charset="-128"/>
                        </a:rPr>
                        <a:t>Amateur-satellite service</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846951"/>
                  </a:ext>
                </a:extLst>
              </a:tr>
              <a:tr h="104140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12">
                            <a:extLst>
                              <a:ext uri="{A12FA001-AC4F-418D-AE19-62706E023703}">
                                <ahyp:hlinkClr xmlns:ahyp="http://schemas.microsoft.com/office/drawing/2018/hyperlinkcolor" val="tx"/>
                              </a:ext>
                            </a:extLst>
                          </a:hlinkClick>
                        </a:rPr>
                        <a:t>127</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13">
                            <a:extLst>
                              <a:ext uri="{A12FA001-AC4F-418D-AE19-62706E023703}">
                                <ahyp:hlinkClr xmlns:ahyp="http://schemas.microsoft.com/office/drawing/2018/hyperlinkcolor" val="tx"/>
                              </a:ext>
                            </a:extLst>
                          </a:hlinkClick>
                        </a:rPr>
                        <a:t>425</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14">
                            <a:extLst>
                              <a:ext uri="{A12FA001-AC4F-418D-AE19-62706E023703}">
                                <ahyp:hlinkClr xmlns:ahyp="http://schemas.microsoft.com/office/drawing/2018/hyperlinkcolor" val="tx"/>
                              </a:ext>
                            </a:extLst>
                          </a:hlinkClick>
                        </a:rPr>
                        <a:t>427</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15">
                            <a:extLst>
                              <a:ext uri="{A12FA001-AC4F-418D-AE19-62706E023703}">
                                <ahyp:hlinkClr xmlns:ahyp="http://schemas.microsoft.com/office/drawing/2018/hyperlinkcolor" val="tx"/>
                              </a:ext>
                            </a:extLst>
                          </a:hlinkClick>
                        </a:rPr>
                        <a:t>604</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16">
                            <a:extLst>
                              <a:ext uri="{A12FA001-AC4F-418D-AE19-62706E023703}">
                                <ahyp:hlinkClr xmlns:ahyp="http://schemas.microsoft.com/office/drawing/2018/hyperlinkcolor" val="tx"/>
                              </a:ext>
                            </a:extLst>
                          </a:hlinkClick>
                        </a:rPr>
                        <a:t>608</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WP 5B</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fr-FR" sz="1200">
                          <a:effectLst/>
                          <a:latin typeface="Times New Roman" panose="02020603050405020304" pitchFamily="18" charset="0"/>
                          <a:ea typeface="MS Mincho" panose="02020609040205080304" pitchFamily="49" charset="-128"/>
                        </a:rPr>
                        <a:t>Maritime mobile service (MMS)</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fr-FR" sz="1200">
                          <a:effectLst/>
                          <a:latin typeface="Times New Roman" panose="02020603050405020304" pitchFamily="18" charset="0"/>
                          <a:ea typeface="MS Mincho" panose="02020609040205080304" pitchFamily="49" charset="-128"/>
                        </a:rPr>
                        <a:t>Aeronautical mobile service (AMS)</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pt-BR" sz="1200">
                          <a:effectLst/>
                          <a:latin typeface="Times New Roman" panose="02020603050405020304" pitchFamily="18" charset="0"/>
                          <a:ea typeface="MS Mincho" panose="02020609040205080304" pitchFamily="49" charset="-128"/>
                        </a:rPr>
                        <a:t>Aeronautical mobile (R) service (AM(R)S)</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Radiodetermination service</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Aeronautical radionavigation service (ARNS)</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2268966"/>
                  </a:ext>
                </a:extLst>
              </a:tr>
              <a:tr h="16764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17">
                            <a:extLst>
                              <a:ext uri="{A12FA001-AC4F-418D-AE19-62706E023703}">
                                <ahyp:hlinkClr xmlns:ahyp="http://schemas.microsoft.com/office/drawing/2018/hyperlinkcolor" val="tx"/>
                              </a:ext>
                            </a:extLst>
                          </a:hlinkClick>
                        </a:rPr>
                        <a:t>129</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WP 5C</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Fixed service (FS)</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953324"/>
                  </a:ext>
                </a:extLst>
              </a:tr>
              <a:tr h="82296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50" u="sng" dirty="0">
                          <a:solidFill>
                            <a:schemeClr val="accent5">
                              <a:lumMod val="50000"/>
                            </a:schemeClr>
                          </a:solidFill>
                          <a:effectLst/>
                          <a:latin typeface="Times New Roman" panose="02020603050405020304" pitchFamily="18" charset="0"/>
                          <a:ea typeface="Times New Roman" panose="02020603050405020304" pitchFamily="18" charset="0"/>
                          <a:hlinkClick r:id="rId18">
                            <a:extLst>
                              <a:ext uri="{A12FA001-AC4F-418D-AE19-62706E023703}">
                                <ahyp:hlinkClr xmlns:ahyp="http://schemas.microsoft.com/office/drawing/2018/hyperlinkcolor" val="tx"/>
                              </a:ext>
                            </a:extLst>
                          </a:hlinkClick>
                        </a:rPr>
                        <a:t>92</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19">
                            <a:extLst>
                              <a:ext uri="{A12FA001-AC4F-418D-AE19-62706E023703}">
                                <ahyp:hlinkClr xmlns:ahyp="http://schemas.microsoft.com/office/drawing/2018/hyperlinkcolor" val="tx"/>
                              </a:ext>
                            </a:extLst>
                          </a:hlinkClick>
                        </a:rPr>
                        <a:t>403</a:t>
                      </a:r>
                      <a:r>
                        <a:rPr lang="en-GB" sz="1050" dirty="0">
                          <a:solidFill>
                            <a:schemeClr val="accent5">
                              <a:lumMod val="50000"/>
                            </a:schemeClr>
                          </a:solidFill>
                          <a:effectLst/>
                          <a:latin typeface="Times New Roman" panose="02020603050405020304" pitchFamily="18" charset="0"/>
                          <a:ea typeface="MS Mincho" panose="02020609040205080304" pitchFamily="49" charset="-128"/>
                        </a:rPr>
                        <a:t>, </a:t>
                      </a: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20">
                            <a:extLst>
                              <a:ext uri="{A12FA001-AC4F-418D-AE19-62706E023703}">
                                <ahyp:hlinkClr xmlns:ahyp="http://schemas.microsoft.com/office/drawing/2018/hyperlinkcolor" val="tx"/>
                              </a:ext>
                            </a:extLst>
                          </a:hlinkClick>
                        </a:rPr>
                        <a:t>578</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WP 7B</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Space operation service (SOS)</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Space research service (SRS)</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Earth exploration-satellite service (EESS)</a:t>
                      </a:r>
                      <a:endParaRPr lang="en-US" sz="1050">
                        <a:effectLst/>
                        <a:latin typeface="Times New Roman" panose="02020603050405020304" pitchFamily="18" charset="0"/>
                        <a:ea typeface="Times New Roman" panose="02020603050405020304" pitchFamily="18" charset="0"/>
                      </a:endParaRPr>
                    </a:p>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Meteorological-satellite service (MetSat)</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5575112"/>
                  </a:ext>
                </a:extLst>
              </a:tr>
              <a:tr h="16764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50" u="sng" dirty="0">
                          <a:solidFill>
                            <a:schemeClr val="accent5">
                              <a:lumMod val="50000"/>
                            </a:schemeClr>
                          </a:solidFill>
                          <a:effectLst/>
                          <a:latin typeface="Times New Roman" panose="02020603050405020304" pitchFamily="18" charset="0"/>
                          <a:ea typeface="Times New Roman" panose="02020603050405020304" pitchFamily="18" charset="0"/>
                          <a:hlinkClick r:id="rId21">
                            <a:extLst>
                              <a:ext uri="{A12FA001-AC4F-418D-AE19-62706E023703}">
                                <ahyp:hlinkClr xmlns:ahyp="http://schemas.microsoft.com/office/drawing/2018/hyperlinkcolor" val="tx"/>
                              </a:ext>
                            </a:extLst>
                          </a:hlinkClick>
                        </a:rPr>
                        <a:t>87</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WP 7C</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Earth exploration-satellite service (passive) (EESS (passive))</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7050382"/>
                  </a:ext>
                </a:extLst>
              </a:tr>
              <a:tr h="167640">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050" u="sng" dirty="0">
                          <a:solidFill>
                            <a:schemeClr val="accent5">
                              <a:lumMod val="50000"/>
                            </a:schemeClr>
                          </a:solidFill>
                          <a:effectLst/>
                          <a:latin typeface="Times New Roman" panose="02020603050405020304" pitchFamily="18" charset="0"/>
                          <a:ea typeface="MS Mincho" panose="02020609040205080304" pitchFamily="49" charset="-128"/>
                          <a:hlinkClick r:id="rId22">
                            <a:extLst>
                              <a:ext uri="{A12FA001-AC4F-418D-AE19-62706E023703}">
                                <ahyp:hlinkClr xmlns:ahyp="http://schemas.microsoft.com/office/drawing/2018/hyperlinkcolor" val="tx"/>
                              </a:ext>
                            </a:extLst>
                          </a:hlinkClick>
                        </a:rPr>
                        <a:t>404</a:t>
                      </a:r>
                      <a:endParaRPr lang="en-US" sz="105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a:effectLst/>
                          <a:latin typeface="Times New Roman" panose="02020603050405020304" pitchFamily="18" charset="0"/>
                          <a:ea typeface="MS Mincho" panose="02020609040205080304" pitchFamily="49" charset="-128"/>
                        </a:rPr>
                        <a:t>WP 7D</a:t>
                      </a:r>
                      <a:endParaRPr lang="en-US" sz="10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200" dirty="0">
                          <a:effectLst/>
                          <a:latin typeface="Times New Roman" panose="02020603050405020304" pitchFamily="18" charset="0"/>
                          <a:ea typeface="MS Mincho" panose="02020609040205080304" pitchFamily="49" charset="-128"/>
                        </a:rPr>
                        <a:t>Radio astronomy service (RAS)</a:t>
                      </a:r>
                      <a:endParaRPr lang="en-US"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213769"/>
                  </a:ext>
                </a:extLst>
              </a:tr>
            </a:tbl>
          </a:graphicData>
        </a:graphic>
      </p:graphicFrame>
    </p:spTree>
    <p:extLst>
      <p:ext uri="{BB962C8B-B14F-4D97-AF65-F5344CB8AC3E}">
        <p14:creationId xmlns:p14="http://schemas.microsoft.com/office/powerpoint/2010/main" val="396218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3B7EB-7F84-4CD0-3913-C152C6708F1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3337B65-5A7F-73D6-D318-B8A476416946}"/>
              </a:ext>
            </a:extLst>
          </p:cNvPr>
          <p:cNvSpPr>
            <a:spLocks noGrp="1"/>
          </p:cNvSpPr>
          <p:nvPr>
            <p:ph type="body" sz="quarter" idx="10"/>
          </p:nvPr>
        </p:nvSpPr>
        <p:spPr/>
        <p:txBody>
          <a:bodyPr/>
          <a:lstStyle/>
          <a:p>
            <a:r>
              <a:rPr lang="en-US" sz="5400" dirty="0"/>
              <a:t>BREAK</a:t>
            </a:r>
            <a:endParaRPr lang="en-US" dirty="0"/>
          </a:p>
        </p:txBody>
      </p:sp>
    </p:spTree>
    <p:extLst>
      <p:ext uri="{BB962C8B-B14F-4D97-AF65-F5344CB8AC3E}">
        <p14:creationId xmlns:p14="http://schemas.microsoft.com/office/powerpoint/2010/main" val="2776337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6DFD2-7D5F-E8A2-C288-E4D6678CA7F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8AD5755-F231-4864-7901-77E9460FE3B9}"/>
              </a:ext>
            </a:extLst>
          </p:cNvPr>
          <p:cNvSpPr>
            <a:spLocks noGrp="1"/>
          </p:cNvSpPr>
          <p:nvPr>
            <p:ph type="body" sz="quarter" idx="10"/>
          </p:nvPr>
        </p:nvSpPr>
        <p:spPr>
          <a:xfrm>
            <a:off x="1066800" y="740702"/>
            <a:ext cx="11039911" cy="829021"/>
          </a:xfrm>
        </p:spPr>
        <p:txBody>
          <a:bodyPr/>
          <a:lstStyle/>
          <a:p>
            <a:r>
              <a:rPr lang="en-US" sz="5400" dirty="0"/>
              <a:t>CASE STUDY: Sharing and compatibility between the fixed service and IMT in the 7125-8400 MHz band</a:t>
            </a:r>
          </a:p>
        </p:txBody>
      </p:sp>
    </p:spTree>
    <p:extLst>
      <p:ext uri="{BB962C8B-B14F-4D97-AF65-F5344CB8AC3E}">
        <p14:creationId xmlns:p14="http://schemas.microsoft.com/office/powerpoint/2010/main" val="377692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842E-39D0-5889-878C-A8D25F0984F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F3139A8-B497-ECFE-EA4C-966C34AAACE4}"/>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0F6D298C-AE70-0F93-5880-B1B37A189A34}"/>
              </a:ext>
            </a:extLst>
          </p:cNvPr>
          <p:cNvSpPr>
            <a:spLocks noGrp="1"/>
          </p:cNvSpPr>
          <p:nvPr>
            <p:ph idx="1"/>
          </p:nvPr>
        </p:nvSpPr>
        <p:spPr>
          <a:xfrm>
            <a:off x="609600" y="1981200"/>
            <a:ext cx="10972800" cy="4025900"/>
          </a:xfrm>
        </p:spPr>
        <p:txBody>
          <a:bodyPr>
            <a:normAutofit lnSpcReduction="10000"/>
          </a:bodyPr>
          <a:lstStyle/>
          <a:p>
            <a:pPr lvl="1"/>
            <a:r>
              <a:rPr lang="en-US" dirty="0"/>
              <a:t>How a sharing and compatibility study is structured</a:t>
            </a:r>
            <a:endParaRPr lang="en-US" sz="1200" dirty="0"/>
          </a:p>
          <a:p>
            <a:pPr lvl="1"/>
            <a:r>
              <a:rPr lang="en-US" dirty="0"/>
              <a:t>What are the required parameters from IMT, including those that are set and those that need to be adjusted based on national conditions</a:t>
            </a:r>
            <a:endParaRPr lang="en-US" sz="1200" dirty="0"/>
          </a:p>
          <a:p>
            <a:pPr lvl="1"/>
            <a:r>
              <a:rPr lang="en-US" dirty="0"/>
              <a:t>What are the required parameters from fixed service, including those that are set and those that need to be adjusted based on national conditions</a:t>
            </a:r>
            <a:endParaRPr lang="en-US" sz="1200" dirty="0"/>
          </a:p>
          <a:p>
            <a:pPr lvl="1"/>
            <a:r>
              <a:rPr lang="en-US" dirty="0"/>
              <a:t>Propagation models to be used</a:t>
            </a:r>
            <a:endParaRPr lang="en-US" sz="1200" dirty="0"/>
          </a:p>
          <a:p>
            <a:pPr lvl="1"/>
            <a:r>
              <a:rPr lang="en-US" dirty="0"/>
              <a:t>Simulation scenarios and methodology </a:t>
            </a:r>
            <a:endParaRPr lang="en-US" sz="1200" dirty="0"/>
          </a:p>
          <a:p>
            <a:pPr lvl="1"/>
            <a:r>
              <a:rPr lang="en-US" dirty="0"/>
              <a:t>How to present results and summary of studies</a:t>
            </a:r>
            <a:endParaRPr lang="en-US" sz="1200" dirty="0"/>
          </a:p>
          <a:p>
            <a:pPr lvl="1"/>
            <a:r>
              <a:rPr lang="en-US" dirty="0"/>
              <a:t>Summary of the results of the studies already provided with FS</a:t>
            </a:r>
            <a:endParaRPr lang="en-US" sz="1200" dirty="0"/>
          </a:p>
          <a:p>
            <a:pPr lvl="1"/>
            <a:r>
              <a:rPr lang="en-US" dirty="0"/>
              <a:t>Study results and related regulatory conditions</a:t>
            </a:r>
            <a:endParaRPr lang="en-US" sz="1200" dirty="0"/>
          </a:p>
        </p:txBody>
      </p:sp>
      <p:sp>
        <p:nvSpPr>
          <p:cNvPr id="2" name="Title 1">
            <a:extLst>
              <a:ext uri="{FF2B5EF4-FFF2-40B4-BE49-F238E27FC236}">
                <a16:creationId xmlns:a16="http://schemas.microsoft.com/office/drawing/2014/main" id="{53470761-C098-DAF2-1C5D-376A5DFEB24E}"/>
              </a:ext>
            </a:extLst>
          </p:cNvPr>
          <p:cNvSpPr>
            <a:spLocks noGrp="1"/>
          </p:cNvSpPr>
          <p:nvPr>
            <p:ph type="title"/>
          </p:nvPr>
        </p:nvSpPr>
        <p:spPr/>
        <p:txBody>
          <a:bodyPr>
            <a:noAutofit/>
          </a:bodyPr>
          <a:lstStyle/>
          <a:p>
            <a:r>
              <a:rPr lang="en-US" sz="2800" dirty="0"/>
              <a:t>Case study</a:t>
            </a:r>
          </a:p>
        </p:txBody>
      </p:sp>
      <p:sp>
        <p:nvSpPr>
          <p:cNvPr id="10" name="Slide Number Placeholder 4">
            <a:extLst>
              <a:ext uri="{FF2B5EF4-FFF2-40B4-BE49-F238E27FC236}">
                <a16:creationId xmlns:a16="http://schemas.microsoft.com/office/drawing/2014/main" id="{68AEF3A3-D6BA-2B3A-358C-1041053B0999}"/>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23</a:t>
            </a:fld>
            <a:endParaRPr lang="en-US" dirty="0">
              <a:solidFill>
                <a:srgbClr val="00B050"/>
              </a:solidFill>
            </a:endParaRPr>
          </a:p>
        </p:txBody>
      </p:sp>
      <p:sp>
        <p:nvSpPr>
          <p:cNvPr id="3" name="TextBox 2">
            <a:extLst>
              <a:ext uri="{FF2B5EF4-FFF2-40B4-BE49-F238E27FC236}">
                <a16:creationId xmlns:a16="http://schemas.microsoft.com/office/drawing/2014/main" id="{8810CA8B-6BAF-6E41-E15F-04C47718114A}"/>
              </a:ext>
            </a:extLst>
          </p:cNvPr>
          <p:cNvSpPr txBox="1"/>
          <p:nvPr/>
        </p:nvSpPr>
        <p:spPr>
          <a:xfrm>
            <a:off x="609600" y="1170980"/>
            <a:ext cx="10521870" cy="369332"/>
          </a:xfrm>
          <a:prstGeom prst="rect">
            <a:avLst/>
          </a:prstGeom>
          <a:noFill/>
        </p:spPr>
        <p:txBody>
          <a:bodyPr wrap="square">
            <a:spAutoFit/>
          </a:bodyPr>
          <a:lstStyle/>
          <a:p>
            <a:r>
              <a:rPr lang="en-US" b="1" dirty="0"/>
              <a:t>Sharing and compatibility between the fixed service and IMT in the 7 125-8 400 MHz band</a:t>
            </a:r>
            <a:endParaRPr lang="en-US" dirty="0"/>
          </a:p>
        </p:txBody>
      </p:sp>
    </p:spTree>
    <p:extLst>
      <p:ext uri="{BB962C8B-B14F-4D97-AF65-F5344CB8AC3E}">
        <p14:creationId xmlns:p14="http://schemas.microsoft.com/office/powerpoint/2010/main" val="4248649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582B9-F4B8-3FEB-341C-2940494969D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48CED13-8545-4BD8-CD0C-6C750F502850}"/>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6AE06BF6-1806-86E7-5DBA-6DCAE1CF2FC1}"/>
              </a:ext>
            </a:extLst>
          </p:cNvPr>
          <p:cNvSpPr>
            <a:spLocks noGrp="1"/>
          </p:cNvSpPr>
          <p:nvPr>
            <p:ph idx="1"/>
          </p:nvPr>
        </p:nvSpPr>
        <p:spPr>
          <a:xfrm>
            <a:off x="609600" y="1447800"/>
            <a:ext cx="10972800" cy="4559300"/>
          </a:xfrm>
        </p:spPr>
        <p:txBody>
          <a:bodyPr>
            <a:normAutofit/>
          </a:bodyPr>
          <a:lstStyle/>
          <a:p>
            <a:r>
              <a:rPr lang="en-US" sz="2400" dirty="0"/>
              <a:t>Objective of sharing and compatibility studies </a:t>
            </a:r>
          </a:p>
          <a:p>
            <a:pPr lvl="1"/>
            <a:r>
              <a:rPr lang="en-US" sz="1800" dirty="0"/>
              <a:t>Ensure IMT deployment does not cause harmful interference to existing services</a:t>
            </a:r>
          </a:p>
          <a:p>
            <a:pPr lvl="1"/>
            <a:r>
              <a:rPr lang="en-US" sz="1800" dirty="0"/>
              <a:t>Results may indicate coordination between countries on cross border issues</a:t>
            </a:r>
          </a:p>
          <a:p>
            <a:pPr lvl="1"/>
            <a:r>
              <a:rPr lang="en-US" sz="1800" dirty="0"/>
              <a:t>Does not address national only matters, but may support future national regulations</a:t>
            </a:r>
          </a:p>
          <a:p>
            <a:pPr lvl="1"/>
            <a:endParaRPr lang="en-US" sz="1800" dirty="0"/>
          </a:p>
          <a:p>
            <a:r>
              <a:rPr lang="en-US" sz="2400" dirty="0"/>
              <a:t>Studies include in general three types of analysis:</a:t>
            </a:r>
          </a:p>
          <a:p>
            <a:pPr lvl="1"/>
            <a:r>
              <a:rPr lang="en-US" sz="1800" dirty="0"/>
              <a:t>UL studies, i.e., assess the interference levels seen by </a:t>
            </a:r>
            <a:r>
              <a:rPr lang="en-US" sz="1800" dirty="0">
                <a:solidFill>
                  <a:schemeClr val="accent5">
                    <a:lumMod val="75000"/>
                  </a:schemeClr>
                </a:solidFill>
              </a:rPr>
              <a:t>satellites</a:t>
            </a:r>
            <a:r>
              <a:rPr lang="en-US" sz="1800" dirty="0"/>
              <a:t> e.g., SRS, FSS, MSS, EESS, etc.</a:t>
            </a:r>
          </a:p>
          <a:p>
            <a:pPr lvl="1"/>
            <a:r>
              <a:rPr lang="en-US" sz="1800" dirty="0"/>
              <a:t>DL studies, i.e., assess the interference levels seen by </a:t>
            </a:r>
            <a:r>
              <a:rPr lang="en-US" sz="1800" dirty="0">
                <a:solidFill>
                  <a:schemeClr val="accent5">
                    <a:lumMod val="75000"/>
                  </a:schemeClr>
                </a:solidFill>
              </a:rPr>
              <a:t>terrestrial stations </a:t>
            </a:r>
            <a:r>
              <a:rPr lang="en-US" sz="1800" dirty="0"/>
              <a:t>e.g., FSS, Met Sat, etc.</a:t>
            </a:r>
          </a:p>
          <a:p>
            <a:pPr lvl="1"/>
            <a:r>
              <a:rPr lang="en-US" sz="1800" dirty="0"/>
              <a:t>Terrestrial studies, i.e., assess the interference levels seen by the </a:t>
            </a:r>
            <a:r>
              <a:rPr lang="en-US" sz="1800" dirty="0">
                <a:solidFill>
                  <a:schemeClr val="accent5">
                    <a:lumMod val="75000"/>
                  </a:schemeClr>
                </a:solidFill>
              </a:rPr>
              <a:t>FS stations</a:t>
            </a:r>
            <a:endParaRPr lang="en-US" sz="1800" dirty="0"/>
          </a:p>
        </p:txBody>
      </p:sp>
      <p:sp>
        <p:nvSpPr>
          <p:cNvPr id="2" name="Title 1">
            <a:extLst>
              <a:ext uri="{FF2B5EF4-FFF2-40B4-BE49-F238E27FC236}">
                <a16:creationId xmlns:a16="http://schemas.microsoft.com/office/drawing/2014/main" id="{E7CD92B3-007F-278E-F28B-23E2118484A3}"/>
              </a:ext>
            </a:extLst>
          </p:cNvPr>
          <p:cNvSpPr>
            <a:spLocks noGrp="1"/>
          </p:cNvSpPr>
          <p:nvPr>
            <p:ph type="title"/>
          </p:nvPr>
        </p:nvSpPr>
        <p:spPr/>
        <p:txBody>
          <a:bodyPr>
            <a:noAutofit/>
          </a:bodyPr>
          <a:lstStyle/>
          <a:p>
            <a:r>
              <a:rPr lang="en-US" sz="2800" dirty="0"/>
              <a:t>Introduction</a:t>
            </a:r>
          </a:p>
        </p:txBody>
      </p:sp>
      <p:sp>
        <p:nvSpPr>
          <p:cNvPr id="10" name="Slide Number Placeholder 4">
            <a:extLst>
              <a:ext uri="{FF2B5EF4-FFF2-40B4-BE49-F238E27FC236}">
                <a16:creationId xmlns:a16="http://schemas.microsoft.com/office/drawing/2014/main" id="{37625682-F8AA-5E74-8732-515DC04CA703}"/>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24</a:t>
            </a:fld>
            <a:endParaRPr lang="en-US" dirty="0">
              <a:solidFill>
                <a:srgbClr val="00B050"/>
              </a:solidFill>
            </a:endParaRPr>
          </a:p>
        </p:txBody>
      </p:sp>
    </p:spTree>
    <p:extLst>
      <p:ext uri="{BB962C8B-B14F-4D97-AF65-F5344CB8AC3E}">
        <p14:creationId xmlns:p14="http://schemas.microsoft.com/office/powerpoint/2010/main" val="210027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E331-1CA6-3CDA-7674-8FF2B7B1253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C77B160-D55F-AA91-C2FE-B90877FD31AE}"/>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E8D64E9E-655F-24A2-76DA-5739E7B4F945}"/>
              </a:ext>
            </a:extLst>
          </p:cNvPr>
          <p:cNvSpPr>
            <a:spLocks noGrp="1"/>
          </p:cNvSpPr>
          <p:nvPr>
            <p:ph idx="1"/>
          </p:nvPr>
        </p:nvSpPr>
        <p:spPr>
          <a:xfrm>
            <a:off x="609600" y="1752600"/>
            <a:ext cx="10972800" cy="1752600"/>
          </a:xfrm>
        </p:spPr>
        <p:txBody>
          <a:bodyPr>
            <a:normAutofit/>
          </a:bodyPr>
          <a:lstStyle/>
          <a:p>
            <a:r>
              <a:rPr lang="en-US" sz="1800" dirty="0"/>
              <a:t>Sharing studies determines whether new systems can </a:t>
            </a:r>
            <a:r>
              <a:rPr lang="en-US" sz="1800" b="1" dirty="0">
                <a:solidFill>
                  <a:schemeClr val="accent5">
                    <a:lumMod val="75000"/>
                  </a:schemeClr>
                </a:solidFill>
              </a:rPr>
              <a:t>share</a:t>
            </a:r>
            <a:r>
              <a:rPr lang="en-US" sz="1800" dirty="0"/>
              <a:t> the spectrum </a:t>
            </a:r>
            <a:r>
              <a:rPr lang="en-US" sz="1800" b="1" dirty="0">
                <a:solidFill>
                  <a:schemeClr val="accent5">
                    <a:lumMod val="75000"/>
                  </a:schemeClr>
                </a:solidFill>
              </a:rPr>
              <a:t>with existing </a:t>
            </a:r>
            <a:r>
              <a:rPr lang="en-US" sz="1800" dirty="0"/>
              <a:t>systems</a:t>
            </a:r>
          </a:p>
          <a:p>
            <a:pPr lvl="1"/>
            <a:r>
              <a:rPr lang="en-US" sz="1200" dirty="0"/>
              <a:t>Based on minimum coupling loss (</a:t>
            </a:r>
            <a:r>
              <a:rPr lang="en-US" sz="1200" b="1" dirty="0"/>
              <a:t>MCL</a:t>
            </a:r>
            <a:r>
              <a:rPr lang="en-US" sz="1200" dirty="0"/>
              <a:t>) analysis and/or </a:t>
            </a:r>
            <a:r>
              <a:rPr lang="en-US" sz="1200" b="1" dirty="0"/>
              <a:t>Montecarlo</a:t>
            </a:r>
            <a:r>
              <a:rPr lang="en-US" sz="1200" dirty="0"/>
              <a:t> simulations</a:t>
            </a:r>
          </a:p>
          <a:p>
            <a:pPr lvl="1"/>
            <a:r>
              <a:rPr lang="en-US" sz="1200" dirty="0"/>
              <a:t>Both </a:t>
            </a:r>
            <a:r>
              <a:rPr lang="en-US" sz="1200" b="1" dirty="0"/>
              <a:t>co-channel</a:t>
            </a:r>
            <a:r>
              <a:rPr lang="en-US" sz="1200" dirty="0"/>
              <a:t> operation and coexistence in the </a:t>
            </a:r>
            <a:r>
              <a:rPr lang="en-US" sz="1200" b="1" dirty="0"/>
              <a:t>out-of-band</a:t>
            </a:r>
            <a:r>
              <a:rPr lang="en-US" sz="1200" dirty="0"/>
              <a:t> and spurious </a:t>
            </a:r>
            <a:r>
              <a:rPr lang="en-US" sz="1200" b="1" dirty="0"/>
              <a:t>domain</a:t>
            </a:r>
          </a:p>
          <a:p>
            <a:pPr lvl="1"/>
            <a:r>
              <a:rPr lang="en-US" sz="1200" dirty="0"/>
              <a:t>Determine key </a:t>
            </a:r>
            <a:r>
              <a:rPr lang="en-US" sz="1200" b="1" dirty="0"/>
              <a:t>RF limits</a:t>
            </a:r>
            <a:r>
              <a:rPr lang="en-US" sz="1200" dirty="0"/>
              <a:t>, e.g., including in-band power and out-of-band emissions needed to protect existing services</a:t>
            </a:r>
          </a:p>
          <a:p>
            <a:r>
              <a:rPr lang="en-US" sz="1800" dirty="0"/>
              <a:t>Base station emissions are typically the determinant factor, not the UE</a:t>
            </a:r>
            <a:endParaRPr lang="en-US" sz="1800" b="1" dirty="0"/>
          </a:p>
        </p:txBody>
      </p:sp>
      <p:sp>
        <p:nvSpPr>
          <p:cNvPr id="2" name="Title 1">
            <a:extLst>
              <a:ext uri="{FF2B5EF4-FFF2-40B4-BE49-F238E27FC236}">
                <a16:creationId xmlns:a16="http://schemas.microsoft.com/office/drawing/2014/main" id="{DA0DCDE4-A047-B164-21AB-FE2EE9E1FF15}"/>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10" name="Slide Number Placeholder 4">
            <a:extLst>
              <a:ext uri="{FF2B5EF4-FFF2-40B4-BE49-F238E27FC236}">
                <a16:creationId xmlns:a16="http://schemas.microsoft.com/office/drawing/2014/main" id="{E7E6902B-45EC-AA9C-651F-47F00223412F}"/>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25</a:t>
            </a:fld>
            <a:endParaRPr lang="en-US" dirty="0">
              <a:solidFill>
                <a:srgbClr val="00B050"/>
              </a:solidFill>
            </a:endParaRPr>
          </a:p>
        </p:txBody>
      </p:sp>
      <p:sp>
        <p:nvSpPr>
          <p:cNvPr id="3" name="TextBox 2">
            <a:extLst>
              <a:ext uri="{FF2B5EF4-FFF2-40B4-BE49-F238E27FC236}">
                <a16:creationId xmlns:a16="http://schemas.microsoft.com/office/drawing/2014/main" id="{816EE376-B43A-B0EB-633A-0E1627A536F9}"/>
              </a:ext>
            </a:extLst>
          </p:cNvPr>
          <p:cNvSpPr txBox="1"/>
          <p:nvPr/>
        </p:nvSpPr>
        <p:spPr>
          <a:xfrm>
            <a:off x="609600" y="1170980"/>
            <a:ext cx="10521870" cy="369332"/>
          </a:xfrm>
          <a:prstGeom prst="rect">
            <a:avLst/>
          </a:prstGeom>
          <a:noFill/>
        </p:spPr>
        <p:txBody>
          <a:bodyPr wrap="square">
            <a:spAutoFit/>
          </a:bodyPr>
          <a:lstStyle/>
          <a:p>
            <a:r>
              <a:rPr lang="en-US" b="1" dirty="0"/>
              <a:t>Support possible regulatory provisions based on technical analysis</a:t>
            </a:r>
            <a:endParaRPr lang="en-US" dirty="0"/>
          </a:p>
        </p:txBody>
      </p:sp>
      <p:grpSp>
        <p:nvGrpSpPr>
          <p:cNvPr id="5" name="Group 4">
            <a:extLst>
              <a:ext uri="{FF2B5EF4-FFF2-40B4-BE49-F238E27FC236}">
                <a16:creationId xmlns:a16="http://schemas.microsoft.com/office/drawing/2014/main" id="{55503A53-82D7-93C9-6553-974D795D8816}"/>
              </a:ext>
            </a:extLst>
          </p:cNvPr>
          <p:cNvGrpSpPr/>
          <p:nvPr/>
        </p:nvGrpSpPr>
        <p:grpSpPr>
          <a:xfrm>
            <a:off x="966681" y="3810000"/>
            <a:ext cx="10072262" cy="2299436"/>
            <a:chOff x="1062466" y="3783890"/>
            <a:chExt cx="10072262" cy="2299436"/>
          </a:xfrm>
        </p:grpSpPr>
        <p:sp>
          <p:nvSpPr>
            <p:cNvPr id="7" name="Arrow: U-Turn 2">
              <a:extLst>
                <a:ext uri="{FF2B5EF4-FFF2-40B4-BE49-F238E27FC236}">
                  <a16:creationId xmlns:a16="http://schemas.microsoft.com/office/drawing/2014/main" id="{BDF4F81E-0CF5-FF63-A15C-6E10DFBD3CC7}"/>
                </a:ext>
              </a:extLst>
            </p:cNvPr>
            <p:cNvSpPr/>
            <p:nvPr/>
          </p:nvSpPr>
          <p:spPr>
            <a:xfrm rot="5400000">
              <a:off x="5442091" y="-82501"/>
              <a:ext cx="1313011" cy="10072262"/>
            </a:xfrm>
            <a:prstGeom prst="uturnArrow">
              <a:avLst>
                <a:gd name="adj1" fmla="val 2162"/>
                <a:gd name="adj2" fmla="val 3798"/>
                <a:gd name="adj3" fmla="val 6374"/>
                <a:gd name="adj4" fmla="val 48506"/>
                <a:gd name="adj5" fmla="val 997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61E"/>
                </a:solidFill>
                <a:effectLst/>
                <a:uLnTx/>
                <a:uFillTx/>
                <a:latin typeface="Microsoft Sans Serif"/>
                <a:ea typeface="+mn-ea"/>
                <a:cs typeface="+mn-cs"/>
              </a:endParaRPr>
            </a:p>
          </p:txBody>
        </p:sp>
        <p:sp>
          <p:nvSpPr>
            <p:cNvPr id="8" name="Rounded Rectangle 13">
              <a:extLst>
                <a:ext uri="{FF2B5EF4-FFF2-40B4-BE49-F238E27FC236}">
                  <a16:creationId xmlns:a16="http://schemas.microsoft.com/office/drawing/2014/main" id="{79498A9B-DA24-7E5E-D3C9-03CA29F8F617}"/>
                </a:ext>
              </a:extLst>
            </p:cNvPr>
            <p:cNvSpPr/>
            <p:nvPr/>
          </p:nvSpPr>
          <p:spPr>
            <a:xfrm>
              <a:off x="5467027" y="5068135"/>
              <a:ext cx="1798550" cy="7935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9" name="Rounded Rectangle 14">
              <a:extLst>
                <a:ext uri="{FF2B5EF4-FFF2-40B4-BE49-F238E27FC236}">
                  <a16:creationId xmlns:a16="http://schemas.microsoft.com/office/drawing/2014/main" id="{FB5B8306-A277-72BD-31A7-CB1D2EBA18E3}"/>
                </a:ext>
              </a:extLst>
            </p:cNvPr>
            <p:cNvSpPr/>
            <p:nvPr/>
          </p:nvSpPr>
          <p:spPr>
            <a:xfrm>
              <a:off x="5400303" y="5392112"/>
              <a:ext cx="1798550" cy="67466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11" name="Rounded Rectangle 31">
              <a:extLst>
                <a:ext uri="{FF2B5EF4-FFF2-40B4-BE49-F238E27FC236}">
                  <a16:creationId xmlns:a16="http://schemas.microsoft.com/office/drawing/2014/main" id="{56A91FF3-6937-172B-FB6F-B30C1AB72508}"/>
                </a:ext>
              </a:extLst>
            </p:cNvPr>
            <p:cNvSpPr/>
            <p:nvPr/>
          </p:nvSpPr>
          <p:spPr>
            <a:xfrm>
              <a:off x="5467027" y="3783890"/>
              <a:ext cx="1798550" cy="793506"/>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12" name="Rounded Rectangle 32">
              <a:extLst>
                <a:ext uri="{FF2B5EF4-FFF2-40B4-BE49-F238E27FC236}">
                  <a16:creationId xmlns:a16="http://schemas.microsoft.com/office/drawing/2014/main" id="{A4661A87-451B-FA96-0BA0-F16D371590D1}"/>
                </a:ext>
              </a:extLst>
            </p:cNvPr>
            <p:cNvSpPr/>
            <p:nvPr/>
          </p:nvSpPr>
          <p:spPr>
            <a:xfrm>
              <a:off x="5400303" y="4107867"/>
              <a:ext cx="1798550" cy="674665"/>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13" name="Rounded Rectangle 22">
              <a:extLst>
                <a:ext uri="{FF2B5EF4-FFF2-40B4-BE49-F238E27FC236}">
                  <a16:creationId xmlns:a16="http://schemas.microsoft.com/office/drawing/2014/main" id="{8DDC2828-80F7-0044-F745-47D1DA2D6B94}"/>
                </a:ext>
              </a:extLst>
            </p:cNvPr>
            <p:cNvSpPr/>
            <p:nvPr/>
          </p:nvSpPr>
          <p:spPr>
            <a:xfrm>
              <a:off x="2277316" y="3785744"/>
              <a:ext cx="1798550" cy="79350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14" name="Rounded Rectangle 23">
              <a:extLst>
                <a:ext uri="{FF2B5EF4-FFF2-40B4-BE49-F238E27FC236}">
                  <a16:creationId xmlns:a16="http://schemas.microsoft.com/office/drawing/2014/main" id="{6BE8B39D-A7A7-DC9B-155D-B347FF0448F8}"/>
                </a:ext>
              </a:extLst>
            </p:cNvPr>
            <p:cNvSpPr/>
            <p:nvPr/>
          </p:nvSpPr>
          <p:spPr>
            <a:xfrm>
              <a:off x="2195914" y="4117725"/>
              <a:ext cx="1798550" cy="674665"/>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15" name="TextBox 14">
              <a:extLst>
                <a:ext uri="{FF2B5EF4-FFF2-40B4-BE49-F238E27FC236}">
                  <a16:creationId xmlns:a16="http://schemas.microsoft.com/office/drawing/2014/main" id="{2A1F4832-8447-DAD8-69C9-247C9ABBEABF}"/>
                </a:ext>
              </a:extLst>
            </p:cNvPr>
            <p:cNvSpPr txBox="1"/>
            <p:nvPr/>
          </p:nvSpPr>
          <p:spPr>
            <a:xfrm>
              <a:off x="2260151" y="3823283"/>
              <a:ext cx="18010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srgbClr val="F7F8FA"/>
                  </a:solidFill>
                  <a:effectLst/>
                  <a:uLnTx/>
                  <a:uFillTx/>
                  <a:latin typeface="Microsoft Sans Serif"/>
                  <a:ea typeface="+mn-ea"/>
                  <a:cs typeface="Arial" pitchFamily="34" charset="0"/>
                </a:rPr>
                <a:t>Configuration</a:t>
              </a:r>
              <a:endParaRPr kumimoji="0" lang="ko-KR" altLang="en-US" sz="1600" b="1" i="0" u="none" strike="noStrike" kern="1200" cap="none" spc="0" normalizeH="0" baseline="0" noProof="0">
                <a:ln>
                  <a:noFill/>
                </a:ln>
                <a:solidFill>
                  <a:srgbClr val="F7F8FA"/>
                </a:solidFill>
                <a:effectLst/>
                <a:uLnTx/>
                <a:uFillTx/>
                <a:latin typeface="Microsoft Sans Serif"/>
                <a:ea typeface="+mn-ea"/>
                <a:cs typeface="Arial" pitchFamily="34" charset="0"/>
              </a:endParaRPr>
            </a:p>
          </p:txBody>
        </p:sp>
        <p:sp>
          <p:nvSpPr>
            <p:cNvPr id="16" name="TextBox 15">
              <a:extLst>
                <a:ext uri="{FF2B5EF4-FFF2-40B4-BE49-F238E27FC236}">
                  <a16:creationId xmlns:a16="http://schemas.microsoft.com/office/drawing/2014/main" id="{798FF712-95DD-97C2-D744-C1C282686F6C}"/>
                </a:ext>
              </a:extLst>
            </p:cNvPr>
            <p:cNvSpPr txBox="1"/>
            <p:nvPr/>
          </p:nvSpPr>
          <p:spPr>
            <a:xfrm>
              <a:off x="5464541" y="3813425"/>
              <a:ext cx="18010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srgbClr val="F7F8FA"/>
                  </a:solidFill>
                  <a:effectLst/>
                  <a:uLnTx/>
                  <a:uFillTx/>
                  <a:latin typeface="Microsoft Sans Serif"/>
                  <a:ea typeface="+mn-ea"/>
                  <a:cs typeface="Arial" pitchFamily="34" charset="0"/>
                </a:rPr>
                <a:t>Scenario </a:t>
              </a:r>
              <a:endParaRPr kumimoji="0" lang="ko-KR" altLang="en-US" sz="1600" b="1" i="0" u="none" strike="noStrike" kern="1200" cap="none" spc="0" normalizeH="0" baseline="0" noProof="0">
                <a:ln>
                  <a:noFill/>
                </a:ln>
                <a:solidFill>
                  <a:srgbClr val="F7F8FA"/>
                </a:solidFill>
                <a:effectLst/>
                <a:uLnTx/>
                <a:uFillTx/>
                <a:latin typeface="Microsoft Sans Serif"/>
                <a:ea typeface="+mn-ea"/>
                <a:cs typeface="Arial" pitchFamily="34" charset="0"/>
              </a:endParaRPr>
            </a:p>
          </p:txBody>
        </p:sp>
        <p:sp>
          <p:nvSpPr>
            <p:cNvPr id="17" name="TextBox 16">
              <a:extLst>
                <a:ext uri="{FF2B5EF4-FFF2-40B4-BE49-F238E27FC236}">
                  <a16:creationId xmlns:a16="http://schemas.microsoft.com/office/drawing/2014/main" id="{41FBAC9B-5257-82D2-D295-7AB52A9FA821}"/>
                </a:ext>
              </a:extLst>
            </p:cNvPr>
            <p:cNvSpPr txBox="1"/>
            <p:nvPr/>
          </p:nvSpPr>
          <p:spPr>
            <a:xfrm>
              <a:off x="5472326" y="5076680"/>
              <a:ext cx="18010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srgbClr val="F7F8FA"/>
                  </a:solidFill>
                  <a:effectLst/>
                  <a:uLnTx/>
                  <a:uFillTx/>
                  <a:latin typeface="Microsoft Sans Serif"/>
                  <a:ea typeface="+mn-ea"/>
                  <a:cs typeface="Arial" pitchFamily="34" charset="0"/>
                </a:rPr>
                <a:t>Propagation</a:t>
              </a:r>
              <a:endParaRPr kumimoji="0" lang="ko-KR" altLang="en-US" sz="1600" b="1" i="0" u="none" strike="noStrike" kern="1200" cap="none" spc="0" normalizeH="0" baseline="0" noProof="0">
                <a:ln>
                  <a:noFill/>
                </a:ln>
                <a:solidFill>
                  <a:srgbClr val="F7F8FA"/>
                </a:solidFill>
                <a:effectLst/>
                <a:uLnTx/>
                <a:uFillTx/>
                <a:latin typeface="Microsoft Sans Serif"/>
                <a:ea typeface="+mn-ea"/>
                <a:cs typeface="Arial" pitchFamily="34" charset="0"/>
              </a:endParaRPr>
            </a:p>
          </p:txBody>
        </p:sp>
        <p:sp>
          <p:nvSpPr>
            <p:cNvPr id="18" name="Rounded Rectangle 40">
              <a:extLst>
                <a:ext uri="{FF2B5EF4-FFF2-40B4-BE49-F238E27FC236}">
                  <a16:creationId xmlns:a16="http://schemas.microsoft.com/office/drawing/2014/main" id="{E1780595-DE34-9DAB-B8E0-2734393F40BF}"/>
                </a:ext>
              </a:extLst>
            </p:cNvPr>
            <p:cNvSpPr/>
            <p:nvPr/>
          </p:nvSpPr>
          <p:spPr>
            <a:xfrm>
              <a:off x="8455705" y="5068135"/>
              <a:ext cx="1798550" cy="79350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19" name="Rounded Rectangle 41">
              <a:extLst>
                <a:ext uri="{FF2B5EF4-FFF2-40B4-BE49-F238E27FC236}">
                  <a16:creationId xmlns:a16="http://schemas.microsoft.com/office/drawing/2014/main" id="{2964B4EF-697B-F4C9-9BD2-6B134AA20093}"/>
                </a:ext>
              </a:extLst>
            </p:cNvPr>
            <p:cNvSpPr/>
            <p:nvPr/>
          </p:nvSpPr>
          <p:spPr>
            <a:xfrm>
              <a:off x="8388981" y="5392112"/>
              <a:ext cx="1798550" cy="674665"/>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20" name="TextBox 19">
              <a:extLst>
                <a:ext uri="{FF2B5EF4-FFF2-40B4-BE49-F238E27FC236}">
                  <a16:creationId xmlns:a16="http://schemas.microsoft.com/office/drawing/2014/main" id="{3B47684B-B606-6542-E3CB-E6250D1568D8}"/>
                </a:ext>
              </a:extLst>
            </p:cNvPr>
            <p:cNvSpPr txBox="1"/>
            <p:nvPr/>
          </p:nvSpPr>
          <p:spPr>
            <a:xfrm>
              <a:off x="5481706" y="5496274"/>
              <a:ext cx="1717147"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13161E"/>
                  </a:solidFill>
                  <a:effectLst/>
                  <a:uLnTx/>
                  <a:uFillTx/>
                  <a:latin typeface="Microsoft Sans Serif"/>
                  <a:ea typeface="+mn-ea"/>
                  <a:cs typeface="Arial" pitchFamily="34" charset="0"/>
                </a:rPr>
                <a:t>PL, antenna gains, CL, cross-interference </a:t>
              </a:r>
              <a:endParaRPr kumimoji="0" lang="ko-KR" altLang="en-US" sz="1200" b="1" i="0" u="none" strike="noStrike" kern="1200" cap="none" spc="0" normalizeH="0" baseline="0" noProof="0">
                <a:ln>
                  <a:noFill/>
                </a:ln>
                <a:solidFill>
                  <a:srgbClr val="13161E"/>
                </a:solidFill>
                <a:effectLst/>
                <a:uLnTx/>
                <a:uFillTx/>
                <a:latin typeface="Microsoft Sans Serif"/>
                <a:ea typeface="+mn-ea"/>
                <a:cs typeface="Arial" pitchFamily="34" charset="0"/>
              </a:endParaRPr>
            </a:p>
          </p:txBody>
        </p:sp>
        <p:sp>
          <p:nvSpPr>
            <p:cNvPr id="21" name="TextBox 20">
              <a:extLst>
                <a:ext uri="{FF2B5EF4-FFF2-40B4-BE49-F238E27FC236}">
                  <a16:creationId xmlns:a16="http://schemas.microsoft.com/office/drawing/2014/main" id="{0F7E3321-173B-D1D6-B26F-69E052D80396}"/>
                </a:ext>
              </a:extLst>
            </p:cNvPr>
            <p:cNvSpPr txBox="1"/>
            <p:nvPr/>
          </p:nvSpPr>
          <p:spPr>
            <a:xfrm>
              <a:off x="5481707" y="4192652"/>
              <a:ext cx="171714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13161E"/>
                  </a:solidFill>
                  <a:effectLst/>
                  <a:uLnTx/>
                  <a:uFillTx/>
                  <a:latin typeface="Microsoft Sans Serif"/>
                  <a:ea typeface="+mn-ea"/>
                  <a:cs typeface="Arial" pitchFamily="34" charset="0"/>
                </a:rPr>
                <a:t>Rural Macro, Urban Macro , Micro, Indoor</a:t>
              </a:r>
              <a:endParaRPr kumimoji="0" lang="ko-KR" altLang="en-US" sz="1200" b="1" i="0" u="none" strike="noStrike" kern="1200" cap="none" spc="0" normalizeH="0" baseline="0" noProof="0">
                <a:ln>
                  <a:noFill/>
                </a:ln>
                <a:solidFill>
                  <a:srgbClr val="13161E"/>
                </a:solidFill>
                <a:effectLst/>
                <a:uLnTx/>
                <a:uFillTx/>
                <a:latin typeface="Microsoft Sans Serif"/>
                <a:ea typeface="+mn-ea"/>
                <a:cs typeface="Arial" pitchFamily="34" charset="0"/>
              </a:endParaRPr>
            </a:p>
          </p:txBody>
        </p:sp>
        <p:sp>
          <p:nvSpPr>
            <p:cNvPr id="22" name="TextBox 21">
              <a:extLst>
                <a:ext uri="{FF2B5EF4-FFF2-40B4-BE49-F238E27FC236}">
                  <a16:creationId xmlns:a16="http://schemas.microsoft.com/office/drawing/2014/main" id="{3288F704-28BA-A165-5FEF-B765FD7DC1A0}"/>
                </a:ext>
              </a:extLst>
            </p:cNvPr>
            <p:cNvSpPr txBox="1"/>
            <p:nvPr/>
          </p:nvSpPr>
          <p:spPr>
            <a:xfrm>
              <a:off x="2276069" y="4202510"/>
              <a:ext cx="1717147"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13161E"/>
                  </a:solidFill>
                  <a:effectLst/>
                  <a:uLnTx/>
                  <a:uFillTx/>
                  <a:latin typeface="Microsoft Sans Serif"/>
                  <a:ea typeface="+mn-ea"/>
                  <a:cs typeface="Arial" pitchFamily="34" charset="0"/>
                </a:rPr>
                <a:t>System and network parameters selection</a:t>
              </a:r>
              <a:endParaRPr kumimoji="0" lang="ko-KR" altLang="en-US" sz="1200" b="1" i="0" u="none" strike="noStrike" kern="1200" cap="none" spc="0" normalizeH="0" baseline="0" noProof="0">
                <a:ln>
                  <a:noFill/>
                </a:ln>
                <a:solidFill>
                  <a:srgbClr val="13161E"/>
                </a:solidFill>
                <a:effectLst/>
                <a:uLnTx/>
                <a:uFillTx/>
                <a:latin typeface="Microsoft Sans Serif"/>
                <a:ea typeface="+mn-ea"/>
                <a:cs typeface="Arial" pitchFamily="34" charset="0"/>
              </a:endParaRPr>
            </a:p>
          </p:txBody>
        </p:sp>
        <p:sp>
          <p:nvSpPr>
            <p:cNvPr id="23" name="TextBox 22">
              <a:extLst>
                <a:ext uri="{FF2B5EF4-FFF2-40B4-BE49-F238E27FC236}">
                  <a16:creationId xmlns:a16="http://schemas.microsoft.com/office/drawing/2014/main" id="{32CB876D-F121-2437-0141-8BD79013D367}"/>
                </a:ext>
              </a:extLst>
            </p:cNvPr>
            <p:cNvSpPr txBox="1"/>
            <p:nvPr/>
          </p:nvSpPr>
          <p:spPr>
            <a:xfrm>
              <a:off x="8470384" y="5496274"/>
              <a:ext cx="1717147"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13161E"/>
                  </a:solidFill>
                  <a:effectLst/>
                  <a:uLnTx/>
                  <a:uFillTx/>
                  <a:latin typeface="Microsoft Sans Serif"/>
                  <a:ea typeface="+mn-ea"/>
                  <a:cs typeface="Arial" pitchFamily="34" charset="0"/>
                </a:rPr>
                <a:t>Randomly dropped UEs in each IMT cell</a:t>
              </a:r>
              <a:endParaRPr kumimoji="0" lang="ko-KR" altLang="en-US" sz="1200" b="1" i="0" u="none" strike="noStrike" kern="1200" cap="none" spc="0" normalizeH="0" baseline="0" noProof="0">
                <a:ln>
                  <a:noFill/>
                </a:ln>
                <a:solidFill>
                  <a:srgbClr val="13161E"/>
                </a:solidFill>
                <a:effectLst/>
                <a:uLnTx/>
                <a:uFillTx/>
                <a:latin typeface="Microsoft Sans Serif"/>
                <a:ea typeface="+mn-ea"/>
                <a:cs typeface="Arial" pitchFamily="34" charset="0"/>
              </a:endParaRPr>
            </a:p>
          </p:txBody>
        </p:sp>
        <p:sp>
          <p:nvSpPr>
            <p:cNvPr id="24" name="TextBox 23">
              <a:extLst>
                <a:ext uri="{FF2B5EF4-FFF2-40B4-BE49-F238E27FC236}">
                  <a16:creationId xmlns:a16="http://schemas.microsoft.com/office/drawing/2014/main" id="{51FE6334-33FC-6805-47C9-61A25A6EF8B5}"/>
                </a:ext>
              </a:extLst>
            </p:cNvPr>
            <p:cNvSpPr txBox="1"/>
            <p:nvPr/>
          </p:nvSpPr>
          <p:spPr>
            <a:xfrm>
              <a:off x="8477288" y="5076680"/>
              <a:ext cx="18010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srgbClr val="F7F8FA"/>
                  </a:solidFill>
                  <a:effectLst/>
                  <a:uLnTx/>
                  <a:uFillTx/>
                  <a:latin typeface="Microsoft Sans Serif"/>
                  <a:ea typeface="+mn-ea"/>
                  <a:cs typeface="Arial" pitchFamily="34" charset="0"/>
                </a:rPr>
                <a:t>UE deployment</a:t>
              </a:r>
              <a:endParaRPr kumimoji="0" lang="ko-KR" altLang="en-US" sz="1600" b="1" i="0" u="none" strike="noStrike" kern="1200" cap="none" spc="0" normalizeH="0" baseline="0" noProof="0">
                <a:ln>
                  <a:noFill/>
                </a:ln>
                <a:solidFill>
                  <a:srgbClr val="F7F8FA"/>
                </a:solidFill>
                <a:effectLst/>
                <a:uLnTx/>
                <a:uFillTx/>
                <a:latin typeface="Microsoft Sans Serif"/>
                <a:ea typeface="+mn-ea"/>
                <a:cs typeface="Arial" pitchFamily="34" charset="0"/>
              </a:endParaRPr>
            </a:p>
          </p:txBody>
        </p:sp>
        <p:sp>
          <p:nvSpPr>
            <p:cNvPr id="25" name="Rounded Rectangle 4">
              <a:extLst>
                <a:ext uri="{FF2B5EF4-FFF2-40B4-BE49-F238E27FC236}">
                  <a16:creationId xmlns:a16="http://schemas.microsoft.com/office/drawing/2014/main" id="{78D11D27-3548-02D7-7991-57D2C9C9E893}"/>
                </a:ext>
              </a:extLst>
            </p:cNvPr>
            <p:cNvSpPr/>
            <p:nvPr/>
          </p:nvSpPr>
          <p:spPr>
            <a:xfrm>
              <a:off x="2262638" y="5084684"/>
              <a:ext cx="1798550" cy="7935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26" name="Rounded Rectangle 5">
              <a:extLst>
                <a:ext uri="{FF2B5EF4-FFF2-40B4-BE49-F238E27FC236}">
                  <a16:creationId xmlns:a16="http://schemas.microsoft.com/office/drawing/2014/main" id="{9AF64A06-44C9-2C92-FC4A-67DD005924BD}"/>
                </a:ext>
              </a:extLst>
            </p:cNvPr>
            <p:cNvSpPr/>
            <p:nvPr/>
          </p:nvSpPr>
          <p:spPr>
            <a:xfrm>
              <a:off x="2195914" y="5408661"/>
              <a:ext cx="1798550" cy="6746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27" name="TextBox 26">
              <a:extLst>
                <a:ext uri="{FF2B5EF4-FFF2-40B4-BE49-F238E27FC236}">
                  <a16:creationId xmlns:a16="http://schemas.microsoft.com/office/drawing/2014/main" id="{7C866FDB-20D2-5EA4-A6EC-F64179677B05}"/>
                </a:ext>
              </a:extLst>
            </p:cNvPr>
            <p:cNvSpPr txBox="1"/>
            <p:nvPr/>
          </p:nvSpPr>
          <p:spPr>
            <a:xfrm>
              <a:off x="2260150" y="5114219"/>
              <a:ext cx="18010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srgbClr val="F7F8FA"/>
                  </a:solidFill>
                  <a:effectLst/>
                  <a:uLnTx/>
                  <a:uFillTx/>
                  <a:latin typeface="Microsoft Sans Serif"/>
                  <a:ea typeface="+mn-ea"/>
                  <a:cs typeface="Arial" pitchFamily="34" charset="0"/>
                </a:rPr>
                <a:t>Metrics</a:t>
              </a:r>
              <a:endParaRPr kumimoji="0" lang="ko-KR" altLang="en-US" sz="1600" b="1" i="0" u="none" strike="noStrike" kern="1200" cap="none" spc="0" normalizeH="0" baseline="0" noProof="0">
                <a:ln>
                  <a:noFill/>
                </a:ln>
                <a:solidFill>
                  <a:srgbClr val="F7F8FA"/>
                </a:solidFill>
                <a:effectLst/>
                <a:uLnTx/>
                <a:uFillTx/>
                <a:latin typeface="Microsoft Sans Serif"/>
                <a:ea typeface="+mn-ea"/>
                <a:cs typeface="Arial" pitchFamily="34" charset="0"/>
              </a:endParaRPr>
            </a:p>
          </p:txBody>
        </p:sp>
        <p:sp>
          <p:nvSpPr>
            <p:cNvPr id="28" name="TextBox 27">
              <a:extLst>
                <a:ext uri="{FF2B5EF4-FFF2-40B4-BE49-F238E27FC236}">
                  <a16:creationId xmlns:a16="http://schemas.microsoft.com/office/drawing/2014/main" id="{6AFD123C-105C-1294-E5E2-4E96201F42B4}"/>
                </a:ext>
              </a:extLst>
            </p:cNvPr>
            <p:cNvSpPr txBox="1"/>
            <p:nvPr/>
          </p:nvSpPr>
          <p:spPr>
            <a:xfrm>
              <a:off x="2277317" y="5496274"/>
              <a:ext cx="1717147"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13161E"/>
                  </a:solidFill>
                  <a:effectLst/>
                  <a:uLnTx/>
                  <a:uFillTx/>
                  <a:latin typeface="Microsoft Sans Serif"/>
                  <a:ea typeface="+mn-ea"/>
                  <a:cs typeface="Arial" pitchFamily="34" charset="0"/>
                </a:rPr>
                <a:t>SINR, C/I, degradation due to interference </a:t>
              </a:r>
              <a:endParaRPr kumimoji="0" lang="ko-KR" altLang="en-US" sz="1200" b="1" i="0" u="none" strike="noStrike" kern="1200" cap="none" spc="0" normalizeH="0" baseline="0" noProof="0">
                <a:ln>
                  <a:noFill/>
                </a:ln>
                <a:solidFill>
                  <a:srgbClr val="13161E"/>
                </a:solidFill>
                <a:effectLst/>
                <a:uLnTx/>
                <a:uFillTx/>
                <a:latin typeface="Microsoft Sans Serif"/>
                <a:ea typeface="+mn-ea"/>
                <a:cs typeface="Arial" pitchFamily="34" charset="0"/>
              </a:endParaRPr>
            </a:p>
          </p:txBody>
        </p:sp>
        <p:sp>
          <p:nvSpPr>
            <p:cNvPr id="29" name="Rounded Rectangle 40">
              <a:extLst>
                <a:ext uri="{FF2B5EF4-FFF2-40B4-BE49-F238E27FC236}">
                  <a16:creationId xmlns:a16="http://schemas.microsoft.com/office/drawing/2014/main" id="{79B0A8B2-85BE-2BC2-36C0-DF74E5E96665}"/>
                </a:ext>
              </a:extLst>
            </p:cNvPr>
            <p:cNvSpPr/>
            <p:nvPr/>
          </p:nvSpPr>
          <p:spPr>
            <a:xfrm>
              <a:off x="8455705" y="3793748"/>
              <a:ext cx="1798550" cy="7935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30" name="Rounded Rectangle 41">
              <a:extLst>
                <a:ext uri="{FF2B5EF4-FFF2-40B4-BE49-F238E27FC236}">
                  <a16:creationId xmlns:a16="http://schemas.microsoft.com/office/drawing/2014/main" id="{BC88CF74-BD93-83BD-5891-3EBFBDE36043}"/>
                </a:ext>
              </a:extLst>
            </p:cNvPr>
            <p:cNvSpPr/>
            <p:nvPr/>
          </p:nvSpPr>
          <p:spPr>
            <a:xfrm>
              <a:off x="8388981" y="4117725"/>
              <a:ext cx="1798550" cy="67466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31" name="TextBox 30">
              <a:extLst>
                <a:ext uri="{FF2B5EF4-FFF2-40B4-BE49-F238E27FC236}">
                  <a16:creationId xmlns:a16="http://schemas.microsoft.com/office/drawing/2014/main" id="{3A19A05F-2612-E720-28EE-193EC70E0068}"/>
                </a:ext>
              </a:extLst>
            </p:cNvPr>
            <p:cNvSpPr txBox="1"/>
            <p:nvPr/>
          </p:nvSpPr>
          <p:spPr>
            <a:xfrm>
              <a:off x="8493571" y="3802293"/>
              <a:ext cx="18010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srgbClr val="F7F8FA"/>
                  </a:solidFill>
                  <a:effectLst/>
                  <a:uLnTx/>
                  <a:uFillTx/>
                  <a:latin typeface="Microsoft Sans Serif"/>
                  <a:ea typeface="+mn-ea"/>
                  <a:cs typeface="Arial" pitchFamily="34" charset="0"/>
                </a:rPr>
                <a:t>BS Deployment</a:t>
              </a:r>
              <a:endParaRPr kumimoji="0" lang="ko-KR" altLang="en-US" sz="1600" b="1" i="0" u="none" strike="noStrike" kern="1200" cap="none" spc="0" normalizeH="0" baseline="0" noProof="0">
                <a:ln>
                  <a:noFill/>
                </a:ln>
                <a:solidFill>
                  <a:srgbClr val="F7F8FA"/>
                </a:solidFill>
                <a:effectLst/>
                <a:uLnTx/>
                <a:uFillTx/>
                <a:latin typeface="Microsoft Sans Serif"/>
                <a:ea typeface="+mn-ea"/>
                <a:cs typeface="Arial" pitchFamily="34" charset="0"/>
              </a:endParaRPr>
            </a:p>
          </p:txBody>
        </p:sp>
        <p:sp>
          <p:nvSpPr>
            <p:cNvPr id="32" name="TextBox 31">
              <a:extLst>
                <a:ext uri="{FF2B5EF4-FFF2-40B4-BE49-F238E27FC236}">
                  <a16:creationId xmlns:a16="http://schemas.microsoft.com/office/drawing/2014/main" id="{65993506-245B-919A-ABF7-F012659859C8}"/>
                </a:ext>
              </a:extLst>
            </p:cNvPr>
            <p:cNvSpPr txBox="1"/>
            <p:nvPr/>
          </p:nvSpPr>
          <p:spPr>
            <a:xfrm>
              <a:off x="8470384" y="4219059"/>
              <a:ext cx="1717147"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a:ln>
                    <a:noFill/>
                  </a:ln>
                  <a:solidFill>
                    <a:srgbClr val="13161E"/>
                  </a:solidFill>
                  <a:effectLst/>
                  <a:uLnTx/>
                  <a:uFillTx/>
                  <a:latin typeface="Microsoft Sans Serif"/>
                  <a:ea typeface="+mn-ea"/>
                  <a:cs typeface="Arial" pitchFamily="34" charset="0"/>
                </a:rPr>
                <a:t>Based on scenario and relevant ISD</a:t>
              </a:r>
              <a:endParaRPr kumimoji="0" lang="ko-KR" altLang="en-US" sz="1200" b="1" i="0" u="none" strike="noStrike" kern="1200" cap="none" spc="0" normalizeH="0" baseline="0" noProof="0">
                <a:ln>
                  <a:noFill/>
                </a:ln>
                <a:solidFill>
                  <a:srgbClr val="13161E"/>
                </a:solidFill>
                <a:effectLst/>
                <a:uLnTx/>
                <a:uFillTx/>
                <a:latin typeface="Microsoft Sans Serif"/>
                <a:ea typeface="+mn-ea"/>
                <a:cs typeface="Arial" pitchFamily="34" charset="0"/>
              </a:endParaRPr>
            </a:p>
          </p:txBody>
        </p:sp>
      </p:grpSp>
    </p:spTree>
    <p:extLst>
      <p:ext uri="{BB962C8B-B14F-4D97-AF65-F5344CB8AC3E}">
        <p14:creationId xmlns:p14="http://schemas.microsoft.com/office/powerpoint/2010/main" val="58865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0D822-96D5-6DD8-85EF-F38EBAB87C6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2E0F40F-575F-8509-809A-ED7121A81709}"/>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2FDF5C31-5BD1-D697-F087-B2BE12EAB00C}"/>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10" name="Slide Number Placeholder 4">
            <a:extLst>
              <a:ext uri="{FF2B5EF4-FFF2-40B4-BE49-F238E27FC236}">
                <a16:creationId xmlns:a16="http://schemas.microsoft.com/office/drawing/2014/main" id="{1C29C3B4-89A6-2D28-C34B-571DFCFF2727}"/>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26</a:t>
            </a:fld>
            <a:endParaRPr lang="en-US" dirty="0">
              <a:solidFill>
                <a:srgbClr val="00B050"/>
              </a:solidFill>
            </a:endParaRPr>
          </a:p>
        </p:txBody>
      </p:sp>
      <p:sp>
        <p:nvSpPr>
          <p:cNvPr id="3" name="TextBox 2">
            <a:extLst>
              <a:ext uri="{FF2B5EF4-FFF2-40B4-BE49-F238E27FC236}">
                <a16:creationId xmlns:a16="http://schemas.microsoft.com/office/drawing/2014/main" id="{501851D3-553D-EC99-5C24-2B8A6F9BF972}"/>
              </a:ext>
            </a:extLst>
          </p:cNvPr>
          <p:cNvSpPr txBox="1"/>
          <p:nvPr/>
        </p:nvSpPr>
        <p:spPr>
          <a:xfrm>
            <a:off x="609600" y="1170980"/>
            <a:ext cx="10521870" cy="369332"/>
          </a:xfrm>
          <a:prstGeom prst="rect">
            <a:avLst/>
          </a:prstGeom>
          <a:noFill/>
        </p:spPr>
        <p:txBody>
          <a:bodyPr wrap="square">
            <a:spAutoFit/>
          </a:bodyPr>
          <a:lstStyle/>
          <a:p>
            <a:r>
              <a:rPr lang="en-US" b="1" dirty="0"/>
              <a:t>Steps for the analysis</a:t>
            </a:r>
            <a:endParaRPr lang="en-US" dirty="0"/>
          </a:p>
        </p:txBody>
      </p:sp>
      <p:graphicFrame>
        <p:nvGraphicFramePr>
          <p:cNvPr id="35" name="Content Placeholder 3">
            <a:extLst>
              <a:ext uri="{FF2B5EF4-FFF2-40B4-BE49-F238E27FC236}">
                <a16:creationId xmlns:a16="http://schemas.microsoft.com/office/drawing/2014/main" id="{1534004E-171A-1382-1067-E34EE8E91AB8}"/>
              </a:ext>
            </a:extLst>
          </p:cNvPr>
          <p:cNvGraphicFramePr>
            <a:graphicFrameLocks noGrp="1"/>
          </p:cNvGraphicFramePr>
          <p:nvPr>
            <p:ph idx="1"/>
            <p:extLst>
              <p:ext uri="{D42A27DB-BD31-4B8C-83A1-F6EECF244321}">
                <p14:modId xmlns:p14="http://schemas.microsoft.com/office/powerpoint/2010/main" val="935742761"/>
              </p:ext>
            </p:extLst>
          </p:nvPr>
        </p:nvGraphicFramePr>
        <p:xfrm>
          <a:off x="515938" y="1820863"/>
          <a:ext cx="11160125" cy="4344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382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3C9F5-0723-A79C-63D0-DB4F037BE86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110842C-D2F2-8E10-C1EE-32E3ADFE6D39}"/>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486AAF13-68B8-DD8E-2D48-83FFF37C4FCB}"/>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10" name="Slide Number Placeholder 4">
            <a:extLst>
              <a:ext uri="{FF2B5EF4-FFF2-40B4-BE49-F238E27FC236}">
                <a16:creationId xmlns:a16="http://schemas.microsoft.com/office/drawing/2014/main" id="{55CF3B20-159A-AB09-7152-22ED8F4C1B69}"/>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27</a:t>
            </a:fld>
            <a:endParaRPr lang="en-US" dirty="0">
              <a:solidFill>
                <a:srgbClr val="00B050"/>
              </a:solidFill>
            </a:endParaRPr>
          </a:p>
        </p:txBody>
      </p:sp>
      <p:sp>
        <p:nvSpPr>
          <p:cNvPr id="3" name="TextBox 2">
            <a:extLst>
              <a:ext uri="{FF2B5EF4-FFF2-40B4-BE49-F238E27FC236}">
                <a16:creationId xmlns:a16="http://schemas.microsoft.com/office/drawing/2014/main" id="{FF91CFF9-6B50-A1E1-37A3-262FA7BB699B}"/>
              </a:ext>
            </a:extLst>
          </p:cNvPr>
          <p:cNvSpPr txBox="1"/>
          <p:nvPr/>
        </p:nvSpPr>
        <p:spPr>
          <a:xfrm>
            <a:off x="609600" y="1170980"/>
            <a:ext cx="10521870" cy="369332"/>
          </a:xfrm>
          <a:prstGeom prst="rect">
            <a:avLst/>
          </a:prstGeom>
          <a:noFill/>
        </p:spPr>
        <p:txBody>
          <a:bodyPr wrap="square">
            <a:spAutoFit/>
          </a:bodyPr>
          <a:lstStyle/>
          <a:p>
            <a:r>
              <a:rPr lang="en-US" b="1" dirty="0"/>
              <a:t>Step 1, 2: Define system parameters</a:t>
            </a:r>
            <a:endParaRPr lang="en-US" dirty="0"/>
          </a:p>
        </p:txBody>
      </p:sp>
      <p:sp>
        <p:nvSpPr>
          <p:cNvPr id="35" name="Content Placeholder 3">
            <a:extLst>
              <a:ext uri="{FF2B5EF4-FFF2-40B4-BE49-F238E27FC236}">
                <a16:creationId xmlns:a16="http://schemas.microsoft.com/office/drawing/2014/main" id="{EE16918C-A44A-DD16-5328-6F64350C1E5E}"/>
              </a:ext>
            </a:extLst>
          </p:cNvPr>
          <p:cNvSpPr>
            <a:spLocks noGrp="1"/>
          </p:cNvSpPr>
          <p:nvPr>
            <p:ph idx="1"/>
          </p:nvPr>
        </p:nvSpPr>
        <p:spPr>
          <a:xfrm>
            <a:off x="609600" y="1676400"/>
            <a:ext cx="10972800" cy="4511676"/>
          </a:xfrm>
        </p:spPr>
        <p:txBody>
          <a:bodyPr>
            <a:normAutofit/>
          </a:bodyPr>
          <a:lstStyle/>
          <a:p>
            <a:r>
              <a:rPr lang="en-US" sz="1800" dirty="0"/>
              <a:t>IMT parameters are defined WP 5D based on information from 3GPP</a:t>
            </a:r>
          </a:p>
          <a:p>
            <a:r>
              <a:rPr lang="en-US" sz="1800" dirty="0"/>
              <a:t>IMT parameters are captured in chair’s report Document 5D/563 Annex 4.15</a:t>
            </a:r>
          </a:p>
          <a:p>
            <a:r>
              <a:rPr lang="en-US" sz="1800" dirty="0"/>
              <a:t>IMT parameters include, among others:</a:t>
            </a:r>
          </a:p>
          <a:p>
            <a:pPr lvl="1"/>
            <a:r>
              <a:rPr lang="en-US" sz="1600" dirty="0"/>
              <a:t>BS deployment characteristics, e.g., cell radius, antenna height, network load factor, BS TDD activity factor, etc.</a:t>
            </a:r>
          </a:p>
          <a:p>
            <a:pPr lvl="1"/>
            <a:r>
              <a:rPr lang="en-US" sz="1600" dirty="0"/>
              <a:t>UE deployment characteristics, e.g., UE heights, indoor ration, UE TDD activity factor, etc.</a:t>
            </a:r>
          </a:p>
          <a:p>
            <a:pPr lvl="1"/>
            <a:r>
              <a:rPr lang="en-US" sz="1600" dirty="0"/>
              <a:t>BS AAS antenna characteristics, e.g., antenna pattern, number of elements, element gain, down-tilt, BS EIRP, etc.</a:t>
            </a:r>
          </a:p>
          <a:p>
            <a:r>
              <a:rPr lang="en-US" sz="1800" dirty="0"/>
              <a:t>Incumbents’ parameters and protection criteria are defined by contributing WPs</a:t>
            </a:r>
          </a:p>
          <a:p>
            <a:r>
              <a:rPr lang="en-US" sz="1800" dirty="0"/>
              <a:t>Incumbents' parameters (terrestrial stations, e.g., fixed service ) include but not limited to:</a:t>
            </a:r>
          </a:p>
          <a:p>
            <a:pPr lvl="1"/>
            <a:r>
              <a:rPr lang="en-US" sz="1600" dirty="0"/>
              <a:t>Channel bandwidth</a:t>
            </a:r>
          </a:p>
          <a:p>
            <a:pPr lvl="1"/>
            <a:r>
              <a:rPr lang="en-US" sz="1600" dirty="0"/>
              <a:t>Antenna gain, antenna pattern</a:t>
            </a:r>
          </a:p>
          <a:p>
            <a:pPr lvl="1"/>
            <a:r>
              <a:rPr lang="en-US" sz="1600" dirty="0"/>
              <a:t>Noise figure</a:t>
            </a:r>
          </a:p>
          <a:p>
            <a:pPr lvl="1"/>
            <a:r>
              <a:rPr lang="en-US" sz="1600" dirty="0"/>
              <a:t>Antenna height</a:t>
            </a:r>
          </a:p>
          <a:p>
            <a:pPr lvl="1"/>
            <a:r>
              <a:rPr lang="en-US" sz="1600" dirty="0"/>
              <a:t>Losses </a:t>
            </a:r>
          </a:p>
        </p:txBody>
      </p:sp>
    </p:spTree>
    <p:extLst>
      <p:ext uri="{BB962C8B-B14F-4D97-AF65-F5344CB8AC3E}">
        <p14:creationId xmlns:p14="http://schemas.microsoft.com/office/powerpoint/2010/main" val="3717293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21257-D26F-49B5-9C3B-030437484EA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F762803-638E-C497-F529-563812A6C4A9}"/>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98030818-4B3C-D702-1FD9-07E41995BB7F}"/>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10" name="Slide Number Placeholder 4">
            <a:extLst>
              <a:ext uri="{FF2B5EF4-FFF2-40B4-BE49-F238E27FC236}">
                <a16:creationId xmlns:a16="http://schemas.microsoft.com/office/drawing/2014/main" id="{2EE6988E-9F07-1DCC-4DB8-AE5CE9725A31}"/>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28</a:t>
            </a:fld>
            <a:endParaRPr lang="en-US" dirty="0">
              <a:solidFill>
                <a:srgbClr val="00B050"/>
              </a:solidFill>
            </a:endParaRPr>
          </a:p>
        </p:txBody>
      </p:sp>
      <p:sp>
        <p:nvSpPr>
          <p:cNvPr id="3" name="TextBox 2">
            <a:extLst>
              <a:ext uri="{FF2B5EF4-FFF2-40B4-BE49-F238E27FC236}">
                <a16:creationId xmlns:a16="http://schemas.microsoft.com/office/drawing/2014/main" id="{A9234782-D837-6B5C-CA97-2D12B4A845D3}"/>
              </a:ext>
            </a:extLst>
          </p:cNvPr>
          <p:cNvSpPr txBox="1"/>
          <p:nvPr/>
        </p:nvSpPr>
        <p:spPr>
          <a:xfrm>
            <a:off x="609600" y="1170980"/>
            <a:ext cx="10521870" cy="338554"/>
          </a:xfrm>
          <a:prstGeom prst="rect">
            <a:avLst/>
          </a:prstGeom>
          <a:noFill/>
        </p:spPr>
        <p:txBody>
          <a:bodyPr wrap="square">
            <a:spAutoFit/>
          </a:bodyPr>
          <a:lstStyle/>
          <a:p>
            <a:r>
              <a:rPr lang="en-US" sz="1600" b="1" dirty="0"/>
              <a:t>IMT parameters are captured in WP 5D chair’s report, Document 5D/563 Annex 4.15</a:t>
            </a:r>
            <a:endParaRPr lang="en-US" sz="1600" dirty="0"/>
          </a:p>
        </p:txBody>
      </p:sp>
      <p:graphicFrame>
        <p:nvGraphicFramePr>
          <p:cNvPr id="7" name="Table 6">
            <a:extLst>
              <a:ext uri="{FF2B5EF4-FFF2-40B4-BE49-F238E27FC236}">
                <a16:creationId xmlns:a16="http://schemas.microsoft.com/office/drawing/2014/main" id="{426D1137-8D81-945F-C347-8428F4ED47F0}"/>
              </a:ext>
            </a:extLst>
          </p:cNvPr>
          <p:cNvGraphicFramePr>
            <a:graphicFrameLocks noGrp="1"/>
          </p:cNvGraphicFramePr>
          <p:nvPr>
            <p:extLst>
              <p:ext uri="{D42A27DB-BD31-4B8C-83A1-F6EECF244321}">
                <p14:modId xmlns:p14="http://schemas.microsoft.com/office/powerpoint/2010/main" val="2832285047"/>
              </p:ext>
            </p:extLst>
          </p:nvPr>
        </p:nvGraphicFramePr>
        <p:xfrm>
          <a:off x="336347" y="2146362"/>
          <a:ext cx="3515290" cy="3970655"/>
        </p:xfrm>
        <a:graphic>
          <a:graphicData uri="http://schemas.openxmlformats.org/drawingml/2006/table">
            <a:tbl>
              <a:tblPr firstRow="1" firstCol="1" bandRow="1">
                <a:tableStyleId>{F2DE63D5-997A-4646-A377-4702673A728D}</a:tableStyleId>
              </a:tblPr>
              <a:tblGrid>
                <a:gridCol w="1298502">
                  <a:extLst>
                    <a:ext uri="{9D8B030D-6E8A-4147-A177-3AD203B41FA5}">
                      <a16:colId xmlns:a16="http://schemas.microsoft.com/office/drawing/2014/main" val="632360931"/>
                    </a:ext>
                  </a:extLst>
                </a:gridCol>
                <a:gridCol w="2216788">
                  <a:extLst>
                    <a:ext uri="{9D8B030D-6E8A-4147-A177-3AD203B41FA5}">
                      <a16:colId xmlns:a16="http://schemas.microsoft.com/office/drawing/2014/main" val="926015694"/>
                    </a:ext>
                  </a:extLst>
                </a:gridCol>
              </a:tblGrid>
              <a:tr h="267335">
                <a:tc>
                  <a:txBody>
                    <a:bodyPr/>
                    <a:lstStyle/>
                    <a:p>
                      <a:pPr marL="0" marR="0" algn="ctr" hangingPunct="0">
                        <a:spcBef>
                          <a:spcPts val="400"/>
                        </a:spcBef>
                        <a:spcAft>
                          <a:spcPts val="400"/>
                        </a:spcAft>
                        <a:buNone/>
                        <a:tabLst>
                          <a:tab pos="720090" algn="l"/>
                          <a:tab pos="1188085" algn="l"/>
                          <a:tab pos="1440180" algn="l"/>
                        </a:tabLst>
                      </a:pPr>
                      <a:r>
                        <a:rPr lang="en-GB" sz="900" dirty="0">
                          <a:effectLst/>
                        </a:rPr>
                        <a:t> </a:t>
                      </a:r>
                      <a:endParaRPr lang="en-US" sz="900" b="1" dirty="0">
                        <a:effectLst/>
                        <a:latin typeface="Times New Roman Bold" panose="020208030705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hangingPunct="0">
                        <a:spcBef>
                          <a:spcPts val="400"/>
                        </a:spcBef>
                        <a:spcAft>
                          <a:spcPts val="400"/>
                        </a:spcAft>
                        <a:buNone/>
                        <a:tabLst>
                          <a:tab pos="720090" algn="l"/>
                          <a:tab pos="1188085" algn="l"/>
                          <a:tab pos="1440180" algn="l"/>
                        </a:tabLst>
                      </a:pPr>
                      <a:r>
                        <a:rPr lang="en-GB" sz="900" dirty="0">
                          <a:effectLst/>
                        </a:rPr>
                        <a:t>Urban/Suburban</a:t>
                      </a:r>
                      <a:endParaRPr lang="en-US" sz="900" b="1" dirty="0">
                        <a:effectLst/>
                        <a:latin typeface="Times New Roman Bold" panose="020208030705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00375072"/>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Cell Radius / Deployment density (Note 1)</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Typical cell radius 0.4 km urban / 0.8 km suburban</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06440909"/>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Antenna height</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18 m urban / 20 m suburban</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47256143"/>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br>
                        <a:rPr lang="en-GB" sz="900">
                          <a:effectLst/>
                        </a:rPr>
                      </a:br>
                      <a:r>
                        <a:rPr lang="en-GB" sz="900">
                          <a:effectLst/>
                        </a:rPr>
                        <a:t>Sectorization</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3 sectors</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328502"/>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Frequency reuse</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0709287"/>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Indoor base station deployment</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N/A</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1187411"/>
                  </a:ext>
                </a:extLst>
              </a:tr>
              <a:tr h="3175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Indoor base station penetration loss</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N/A</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3623117"/>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Below rooftop base station antenna deployment (Note 4)</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Urban: 65%</a:t>
                      </a:r>
                      <a:endParaRPr lang="en-US" sz="900">
                        <a:effectLst/>
                      </a:endParaRPr>
                    </a:p>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Suburban: 15%</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1295129"/>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Typical channel bandwidth (Note 5)</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100 MHz</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89215538"/>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Network loading factor (base station load probability X%) (see section 6 below and Rec. ITU-R M.2101 Annex 1, section 3.4.1 and 6)</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20%</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07970644"/>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TDD / FDD</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TDD</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11749204"/>
                  </a:ext>
                </a:extLst>
              </a:tr>
              <a:tr h="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BS TDD activity factor</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75%</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8420300"/>
                  </a:ext>
                </a:extLst>
              </a:tr>
            </a:tbl>
          </a:graphicData>
        </a:graphic>
      </p:graphicFrame>
      <p:graphicFrame>
        <p:nvGraphicFramePr>
          <p:cNvPr id="8" name="Table 7">
            <a:extLst>
              <a:ext uri="{FF2B5EF4-FFF2-40B4-BE49-F238E27FC236}">
                <a16:creationId xmlns:a16="http://schemas.microsoft.com/office/drawing/2014/main" id="{D2BBC1EC-72C0-4B6E-462D-2385C30A965C}"/>
              </a:ext>
            </a:extLst>
          </p:cNvPr>
          <p:cNvGraphicFramePr>
            <a:graphicFrameLocks noGrp="1"/>
          </p:cNvGraphicFramePr>
          <p:nvPr>
            <p:extLst>
              <p:ext uri="{D42A27DB-BD31-4B8C-83A1-F6EECF244321}">
                <p14:modId xmlns:p14="http://schemas.microsoft.com/office/powerpoint/2010/main" val="2839776678"/>
              </p:ext>
            </p:extLst>
          </p:nvPr>
        </p:nvGraphicFramePr>
        <p:xfrm>
          <a:off x="4025313" y="2146362"/>
          <a:ext cx="3140962" cy="4254687"/>
        </p:xfrm>
        <a:graphic>
          <a:graphicData uri="http://schemas.openxmlformats.org/drawingml/2006/table">
            <a:tbl>
              <a:tblPr firstRow="1" firstCol="1" bandRow="1">
                <a:tableStyleId>{F2DE63D5-997A-4646-A377-4702673A728D}</a:tableStyleId>
              </a:tblPr>
              <a:tblGrid>
                <a:gridCol w="1873270">
                  <a:extLst>
                    <a:ext uri="{9D8B030D-6E8A-4147-A177-3AD203B41FA5}">
                      <a16:colId xmlns:a16="http://schemas.microsoft.com/office/drawing/2014/main" val="2806629664"/>
                    </a:ext>
                  </a:extLst>
                </a:gridCol>
                <a:gridCol w="1267692">
                  <a:extLst>
                    <a:ext uri="{9D8B030D-6E8A-4147-A177-3AD203B41FA5}">
                      <a16:colId xmlns:a16="http://schemas.microsoft.com/office/drawing/2014/main" val="2159168510"/>
                    </a:ext>
                  </a:extLst>
                </a:gridCol>
              </a:tblGrid>
              <a:tr h="151012">
                <a:tc>
                  <a:txBody>
                    <a:bodyPr/>
                    <a:lstStyle/>
                    <a:p>
                      <a:pPr marL="0" marR="0" algn="ctr" hangingPunct="0">
                        <a:spcBef>
                          <a:spcPts val="400"/>
                        </a:spcBef>
                        <a:spcAft>
                          <a:spcPts val="400"/>
                        </a:spcAft>
                        <a:buNone/>
                        <a:tabLst>
                          <a:tab pos="720090" algn="l"/>
                          <a:tab pos="1188085" algn="l"/>
                          <a:tab pos="1440180" algn="l"/>
                        </a:tabLst>
                      </a:pPr>
                      <a:r>
                        <a:rPr lang="en-GB" sz="900" dirty="0">
                          <a:effectLst/>
                        </a:rPr>
                        <a:t> </a:t>
                      </a:r>
                      <a:endParaRPr lang="en-US" sz="900" b="1" dirty="0">
                        <a:effectLst/>
                        <a:latin typeface="Times New Roman Bold" panose="020208030705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hangingPunct="0">
                        <a:spcBef>
                          <a:spcPts val="400"/>
                        </a:spcBef>
                        <a:spcAft>
                          <a:spcPts val="400"/>
                        </a:spcAft>
                        <a:buNone/>
                        <a:tabLst>
                          <a:tab pos="720090" algn="l"/>
                          <a:tab pos="1188085" algn="l"/>
                          <a:tab pos="1440180" algn="l"/>
                        </a:tabLst>
                      </a:pPr>
                      <a:r>
                        <a:rPr lang="en-GB" sz="900" dirty="0">
                          <a:effectLst/>
                        </a:rPr>
                        <a:t>Urban /Suburban</a:t>
                      </a:r>
                      <a:endParaRPr lang="en-US" sz="900" b="1" dirty="0">
                        <a:effectLst/>
                        <a:latin typeface="Times New Roman Bold" panose="020208030705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771423725"/>
                  </a:ext>
                </a:extLst>
              </a:tr>
              <a:tr h="151012">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Indoor user terminal usage</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70%</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513324"/>
                  </a:ext>
                </a:extLst>
              </a:tr>
              <a:tr h="302025">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Indoor user terminal penetration loss</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Rec. ITU-R P.2109</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410038"/>
                  </a:ext>
                </a:extLst>
              </a:tr>
              <a:tr h="453037">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User equipment density for terminals that are transmitting simultaneously (Note 1)</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3 UEs per sector</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1687990"/>
                  </a:ext>
                </a:extLst>
              </a:tr>
              <a:tr h="151012">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UE height </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1.5 m</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993127"/>
                  </a:ext>
                </a:extLst>
              </a:tr>
              <a:tr h="302025">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Average user terminal output power</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Use transmit power control</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0714101"/>
                  </a:ext>
                </a:extLst>
              </a:tr>
              <a:tr h="302025">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Typical antenna gain for user terminals</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−4 </a:t>
                      </a:r>
                      <a:r>
                        <a:rPr lang="en-GB" sz="900" dirty="0" err="1">
                          <a:effectLst/>
                        </a:rPr>
                        <a:t>dBi</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789357"/>
                  </a:ext>
                </a:extLst>
              </a:tr>
              <a:tr h="151012">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Body loss </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4 dB</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69210"/>
                  </a:ext>
                </a:extLst>
              </a:tr>
              <a:tr h="151012">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UE TDD activity factor</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25%</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384139"/>
                  </a:ext>
                </a:extLst>
              </a:tr>
              <a:tr h="604050">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Power control model</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Refer to Recommendation ITU-R M.2101 Annex 1, section 4.1</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2543388"/>
                  </a:ext>
                </a:extLst>
              </a:tr>
              <a:tr h="302025">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Maximum user terminal output power, PCMAX</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23 dBm</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935669"/>
                  </a:ext>
                </a:extLst>
              </a:tr>
              <a:tr h="302025">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Power (dBm) target value per RB, P0_PUSCH (Note 3)</a:t>
                      </a:r>
                      <a:endParaRPr lang="en-US" sz="9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−92.2</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213425"/>
                  </a:ext>
                </a:extLst>
              </a:tr>
              <a:tr h="755062">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Path loss compensation factor, a </a:t>
                      </a:r>
                      <a:br>
                        <a:rPr lang="en-GB" sz="900" dirty="0">
                          <a:effectLst/>
                        </a:rPr>
                      </a:br>
                      <a:r>
                        <a:rPr lang="en-GB" sz="900" dirty="0">
                          <a:effectLst/>
                        </a:rPr>
                        <a:t>(same as “balancing factor” mentioned in Rec. ITU-R M.2101)</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0.8</a:t>
                      </a:r>
                      <a:endParaRPr lang="en-US"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276282"/>
                  </a:ext>
                </a:extLst>
              </a:tr>
            </a:tbl>
          </a:graphicData>
        </a:graphic>
      </p:graphicFrame>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1C684ED9-AAC8-E7E7-9504-0880873EEE76}"/>
                  </a:ext>
                </a:extLst>
              </p:cNvPr>
              <p:cNvGraphicFramePr>
                <a:graphicFrameLocks noGrp="1"/>
              </p:cNvGraphicFramePr>
              <p:nvPr>
                <p:extLst>
                  <p:ext uri="{D42A27DB-BD31-4B8C-83A1-F6EECF244321}">
                    <p14:modId xmlns:p14="http://schemas.microsoft.com/office/powerpoint/2010/main" val="2440766264"/>
                  </p:ext>
                </p:extLst>
              </p:nvPr>
            </p:nvGraphicFramePr>
            <p:xfrm>
              <a:off x="7409038" y="1790850"/>
              <a:ext cx="4282724" cy="4681677"/>
            </p:xfrm>
            <a:graphic>
              <a:graphicData uri="http://schemas.openxmlformats.org/drawingml/2006/table">
                <a:tbl>
                  <a:tblPr firstRow="1" firstCol="1" bandRow="1">
                    <a:tableStyleId>{F2DE63D5-997A-4646-A377-4702673A728D}</a:tableStyleId>
                  </a:tblPr>
                  <a:tblGrid>
                    <a:gridCol w="629791">
                      <a:extLst>
                        <a:ext uri="{9D8B030D-6E8A-4147-A177-3AD203B41FA5}">
                          <a16:colId xmlns:a16="http://schemas.microsoft.com/office/drawing/2014/main" val="2802376666"/>
                        </a:ext>
                      </a:extLst>
                    </a:gridCol>
                    <a:gridCol w="1838197">
                      <a:extLst>
                        <a:ext uri="{9D8B030D-6E8A-4147-A177-3AD203B41FA5}">
                          <a16:colId xmlns:a16="http://schemas.microsoft.com/office/drawing/2014/main" val="1943874623"/>
                        </a:ext>
                      </a:extLst>
                    </a:gridCol>
                    <a:gridCol w="1747546">
                      <a:extLst>
                        <a:ext uri="{9D8B030D-6E8A-4147-A177-3AD203B41FA5}">
                          <a16:colId xmlns:a16="http://schemas.microsoft.com/office/drawing/2014/main" val="3268179987"/>
                        </a:ext>
                      </a:extLst>
                    </a:gridCol>
                    <a:gridCol w="67190">
                      <a:extLst>
                        <a:ext uri="{9D8B030D-6E8A-4147-A177-3AD203B41FA5}">
                          <a16:colId xmlns:a16="http://schemas.microsoft.com/office/drawing/2014/main" val="66261788"/>
                        </a:ext>
                      </a:extLst>
                    </a:gridCol>
                  </a:tblGrid>
                  <a:tr h="158977">
                    <a:tc>
                      <a:txBody>
                        <a:bodyPr/>
                        <a:lstStyle/>
                        <a:p>
                          <a:pPr marL="0" marR="0" algn="ctr" hangingPunct="0">
                            <a:spcBef>
                              <a:spcPts val="400"/>
                            </a:spcBef>
                            <a:spcAft>
                              <a:spcPts val="400"/>
                            </a:spcAft>
                            <a:buNone/>
                            <a:tabLst>
                              <a:tab pos="720090" algn="l"/>
                              <a:tab pos="1188085" algn="l"/>
                              <a:tab pos="1440180" algn="l"/>
                            </a:tabLst>
                          </a:pPr>
                          <a:r>
                            <a:rPr lang="en-GB" sz="800" dirty="0">
                              <a:effectLst/>
                            </a:rPr>
                            <a:t> </a:t>
                          </a:r>
                          <a:endParaRPr lang="en-US" sz="800" b="1" dirty="0">
                            <a:effectLst/>
                            <a:latin typeface="Times New Roman Bold" panose="020208030705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hangingPunct="0">
                            <a:spcBef>
                              <a:spcPts val="400"/>
                            </a:spcBef>
                            <a:spcAft>
                              <a:spcPts val="400"/>
                            </a:spcAft>
                            <a:buNone/>
                            <a:tabLst>
                              <a:tab pos="720090" algn="l"/>
                              <a:tab pos="1188085" algn="l"/>
                              <a:tab pos="1440180" algn="l"/>
                            </a:tabLst>
                          </a:pPr>
                          <a:r>
                            <a:rPr lang="en-GB" sz="800" dirty="0">
                              <a:effectLst/>
                            </a:rPr>
                            <a:t> </a:t>
                          </a:r>
                          <a:endParaRPr lang="en-US" sz="800" b="1" dirty="0">
                            <a:effectLst/>
                            <a:latin typeface="Times New Roman Bold" panose="020208030705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marL="0" marR="0" algn="ctr" hangingPunct="0">
                            <a:spcBef>
                              <a:spcPts val="400"/>
                            </a:spcBef>
                            <a:spcAft>
                              <a:spcPts val="400"/>
                            </a:spcAft>
                            <a:buNone/>
                            <a:tabLst>
                              <a:tab pos="720090" algn="l"/>
                              <a:tab pos="1188085" algn="l"/>
                              <a:tab pos="1440180" algn="l"/>
                            </a:tabLst>
                          </a:pPr>
                          <a:r>
                            <a:rPr lang="en-GB" sz="800" dirty="0">
                              <a:effectLst/>
                            </a:rPr>
                            <a:t>Macro urban/suburban</a:t>
                          </a:r>
                          <a:endParaRPr lang="en-US" sz="800" b="1" dirty="0">
                            <a:effectLst/>
                            <a:latin typeface="Times New Roman Bold" panose="020208030705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530634057"/>
                      </a:ext>
                    </a:extLst>
                  </a:tr>
                  <a:tr h="130444">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hangingPunct="0">
                            <a:spcBef>
                              <a:spcPts val="600"/>
                            </a:spcBef>
                            <a:buNone/>
                            <a:tabLst>
                              <a:tab pos="720090" algn="l"/>
                              <a:tab pos="1188085" algn="l"/>
                              <a:tab pos="1440180" algn="l"/>
                            </a:tabLs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0836006"/>
                      </a:ext>
                    </a:extLst>
                  </a:tr>
                  <a:tr h="238466">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Antenna pattern model </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Table 17 (Extended AAS Model)</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600"/>
                            </a:spcBef>
                            <a:buNone/>
                            <a:tabLst>
                              <a:tab pos="720090" algn="l"/>
                              <a:tab pos="1188085" algn="l"/>
                              <a:tab pos="1440180" algn="l"/>
                            </a:tabLs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8631100"/>
                      </a:ext>
                    </a:extLst>
                  </a:tr>
                  <a:tr h="158977">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1.2</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Element gain (dBi) </a:t>
                          </a:r>
                          <a:r>
                            <a:rPr lang="en-GB" sz="800" baseline="30000">
                              <a:effectLst/>
                            </a:rPr>
                            <a:t>(Note 2)</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6.4</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30174236"/>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1.3</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Horizontal/vertical 3 dB beam width of single element (degree) </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90º for H</a:t>
                          </a:r>
                          <a:br>
                            <a:rPr lang="en-GB" sz="800">
                              <a:effectLst/>
                            </a:rPr>
                          </a:br>
                          <a:r>
                            <a:rPr lang="en-GB" sz="800">
                              <a:effectLst/>
                            </a:rPr>
                            <a:t>65º for V</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78498041"/>
                      </a:ext>
                    </a:extLst>
                  </a:tr>
                  <a:tr h="238466">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1.4</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Horizontal/vertical front‑to‑back ratio (dB)</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30 for both H/V</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60878452"/>
                      </a:ext>
                    </a:extLst>
                  </a:tr>
                  <a:tr h="2348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1.5</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Antenna polarization </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Linear ±45º polarized sub-array</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42697200"/>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1.6</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Antenna array configuration (Row × Column) </a:t>
                          </a:r>
                          <a:br>
                            <a:rPr lang="en-GB" sz="800">
                              <a:effectLst/>
                            </a:rPr>
                          </a:br>
                          <a:r>
                            <a:rPr lang="en-GB" sz="800" baseline="30000">
                              <a:effectLst/>
                            </a:rPr>
                            <a:t>(Note 4)</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rPr>
                            <a:t>8 × 16</a:t>
                          </a:r>
                          <a:endParaRPr lang="en-US" sz="800" dirty="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3972671380"/>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1.7</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Horizontal/Vertical radiating sub-array or element spacing </a:t>
                          </a:r>
                          <a:r>
                            <a:rPr lang="en-GB" sz="800" baseline="30000">
                              <a:effectLst/>
                            </a:rPr>
                            <a:t>(Note 5)</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0.5 of wavelength for H, 2.1 of wavelength for V</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86781878"/>
                      </a:ext>
                    </a:extLst>
                  </a:tr>
                  <a:tr h="2348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1.7a</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Number of element rows in sub-array</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3</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757988"/>
                      </a:ext>
                    </a:extLst>
                  </a:tr>
                  <a:tr h="238466">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1.7b</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Vertical element separation in sub-array (</a:t>
                          </a:r>
                          <a14:m>
                            <m:oMath xmlns:m="http://schemas.openxmlformats.org/officeDocument/2006/math">
                              <m:sSub>
                                <m:sSubPr>
                                  <m:ctrlPr>
                                    <a:rPr lang="en-US" sz="700" i="1">
                                      <a:effectLst/>
                                      <a:latin typeface="Cambria Math" panose="02040503050406030204" pitchFamily="18" charset="0"/>
                                    </a:rPr>
                                  </m:ctrlPr>
                                </m:sSubPr>
                                <m:e>
                                  <m:r>
                                    <a:rPr lang="en-GB" sz="700">
                                      <a:effectLst/>
                                      <a:latin typeface="Cambria Math" panose="02040503050406030204" pitchFamily="18" charset="0"/>
                                    </a:rPr>
                                    <m:t>𝑑</m:t>
                                  </m:r>
                                </m:e>
                                <m:sub>
                                  <m:r>
                                    <a:rPr lang="en-GB" sz="700">
                                      <a:effectLst/>
                                      <a:latin typeface="Cambria Math" panose="02040503050406030204" pitchFamily="18" charset="0"/>
                                    </a:rPr>
                                    <m:t>𝑣</m:t>
                                  </m:r>
                                  <m:r>
                                    <a:rPr lang="en-GB" sz="700">
                                      <a:effectLst/>
                                      <a:latin typeface="Cambria Math" panose="02040503050406030204" pitchFamily="18" charset="0"/>
                                    </a:rPr>
                                    <m:t>,</m:t>
                                  </m:r>
                                  <m:r>
                                    <a:rPr lang="en-GB" sz="700">
                                      <a:effectLst/>
                                      <a:latin typeface="Cambria Math" panose="02040503050406030204" pitchFamily="18" charset="0"/>
                                    </a:rPr>
                                    <m:t>𝑠𝑢𝑏</m:t>
                                  </m:r>
                                </m:sub>
                              </m:sSub>
                            </m:oMath>
                          </a14:m>
                          <a:r>
                            <a:rPr lang="en-GB" sz="800">
                              <a:effectLst/>
                            </a:rPr>
                            <a:t>)</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0.7 of wavelength for V</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7246301"/>
                      </a:ext>
                    </a:extLst>
                  </a:tr>
                  <a:tr h="238466">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1.7c</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Pre-set sub-array down-tilt (degrees) </a:t>
                          </a:r>
                          <a:r>
                            <a:rPr lang="en-GB" sz="800" baseline="30000">
                              <a:effectLst/>
                            </a:rPr>
                            <a:t>(Note 6)</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3</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537760"/>
                      </a:ext>
                    </a:extLst>
                  </a:tr>
                  <a:tr h="158977">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1.8</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Array Ohmic loss (dB) </a:t>
                          </a:r>
                          <a:r>
                            <a:rPr lang="en-GB" sz="800" baseline="30000">
                              <a:effectLst/>
                            </a:rPr>
                            <a:t>(Note 2)</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2</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58189362"/>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1.9</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Conducted power (before Ohmic loss) per sub-array or element (dBm) </a:t>
                          </a:r>
                          <a:r>
                            <a:rPr lang="en-GB" sz="800" baseline="30000">
                              <a:effectLst/>
                            </a:rPr>
                            <a:t>(Note 3)</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22</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96528187"/>
                      </a:ext>
                    </a:extLst>
                  </a:tr>
                  <a:tr h="238466">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1.10</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Base station horizontal coverage range (degrees)</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±60</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77960875"/>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1.11</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Base station vertical coverage range (degrees) </a:t>
                          </a:r>
                          <a:r>
                            <a:rPr lang="en-GB" sz="800" baseline="30000">
                              <a:effectLst/>
                            </a:rPr>
                            <a:t>(Note 1)</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90-100 (Note 11)</a:t>
                          </a:r>
                          <a:br>
                            <a:rPr lang="en-GB" sz="800">
                              <a:effectLst/>
                              <a:highlight>
                                <a:srgbClr val="FFFF00"/>
                              </a:highlight>
                            </a:rPr>
                          </a:br>
                          <a:r>
                            <a:rPr lang="en-GB" sz="800">
                              <a:effectLst/>
                            </a:rPr>
                            <a:t> </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38819511"/>
                      </a:ext>
                    </a:extLst>
                  </a:tr>
                  <a:tr h="2348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1.12</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Mechanical down-tilt (degrees)</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6 (Note 10)</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74724259"/>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1.13</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rPr>
                            <a:t>Typical base station output power/sector (</a:t>
                          </a:r>
                          <a:r>
                            <a:rPr lang="en-GB" sz="800" dirty="0" err="1">
                              <a:effectLst/>
                            </a:rPr>
                            <a:t>e.i.r.p</a:t>
                          </a:r>
                          <a:r>
                            <a:rPr lang="en-GB" sz="800" dirty="0">
                              <a:effectLst/>
                            </a:rPr>
                            <a:t>.) (dBm) </a:t>
                          </a:r>
                          <a:r>
                            <a:rPr lang="en-GB" sz="800" baseline="30000" dirty="0">
                              <a:effectLst/>
                            </a:rPr>
                            <a:t>(Note 7)</a:t>
                          </a:r>
                          <a:endParaRPr lang="en-US" sz="800" dirty="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rPr>
                            <a:t>78.3</a:t>
                          </a:r>
                          <a:endParaRPr lang="en-US" sz="800" dirty="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92300513"/>
                      </a:ext>
                    </a:extLst>
                  </a:tr>
                </a:tbl>
              </a:graphicData>
            </a:graphic>
          </p:graphicFrame>
        </mc:Choice>
        <mc:Fallback xmlns="">
          <p:graphicFrame>
            <p:nvGraphicFramePr>
              <p:cNvPr id="9" name="Table 8">
                <a:extLst>
                  <a:ext uri="{FF2B5EF4-FFF2-40B4-BE49-F238E27FC236}">
                    <a16:creationId xmlns:a16="http://schemas.microsoft.com/office/drawing/2014/main" id="{1C684ED9-AAC8-E7E7-9504-0880873EEE76}"/>
                  </a:ext>
                </a:extLst>
              </p:cNvPr>
              <p:cNvGraphicFramePr>
                <a:graphicFrameLocks noGrp="1"/>
              </p:cNvGraphicFramePr>
              <p:nvPr>
                <p:extLst>
                  <p:ext uri="{D42A27DB-BD31-4B8C-83A1-F6EECF244321}">
                    <p14:modId xmlns:p14="http://schemas.microsoft.com/office/powerpoint/2010/main" val="2440766264"/>
                  </p:ext>
                </p:extLst>
              </p:nvPr>
            </p:nvGraphicFramePr>
            <p:xfrm>
              <a:off x="7409038" y="1790850"/>
              <a:ext cx="4282724" cy="4681677"/>
            </p:xfrm>
            <a:graphic>
              <a:graphicData uri="http://schemas.openxmlformats.org/drawingml/2006/table">
                <a:tbl>
                  <a:tblPr firstRow="1" firstCol="1" bandRow="1">
                    <a:tableStyleId>{F2DE63D5-997A-4646-A377-4702673A728D}</a:tableStyleId>
                  </a:tblPr>
                  <a:tblGrid>
                    <a:gridCol w="629791">
                      <a:extLst>
                        <a:ext uri="{9D8B030D-6E8A-4147-A177-3AD203B41FA5}">
                          <a16:colId xmlns:a16="http://schemas.microsoft.com/office/drawing/2014/main" val="2802376666"/>
                        </a:ext>
                      </a:extLst>
                    </a:gridCol>
                    <a:gridCol w="1838197">
                      <a:extLst>
                        <a:ext uri="{9D8B030D-6E8A-4147-A177-3AD203B41FA5}">
                          <a16:colId xmlns:a16="http://schemas.microsoft.com/office/drawing/2014/main" val="1943874623"/>
                        </a:ext>
                      </a:extLst>
                    </a:gridCol>
                    <a:gridCol w="1747546">
                      <a:extLst>
                        <a:ext uri="{9D8B030D-6E8A-4147-A177-3AD203B41FA5}">
                          <a16:colId xmlns:a16="http://schemas.microsoft.com/office/drawing/2014/main" val="3268179987"/>
                        </a:ext>
                      </a:extLst>
                    </a:gridCol>
                    <a:gridCol w="67190">
                      <a:extLst>
                        <a:ext uri="{9D8B030D-6E8A-4147-A177-3AD203B41FA5}">
                          <a16:colId xmlns:a16="http://schemas.microsoft.com/office/drawing/2014/main" val="66261788"/>
                        </a:ext>
                      </a:extLst>
                    </a:gridCol>
                  </a:tblGrid>
                  <a:tr h="158977">
                    <a:tc>
                      <a:txBody>
                        <a:bodyPr/>
                        <a:lstStyle/>
                        <a:p>
                          <a:pPr marL="0" marR="0" algn="ctr" hangingPunct="0">
                            <a:spcBef>
                              <a:spcPts val="400"/>
                            </a:spcBef>
                            <a:spcAft>
                              <a:spcPts val="400"/>
                            </a:spcAft>
                            <a:buNone/>
                            <a:tabLst>
                              <a:tab pos="720090" algn="l"/>
                              <a:tab pos="1188085" algn="l"/>
                              <a:tab pos="1440180" algn="l"/>
                            </a:tabLst>
                          </a:pPr>
                          <a:r>
                            <a:rPr lang="en-GB" sz="800" dirty="0">
                              <a:effectLst/>
                            </a:rPr>
                            <a:t> </a:t>
                          </a:r>
                          <a:endParaRPr lang="en-US" sz="800" b="1" dirty="0">
                            <a:effectLst/>
                            <a:latin typeface="Times New Roman Bold" panose="020208030705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hangingPunct="0">
                            <a:spcBef>
                              <a:spcPts val="400"/>
                            </a:spcBef>
                            <a:spcAft>
                              <a:spcPts val="400"/>
                            </a:spcAft>
                            <a:buNone/>
                            <a:tabLst>
                              <a:tab pos="720090" algn="l"/>
                              <a:tab pos="1188085" algn="l"/>
                              <a:tab pos="1440180" algn="l"/>
                            </a:tabLst>
                          </a:pPr>
                          <a:r>
                            <a:rPr lang="en-GB" sz="800" dirty="0">
                              <a:effectLst/>
                            </a:rPr>
                            <a:t> </a:t>
                          </a:r>
                          <a:endParaRPr lang="en-US" sz="800" b="1" dirty="0">
                            <a:effectLst/>
                            <a:latin typeface="Times New Roman Bold" panose="020208030705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marL="0" marR="0" algn="ctr" hangingPunct="0">
                            <a:spcBef>
                              <a:spcPts val="400"/>
                            </a:spcBef>
                            <a:spcAft>
                              <a:spcPts val="400"/>
                            </a:spcAft>
                            <a:buNone/>
                            <a:tabLst>
                              <a:tab pos="720090" algn="l"/>
                              <a:tab pos="1188085" algn="l"/>
                              <a:tab pos="1440180" algn="l"/>
                            </a:tabLst>
                          </a:pPr>
                          <a:r>
                            <a:rPr lang="en-GB" sz="800" dirty="0">
                              <a:effectLst/>
                            </a:rPr>
                            <a:t>Macro urban/suburban</a:t>
                          </a:r>
                          <a:endParaRPr lang="en-US" sz="800" b="1" dirty="0">
                            <a:effectLst/>
                            <a:latin typeface="Times New Roman Bold" panose="020208030705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530634057"/>
                      </a:ext>
                    </a:extLst>
                  </a:tr>
                  <a:tr h="13716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hangingPunct="0">
                            <a:spcBef>
                              <a:spcPts val="600"/>
                            </a:spcBef>
                            <a:buNone/>
                            <a:tabLst>
                              <a:tab pos="720090" algn="l"/>
                              <a:tab pos="1188085" algn="l"/>
                              <a:tab pos="1440180" algn="l"/>
                            </a:tabLs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0836006"/>
                      </a:ext>
                    </a:extLst>
                  </a:tr>
                  <a:tr h="238466">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Antenna pattern model </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Table 17 (Extended AAS Model)</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600"/>
                            </a:spcBef>
                            <a:buNone/>
                            <a:tabLst>
                              <a:tab pos="720090" algn="l"/>
                              <a:tab pos="1188085" algn="l"/>
                              <a:tab pos="1440180" algn="l"/>
                            </a:tabLs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8631100"/>
                      </a:ext>
                    </a:extLst>
                  </a:tr>
                  <a:tr h="158977">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1.2</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Element gain (dBi) </a:t>
                          </a:r>
                          <a:r>
                            <a:rPr lang="en-GB" sz="800" baseline="30000">
                              <a:effectLst/>
                            </a:rPr>
                            <a:t>(Note 2)</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6.4</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30174236"/>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1.3</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Horizontal/vertical 3 dB beam width of single element (degree) </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90º for H</a:t>
                          </a:r>
                          <a:br>
                            <a:rPr lang="en-GB" sz="800">
                              <a:effectLst/>
                            </a:rPr>
                          </a:br>
                          <a:r>
                            <a:rPr lang="en-GB" sz="800">
                              <a:effectLst/>
                            </a:rPr>
                            <a:t>65º for V</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78498041"/>
                      </a:ext>
                    </a:extLst>
                  </a:tr>
                  <a:tr h="24384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1.4</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Horizontal/vertical front‑to‑back ratio (dB)</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30 for both H/V</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60878452"/>
                      </a:ext>
                    </a:extLst>
                  </a:tr>
                  <a:tr h="2348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1.5</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Antenna polarization </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Linear ±45º polarized sub-array</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42697200"/>
                      </a:ext>
                    </a:extLst>
                  </a:tr>
                  <a:tr h="36576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1.6</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Antenna array configuration (Row × Column) </a:t>
                          </a:r>
                          <a:br>
                            <a:rPr lang="en-GB" sz="800">
                              <a:effectLst/>
                            </a:rPr>
                          </a:br>
                          <a:r>
                            <a:rPr lang="en-GB" sz="800" baseline="30000">
                              <a:effectLst/>
                            </a:rPr>
                            <a:t>(Note 4)</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rPr>
                            <a:t>8 × 16</a:t>
                          </a:r>
                          <a:endParaRPr lang="en-US" sz="800" dirty="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3972671380"/>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1.7</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Horizontal/Vertical radiating sub-array or element spacing </a:t>
                          </a:r>
                          <a:r>
                            <a:rPr lang="en-GB" sz="800" baseline="30000">
                              <a:effectLst/>
                            </a:rPr>
                            <a:t>(Note 5)</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0.5 of wavelength for H, 2.1 of wavelength for V</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86781878"/>
                      </a:ext>
                    </a:extLst>
                  </a:tr>
                  <a:tr h="24384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1.7a</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Number of element rows in sub-array</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3</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757988"/>
                      </a:ext>
                    </a:extLst>
                  </a:tr>
                  <a:tr h="24384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1.7b</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5172" t="-1042105" r="-100000" b="-815789"/>
                          </a:stretch>
                        </a:blipFill>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0.7 of wavelength for V</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7246301"/>
                      </a:ext>
                    </a:extLst>
                  </a:tr>
                  <a:tr h="24384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1.7c</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Pre-set sub-array down-tilt (degrees) </a:t>
                          </a:r>
                          <a:r>
                            <a:rPr lang="en-GB" sz="800" baseline="30000">
                              <a:effectLst/>
                            </a:rPr>
                            <a:t>(Note 6)</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3</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537760"/>
                      </a:ext>
                    </a:extLst>
                  </a:tr>
                  <a:tr h="158977">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1.8</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Array Ohmic loss (dB) </a:t>
                          </a:r>
                          <a:r>
                            <a:rPr lang="en-GB" sz="800" baseline="30000">
                              <a:effectLst/>
                            </a:rPr>
                            <a:t>(Note 2)</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2</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58189362"/>
                      </a:ext>
                    </a:extLst>
                  </a:tr>
                  <a:tr h="36576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1.9</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Conducted power (before Ohmic loss) per sub-array or element (dBm) </a:t>
                          </a:r>
                          <a:r>
                            <a:rPr lang="en-GB" sz="800" baseline="30000">
                              <a:effectLst/>
                            </a:rPr>
                            <a:t>(Note 3)</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22</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96528187"/>
                      </a:ext>
                    </a:extLst>
                  </a:tr>
                  <a:tr h="24384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1.10</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Base station horizontal coverage range (degrees)</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±60</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77960875"/>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1.11</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Base station vertical coverage range (degrees) </a:t>
                          </a:r>
                          <a:r>
                            <a:rPr lang="en-GB" sz="800" baseline="30000">
                              <a:effectLst/>
                            </a:rPr>
                            <a:t>(Note 1)</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90-100 (Note 11)</a:t>
                          </a:r>
                          <a:br>
                            <a:rPr lang="en-GB" sz="800">
                              <a:effectLst/>
                              <a:highlight>
                                <a:srgbClr val="FFFF00"/>
                              </a:highlight>
                            </a:rPr>
                          </a:br>
                          <a:r>
                            <a:rPr lang="en-GB" sz="800">
                              <a:effectLst/>
                            </a:rPr>
                            <a:t> </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38819511"/>
                      </a:ext>
                    </a:extLst>
                  </a:tr>
                  <a:tr h="2348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1.12</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Mechanical down-tilt (degrees)</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6 (Note 10)</a:t>
                          </a:r>
                          <a:endParaRPr lang="en-US" sz="80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74724259"/>
                      </a:ext>
                    </a:extLst>
                  </a:tr>
                  <a:tr h="352200">
                    <a:tc>
                      <a:txBody>
                        <a:bodyPr/>
                        <a:lstStyle/>
                        <a:p>
                          <a:pPr marL="0" marR="0" algn="l"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a:effectLst/>
                            </a:rPr>
                            <a:t>1.13</a:t>
                          </a:r>
                          <a:endParaRPr lang="en-US" sz="80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rPr>
                            <a:t>Typical base station output power/sector (</a:t>
                          </a:r>
                          <a:r>
                            <a:rPr lang="en-GB" sz="800" dirty="0" err="1">
                              <a:effectLst/>
                            </a:rPr>
                            <a:t>e.i.r.p</a:t>
                          </a:r>
                          <a:r>
                            <a:rPr lang="en-GB" sz="800" dirty="0">
                              <a:effectLst/>
                            </a:rPr>
                            <a:t>.) (dBm) </a:t>
                          </a:r>
                          <a:r>
                            <a:rPr lang="en-GB" sz="800" baseline="30000" dirty="0">
                              <a:effectLst/>
                            </a:rPr>
                            <a:t>(Note 7)</a:t>
                          </a:r>
                          <a:endParaRPr lang="en-US" sz="800" dirty="0">
                            <a:effectLst/>
                            <a:latin typeface="Times New Roman" panose="02020603050405020304" pitchFamily="18" charset="0"/>
                            <a:ea typeface="Times New Roman" panose="02020603050405020304" pitchFamily="18" charset="0"/>
                          </a:endParaRPr>
                        </a:p>
                      </a:txBody>
                      <a:tcPr marL="41790" marR="417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800" dirty="0">
                              <a:effectLst/>
                            </a:rPr>
                            <a:t>78.3</a:t>
                          </a:r>
                          <a:endParaRPr lang="en-US" sz="800" dirty="0">
                            <a:effectLst/>
                            <a:latin typeface="Times New Roman" panose="02020603050405020304" pitchFamily="18" charset="0"/>
                            <a:ea typeface="Times New Roman" panose="02020603050405020304" pitchFamily="18" charset="0"/>
                          </a:endParaRPr>
                        </a:p>
                      </a:txBody>
                      <a:tcPr marL="41790" marR="417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92300513"/>
                      </a:ext>
                    </a:extLst>
                  </a:tr>
                </a:tbl>
              </a:graphicData>
            </a:graphic>
          </p:graphicFrame>
        </mc:Fallback>
      </mc:AlternateContent>
      <p:sp>
        <p:nvSpPr>
          <p:cNvPr id="11" name="TextBox 10">
            <a:extLst>
              <a:ext uri="{FF2B5EF4-FFF2-40B4-BE49-F238E27FC236}">
                <a16:creationId xmlns:a16="http://schemas.microsoft.com/office/drawing/2014/main" id="{5CE999DB-825C-8A25-7155-B19688E07CDC}"/>
              </a:ext>
            </a:extLst>
          </p:cNvPr>
          <p:cNvSpPr txBox="1"/>
          <p:nvPr/>
        </p:nvSpPr>
        <p:spPr>
          <a:xfrm>
            <a:off x="1476003" y="1764787"/>
            <a:ext cx="1235979" cy="206851"/>
          </a:xfrm>
          <a:prstGeom prst="rect">
            <a:avLst/>
          </a:prstGeom>
        </p:spPr>
        <p:txBody>
          <a:bodyPr wrap="none" lIns="0" tIns="0" rIns="0" bIns="0" rtlCol="0">
            <a:spAutoFit/>
          </a:bodyPr>
          <a:lstStyle/>
          <a:p>
            <a:pPr algn="l">
              <a:lnSpc>
                <a:spcPct val="96000"/>
              </a:lnSpc>
            </a:pPr>
            <a:r>
              <a:rPr lang="en-US" sz="1400" b="1" dirty="0">
                <a:solidFill>
                  <a:schemeClr val="accent5">
                    <a:lumMod val="75000"/>
                  </a:schemeClr>
                </a:solidFill>
                <a:latin typeface="Aptos" panose="020B0004020202020204" pitchFamily="34" charset="0"/>
                <a:cs typeface="Microsoft Sans Serif" panose="020B0604020202020204" pitchFamily="34" charset="0"/>
              </a:rPr>
              <a:t>BS parameters </a:t>
            </a:r>
          </a:p>
        </p:txBody>
      </p:sp>
      <p:sp>
        <p:nvSpPr>
          <p:cNvPr id="12" name="TextBox 11">
            <a:extLst>
              <a:ext uri="{FF2B5EF4-FFF2-40B4-BE49-F238E27FC236}">
                <a16:creationId xmlns:a16="http://schemas.microsoft.com/office/drawing/2014/main" id="{F7862FEF-52CE-1E63-2B0B-88BFD008C1B7}"/>
              </a:ext>
            </a:extLst>
          </p:cNvPr>
          <p:cNvSpPr txBox="1"/>
          <p:nvPr/>
        </p:nvSpPr>
        <p:spPr>
          <a:xfrm>
            <a:off x="4972995" y="1764786"/>
            <a:ext cx="1245597" cy="206851"/>
          </a:xfrm>
          <a:prstGeom prst="rect">
            <a:avLst/>
          </a:prstGeom>
        </p:spPr>
        <p:txBody>
          <a:bodyPr wrap="none" lIns="0" tIns="0" rIns="0" bIns="0" rtlCol="0">
            <a:spAutoFit/>
          </a:bodyPr>
          <a:lstStyle/>
          <a:p>
            <a:pPr algn="l">
              <a:lnSpc>
                <a:spcPct val="96000"/>
              </a:lnSpc>
            </a:pPr>
            <a:r>
              <a:rPr lang="en-US" sz="1400" b="1" dirty="0">
                <a:solidFill>
                  <a:schemeClr val="accent5">
                    <a:lumMod val="75000"/>
                  </a:schemeClr>
                </a:solidFill>
                <a:latin typeface="Aptos" panose="020B0004020202020204" pitchFamily="34" charset="0"/>
                <a:cs typeface="Microsoft Sans Serif" panose="020B0604020202020204" pitchFamily="34" charset="0"/>
              </a:rPr>
              <a:t>UE parameters </a:t>
            </a:r>
          </a:p>
        </p:txBody>
      </p:sp>
      <p:sp>
        <p:nvSpPr>
          <p:cNvPr id="13" name="TextBox 12">
            <a:extLst>
              <a:ext uri="{FF2B5EF4-FFF2-40B4-BE49-F238E27FC236}">
                <a16:creationId xmlns:a16="http://schemas.microsoft.com/office/drawing/2014/main" id="{83925E50-6526-A457-2375-9B1272F11310}"/>
              </a:ext>
            </a:extLst>
          </p:cNvPr>
          <p:cNvSpPr txBox="1"/>
          <p:nvPr/>
        </p:nvSpPr>
        <p:spPr>
          <a:xfrm>
            <a:off x="8714406" y="1490309"/>
            <a:ext cx="1600823" cy="206851"/>
          </a:xfrm>
          <a:prstGeom prst="rect">
            <a:avLst/>
          </a:prstGeom>
        </p:spPr>
        <p:txBody>
          <a:bodyPr wrap="none" lIns="0" tIns="0" rIns="0" bIns="0" rtlCol="0">
            <a:spAutoFit/>
          </a:bodyPr>
          <a:lstStyle/>
          <a:p>
            <a:pPr algn="l">
              <a:lnSpc>
                <a:spcPct val="96000"/>
              </a:lnSpc>
            </a:pPr>
            <a:r>
              <a:rPr lang="en-US" sz="1400" b="1" dirty="0">
                <a:solidFill>
                  <a:schemeClr val="accent5">
                    <a:lumMod val="75000"/>
                  </a:schemeClr>
                </a:solidFill>
                <a:latin typeface="Aptos" panose="020B0004020202020204" pitchFamily="34" charset="0"/>
                <a:cs typeface="Microsoft Sans Serif" panose="020B0604020202020204" pitchFamily="34" charset="0"/>
              </a:rPr>
              <a:t>BS AAS parameters </a:t>
            </a:r>
          </a:p>
        </p:txBody>
      </p:sp>
    </p:spTree>
    <p:extLst>
      <p:ext uri="{BB962C8B-B14F-4D97-AF65-F5344CB8AC3E}">
        <p14:creationId xmlns:p14="http://schemas.microsoft.com/office/powerpoint/2010/main" val="2120340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3AE28-294C-0583-F1F0-68577B1DDCB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738C88A-52D0-39DF-A1D5-D201EDC65C7F}"/>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78254C00-5600-5922-703C-D0C2BEF135E9}"/>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3" name="TextBox 2">
            <a:extLst>
              <a:ext uri="{FF2B5EF4-FFF2-40B4-BE49-F238E27FC236}">
                <a16:creationId xmlns:a16="http://schemas.microsoft.com/office/drawing/2014/main" id="{6A282F45-A056-9CF9-B859-CB10D50F6A3D}"/>
              </a:ext>
            </a:extLst>
          </p:cNvPr>
          <p:cNvSpPr txBox="1"/>
          <p:nvPr/>
        </p:nvSpPr>
        <p:spPr>
          <a:xfrm>
            <a:off x="609600" y="1170980"/>
            <a:ext cx="10521870" cy="369332"/>
          </a:xfrm>
          <a:prstGeom prst="rect">
            <a:avLst/>
          </a:prstGeom>
          <a:noFill/>
        </p:spPr>
        <p:txBody>
          <a:bodyPr wrap="square">
            <a:spAutoFit/>
          </a:bodyPr>
          <a:lstStyle/>
          <a:p>
            <a:r>
              <a:rPr lang="en-US" b="1" dirty="0"/>
              <a:t>IMT parameters are captured in WP 5D chair’s report, Document 5D/563 Annex 4.15</a:t>
            </a:r>
            <a:endParaRPr lang="en-US" dirty="0"/>
          </a:p>
        </p:txBody>
      </p:sp>
      <p:sp>
        <p:nvSpPr>
          <p:cNvPr id="35" name="Content Placeholder 3">
            <a:extLst>
              <a:ext uri="{FF2B5EF4-FFF2-40B4-BE49-F238E27FC236}">
                <a16:creationId xmlns:a16="http://schemas.microsoft.com/office/drawing/2014/main" id="{33F385BA-88C7-BCB8-4E72-9759085C27E0}"/>
              </a:ext>
            </a:extLst>
          </p:cNvPr>
          <p:cNvSpPr>
            <a:spLocks noGrp="1"/>
          </p:cNvSpPr>
          <p:nvPr>
            <p:ph idx="1"/>
          </p:nvPr>
        </p:nvSpPr>
        <p:spPr>
          <a:xfrm>
            <a:off x="609600" y="1676400"/>
            <a:ext cx="6705600" cy="4906962"/>
          </a:xfrm>
        </p:spPr>
        <p:txBody>
          <a:bodyPr>
            <a:normAutofit fontScale="62500" lnSpcReduction="20000"/>
          </a:bodyPr>
          <a:lstStyle/>
          <a:p>
            <a:pPr marL="109537" indent="0">
              <a:buNone/>
            </a:pPr>
            <a:r>
              <a:rPr lang="en-US" sz="2800" dirty="0"/>
              <a:t>Single IMT system modeling (Rec. ITU-R M.2101)</a:t>
            </a:r>
            <a:endParaRPr lang="en-US" dirty="0"/>
          </a:p>
          <a:p>
            <a:r>
              <a:rPr lang="en-US" dirty="0"/>
              <a:t>3GPP evaluates the performance of the selected IMT parameters under several conditions, including:</a:t>
            </a:r>
          </a:p>
          <a:p>
            <a:pPr lvl="1"/>
            <a:r>
              <a:rPr lang="en-US" dirty="0"/>
              <a:t>Propagation model (urban, suburban, rural)</a:t>
            </a:r>
          </a:p>
          <a:p>
            <a:pPr lvl="1"/>
            <a:r>
              <a:rPr lang="en-US" dirty="0"/>
              <a:t>Interference from other cells </a:t>
            </a:r>
          </a:p>
          <a:p>
            <a:pPr lvl="1"/>
            <a:r>
              <a:rPr lang="en-US" dirty="0"/>
              <a:t>User mobility</a:t>
            </a:r>
          </a:p>
          <a:p>
            <a:pPr lvl="1"/>
            <a:r>
              <a:rPr lang="en-US" dirty="0"/>
              <a:t>Network topology</a:t>
            </a:r>
          </a:p>
          <a:p>
            <a:pPr lvl="1"/>
            <a:r>
              <a:rPr lang="en-US" dirty="0"/>
              <a:t>Traffic models</a:t>
            </a:r>
          </a:p>
          <a:p>
            <a:r>
              <a:rPr lang="en-US" dirty="0"/>
              <a:t>Define the scenario </a:t>
            </a:r>
          </a:p>
          <a:p>
            <a:pPr lvl="1"/>
            <a:r>
              <a:rPr lang="en-US" dirty="0"/>
              <a:t>Layout, ISD of BS, frequency &amp; bandwidth, #UEs per cell, UL and DL </a:t>
            </a:r>
          </a:p>
          <a:p>
            <a:r>
              <a:rPr lang="en-US" dirty="0"/>
              <a:t>Generate the random variables, admission control and power control</a:t>
            </a:r>
          </a:p>
          <a:p>
            <a:pPr lvl="1"/>
            <a:r>
              <a:rPr lang="en-US" dirty="0"/>
              <a:t>Drop UE randomly, selection BSs, power control</a:t>
            </a:r>
          </a:p>
          <a:p>
            <a:r>
              <a:rPr lang="en-US" dirty="0"/>
              <a:t>Wrap-around technique</a:t>
            </a:r>
          </a:p>
          <a:p>
            <a:pPr lvl="1"/>
            <a:r>
              <a:rPr lang="en-US" dirty="0"/>
              <a:t>Uniform interference at the cluster edge</a:t>
            </a:r>
          </a:p>
          <a:p>
            <a:pPr lvl="1"/>
            <a:r>
              <a:rPr lang="en-US" dirty="0"/>
              <a:t>This step is not needed in IMT aggressor simulations</a:t>
            </a:r>
          </a:p>
          <a:p>
            <a:r>
              <a:rPr lang="en-US" dirty="0"/>
              <a:t>Model the link level performance (SINR, throughput)</a:t>
            </a:r>
          </a:p>
          <a:p>
            <a:pPr lvl="1"/>
            <a:r>
              <a:rPr lang="en-US" dirty="0"/>
              <a:t>This step is not needed in IMT aggressor simulations</a:t>
            </a:r>
          </a:p>
          <a:p>
            <a:r>
              <a:rPr lang="en-US" dirty="0"/>
              <a:t>Evaluate the system performance</a:t>
            </a:r>
          </a:p>
          <a:p>
            <a:pPr lvl="1"/>
            <a:r>
              <a:rPr lang="en-US" dirty="0"/>
              <a:t>This step is not needed in IMT aggressor simulations</a:t>
            </a:r>
          </a:p>
        </p:txBody>
      </p:sp>
      <p:pic>
        <p:nvPicPr>
          <p:cNvPr id="8" name="Picture 2">
            <a:extLst>
              <a:ext uri="{FF2B5EF4-FFF2-40B4-BE49-F238E27FC236}">
                <a16:creationId xmlns:a16="http://schemas.microsoft.com/office/drawing/2014/main" id="{A140936E-87D9-8A7F-B062-F78A2CC537A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1170980"/>
            <a:ext cx="4013077" cy="26447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a:extLst>
              <a:ext uri="{FF2B5EF4-FFF2-40B4-BE49-F238E27FC236}">
                <a16:creationId xmlns:a16="http://schemas.microsoft.com/office/drawing/2014/main" id="{58E56B31-893E-E0D0-FC52-5790BBEBF2BD}"/>
              </a:ext>
            </a:extLst>
          </p:cNvPr>
          <p:cNvGraphicFramePr>
            <a:graphicFrameLocks noChangeAspect="1"/>
          </p:cNvGraphicFramePr>
          <p:nvPr/>
        </p:nvGraphicFramePr>
        <p:xfrm>
          <a:off x="6462483" y="5865080"/>
          <a:ext cx="5640664" cy="878934"/>
        </p:xfrm>
        <a:graphic>
          <a:graphicData uri="http://schemas.openxmlformats.org/presentationml/2006/ole">
            <mc:AlternateContent xmlns:mc="http://schemas.openxmlformats.org/markup-compatibility/2006">
              <mc:Choice xmlns:v="urn:schemas-microsoft-com:vml" Requires="v">
                <p:oleObj r:id="rId4" imgW="5143500" imgH="711200" progId="Equation.3">
                  <p:embed/>
                </p:oleObj>
              </mc:Choice>
              <mc:Fallback>
                <p:oleObj r:id="rId4" imgW="5143500" imgH="711200" progId="Equation.3">
                  <p:embed/>
                  <p:pic>
                    <p:nvPicPr>
                      <p:cNvPr id="9" name="Object 8">
                        <a:extLst>
                          <a:ext uri="{FF2B5EF4-FFF2-40B4-BE49-F238E27FC236}">
                            <a16:creationId xmlns:a16="http://schemas.microsoft.com/office/drawing/2014/main" id="{58E56B31-893E-E0D0-FC52-5790BBEBF2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2483" y="5865080"/>
                        <a:ext cx="5640664" cy="878934"/>
                      </a:xfrm>
                      <a:prstGeom prst="rect">
                        <a:avLst/>
                      </a:prstGeom>
                      <a:noFill/>
                      <a:ln>
                        <a:solidFill>
                          <a:schemeClr val="bg1">
                            <a:lumMod val="65000"/>
                          </a:schemeClr>
                        </a:solidFill>
                      </a:ln>
                    </p:spPr>
                  </p:pic>
                </p:oleObj>
              </mc:Fallback>
            </mc:AlternateContent>
          </a:graphicData>
        </a:graphic>
      </p:graphicFrame>
      <p:pic>
        <p:nvPicPr>
          <p:cNvPr id="11" name="Picture 5">
            <a:extLst>
              <a:ext uri="{FF2B5EF4-FFF2-40B4-BE49-F238E27FC236}">
                <a16:creationId xmlns:a16="http://schemas.microsoft.com/office/drawing/2014/main" id="{4F9A286D-6BBE-7BD9-5FE2-BC965EE896AB}"/>
              </a:ext>
            </a:extLst>
          </p:cNvPr>
          <p:cNvPicPr>
            <a:picLocks noChangeAspect="1" noChangeArrowheads="1"/>
          </p:cNvPicPr>
          <p:nvPr/>
        </p:nvPicPr>
        <p:blipFill>
          <a:blip r:embed="rId6">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8153400" y="3781122"/>
            <a:ext cx="2818733" cy="21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82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7C4DA3-6353-904D-AB6A-17D0FBC62CC0}"/>
              </a:ext>
            </a:extLst>
          </p:cNvPr>
          <p:cNvSpPr>
            <a:spLocks noGrp="1"/>
          </p:cNvSpPr>
          <p:nvPr>
            <p:ph type="body" sz="quarter" idx="10"/>
          </p:nvPr>
        </p:nvSpPr>
        <p:spPr/>
        <p:txBody>
          <a:bodyPr/>
          <a:lstStyle/>
          <a:p>
            <a:r>
              <a:rPr lang="en-US" dirty="0"/>
              <a:t>Opening remarks</a:t>
            </a:r>
          </a:p>
        </p:txBody>
      </p:sp>
    </p:spTree>
    <p:extLst>
      <p:ext uri="{BB962C8B-B14F-4D97-AF65-F5344CB8AC3E}">
        <p14:creationId xmlns:p14="http://schemas.microsoft.com/office/powerpoint/2010/main" val="1777947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79E7-EFB6-8DD9-21EB-DBB3A809ABB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B6937F5-DAEB-C93E-4C89-647EB10A82F2}"/>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CE2CCB1F-5250-52C0-721D-C9D939EB8FA2}"/>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3" name="TextBox 2">
            <a:extLst>
              <a:ext uri="{FF2B5EF4-FFF2-40B4-BE49-F238E27FC236}">
                <a16:creationId xmlns:a16="http://schemas.microsoft.com/office/drawing/2014/main" id="{34DFDD80-ED6C-5F2D-CC24-D8ADD4D991E3}"/>
              </a:ext>
            </a:extLst>
          </p:cNvPr>
          <p:cNvSpPr txBox="1"/>
          <p:nvPr/>
        </p:nvSpPr>
        <p:spPr>
          <a:xfrm>
            <a:off x="609600" y="1170980"/>
            <a:ext cx="10521870" cy="369332"/>
          </a:xfrm>
          <a:prstGeom prst="rect">
            <a:avLst/>
          </a:prstGeom>
          <a:noFill/>
        </p:spPr>
        <p:txBody>
          <a:bodyPr wrap="square">
            <a:spAutoFit/>
          </a:bodyPr>
          <a:lstStyle/>
          <a:p>
            <a:r>
              <a:rPr lang="en-US" b="1" dirty="0"/>
              <a:t>AAS: active antenna systems </a:t>
            </a:r>
            <a:endParaRPr lang="en-US" dirty="0"/>
          </a:p>
        </p:txBody>
      </p:sp>
      <p:sp>
        <p:nvSpPr>
          <p:cNvPr id="35" name="Content Placeholder 3">
            <a:extLst>
              <a:ext uri="{FF2B5EF4-FFF2-40B4-BE49-F238E27FC236}">
                <a16:creationId xmlns:a16="http://schemas.microsoft.com/office/drawing/2014/main" id="{271B3933-AF14-11EF-79C8-B7A28142F203}"/>
              </a:ext>
            </a:extLst>
          </p:cNvPr>
          <p:cNvSpPr>
            <a:spLocks noGrp="1"/>
          </p:cNvSpPr>
          <p:nvPr>
            <p:ph idx="1"/>
          </p:nvPr>
        </p:nvSpPr>
        <p:spPr>
          <a:xfrm>
            <a:off x="609600" y="1676400"/>
            <a:ext cx="5486400" cy="4906962"/>
          </a:xfrm>
        </p:spPr>
        <p:txBody>
          <a:bodyPr>
            <a:normAutofit fontScale="85000" lnSpcReduction="20000"/>
          </a:bodyPr>
          <a:lstStyle/>
          <a:p>
            <a:r>
              <a:rPr lang="en-US" dirty="0"/>
              <a:t>BS antennas are evolved across different generations from 2G till 5G and later 6G</a:t>
            </a:r>
          </a:p>
          <a:p>
            <a:r>
              <a:rPr lang="en-US" dirty="0"/>
              <a:t>Old systems used the </a:t>
            </a:r>
            <a:r>
              <a:rPr lang="en-US" dirty="0">
                <a:solidFill>
                  <a:schemeClr val="accent5">
                    <a:lumMod val="75000"/>
                  </a:schemeClr>
                </a:solidFill>
              </a:rPr>
              <a:t>non AAS </a:t>
            </a:r>
            <a:r>
              <a:rPr lang="en-US" dirty="0"/>
              <a:t>antenna where the antenna was separated from the RRH (remote radio head)</a:t>
            </a:r>
          </a:p>
          <a:p>
            <a:r>
              <a:rPr lang="en-US" dirty="0"/>
              <a:t>New antenna systems (</a:t>
            </a:r>
            <a:r>
              <a:rPr lang="en-US" dirty="0">
                <a:solidFill>
                  <a:schemeClr val="accent5">
                    <a:lumMod val="75000"/>
                  </a:schemeClr>
                </a:solidFill>
              </a:rPr>
              <a:t>AAS</a:t>
            </a:r>
            <a:r>
              <a:rPr lang="en-US" dirty="0"/>
              <a:t>) connect the TXRUs directly to the antenna elements (is being used now)</a:t>
            </a:r>
          </a:p>
          <a:p>
            <a:r>
              <a:rPr lang="en-US" dirty="0"/>
              <a:t>Newer antenna systems with AAS also is being evolved </a:t>
            </a:r>
            <a:r>
              <a:rPr lang="en-US" dirty="0">
                <a:solidFill>
                  <a:schemeClr val="accent5">
                    <a:lumMod val="75000"/>
                  </a:schemeClr>
                </a:solidFill>
              </a:rPr>
              <a:t>and include now subarrays of elements </a:t>
            </a:r>
            <a:r>
              <a:rPr lang="en-US" dirty="0"/>
              <a:t>(represented in </a:t>
            </a:r>
            <a:r>
              <a:rPr lang="en-US" dirty="0">
                <a:solidFill>
                  <a:schemeClr val="accent5">
                    <a:lumMod val="75000"/>
                  </a:schemeClr>
                </a:solidFill>
              </a:rPr>
              <a:t>extended antenna model by 3GPP</a:t>
            </a:r>
            <a:r>
              <a:rPr lang="en-US" dirty="0"/>
              <a:t>)</a:t>
            </a:r>
          </a:p>
          <a:p>
            <a:endParaRPr lang="en-US" dirty="0"/>
          </a:p>
          <a:p>
            <a:pPr lvl="1"/>
            <a:endParaRPr lang="en-US" dirty="0"/>
          </a:p>
        </p:txBody>
      </p:sp>
      <p:pic>
        <p:nvPicPr>
          <p:cNvPr id="4" name="Picture 2" descr="ABI antennas Fig 5">
            <a:extLst>
              <a:ext uri="{FF2B5EF4-FFF2-40B4-BE49-F238E27FC236}">
                <a16:creationId xmlns:a16="http://schemas.microsoft.com/office/drawing/2014/main" id="{B84F9DCA-B431-44B5-4F0B-39650297E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04966"/>
            <a:ext cx="5486400" cy="38395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1AD6B91-A917-7930-3B6A-BFFEF7F2CFD8}"/>
              </a:ext>
            </a:extLst>
          </p:cNvPr>
          <p:cNvGrpSpPr>
            <a:grpSpLocks noChangeAspect="1"/>
          </p:cNvGrpSpPr>
          <p:nvPr/>
        </p:nvGrpSpPr>
        <p:grpSpPr>
          <a:xfrm>
            <a:off x="6705600" y="1611566"/>
            <a:ext cx="459731" cy="720000"/>
            <a:chOff x="691453" y="1451762"/>
            <a:chExt cx="661061" cy="1035304"/>
          </a:xfrm>
        </p:grpSpPr>
        <p:sp>
          <p:nvSpPr>
            <p:cNvPr id="7" name="Freeform 5">
              <a:extLst>
                <a:ext uri="{FF2B5EF4-FFF2-40B4-BE49-F238E27FC236}">
                  <a16:creationId xmlns:a16="http://schemas.microsoft.com/office/drawing/2014/main" id="{AE440948-5B59-7ED6-BC62-91C392D8184D}"/>
                </a:ext>
              </a:extLst>
            </p:cNvPr>
            <p:cNvSpPr>
              <a:spLocks/>
            </p:cNvSpPr>
            <p:nvPr/>
          </p:nvSpPr>
          <p:spPr bwMode="auto">
            <a:xfrm>
              <a:off x="926022" y="1451762"/>
              <a:ext cx="191921" cy="536844"/>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grpSp>
          <p:nvGrpSpPr>
            <p:cNvPr id="10" name="Group 9">
              <a:extLst>
                <a:ext uri="{FF2B5EF4-FFF2-40B4-BE49-F238E27FC236}">
                  <a16:creationId xmlns:a16="http://schemas.microsoft.com/office/drawing/2014/main" id="{84E6E14D-316D-947C-EA92-EDEE84BEBF7C}"/>
                </a:ext>
              </a:extLst>
            </p:cNvPr>
            <p:cNvGrpSpPr/>
            <p:nvPr/>
          </p:nvGrpSpPr>
          <p:grpSpPr>
            <a:xfrm>
              <a:off x="823665" y="1528530"/>
              <a:ext cx="396637" cy="958536"/>
              <a:chOff x="1379326" y="2329848"/>
              <a:chExt cx="396637" cy="958536"/>
            </a:xfrm>
            <a:solidFill>
              <a:schemeClr val="accent3"/>
            </a:solidFill>
          </p:grpSpPr>
          <p:sp>
            <p:nvSpPr>
              <p:cNvPr id="24" name="Freeform 6">
                <a:extLst>
                  <a:ext uri="{FF2B5EF4-FFF2-40B4-BE49-F238E27FC236}">
                    <a16:creationId xmlns:a16="http://schemas.microsoft.com/office/drawing/2014/main" id="{324497F1-6770-C430-39A9-CC546228FE9B}"/>
                  </a:ext>
                </a:extLst>
              </p:cNvPr>
              <p:cNvSpPr>
                <a:spLocks noEditPoints="1"/>
              </p:cNvSpPr>
              <p:nvPr/>
            </p:nvSpPr>
            <p:spPr bwMode="auto">
              <a:xfrm>
                <a:off x="1379326" y="2465259"/>
                <a:ext cx="396637" cy="197785"/>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sp>
            <p:nvSpPr>
              <p:cNvPr id="25" name="Freeform 79">
                <a:extLst>
                  <a:ext uri="{FF2B5EF4-FFF2-40B4-BE49-F238E27FC236}">
                    <a16:creationId xmlns:a16="http://schemas.microsoft.com/office/drawing/2014/main" id="{F4FC296B-D110-E53A-BA59-F9154DAA49F8}"/>
                  </a:ext>
                </a:extLst>
              </p:cNvPr>
              <p:cNvSpPr>
                <a:spLocks/>
              </p:cNvSpPr>
              <p:nvPr/>
            </p:nvSpPr>
            <p:spPr bwMode="auto">
              <a:xfrm>
                <a:off x="1523800" y="2329848"/>
                <a:ext cx="107689" cy="95853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grpSp>
        <p:grpSp>
          <p:nvGrpSpPr>
            <p:cNvPr id="12" name="Group 11">
              <a:extLst>
                <a:ext uri="{FF2B5EF4-FFF2-40B4-BE49-F238E27FC236}">
                  <a16:creationId xmlns:a16="http://schemas.microsoft.com/office/drawing/2014/main" id="{22E56634-BD9F-8F6E-78C0-333E3F6B6392}"/>
                </a:ext>
              </a:extLst>
            </p:cNvPr>
            <p:cNvGrpSpPr/>
            <p:nvPr/>
          </p:nvGrpSpPr>
          <p:grpSpPr>
            <a:xfrm>
              <a:off x="691453" y="1454428"/>
              <a:ext cx="661061" cy="601883"/>
              <a:chOff x="1247114" y="2255746"/>
              <a:chExt cx="661061" cy="601883"/>
            </a:xfrm>
            <a:solidFill>
              <a:schemeClr val="accent3">
                <a:lumMod val="60000"/>
                <a:lumOff val="40000"/>
              </a:schemeClr>
            </a:solidFill>
          </p:grpSpPr>
          <p:sp>
            <p:nvSpPr>
              <p:cNvPr id="16" name="Freeform 46">
                <a:extLst>
                  <a:ext uri="{FF2B5EF4-FFF2-40B4-BE49-F238E27FC236}">
                    <a16:creationId xmlns:a16="http://schemas.microsoft.com/office/drawing/2014/main" id="{B2E7788F-141E-B736-4CB9-CB5912CAB98F}"/>
                  </a:ext>
                </a:extLst>
              </p:cNvPr>
              <p:cNvSpPr>
                <a:spLocks/>
              </p:cNvSpPr>
              <p:nvPr/>
            </p:nvSpPr>
            <p:spPr bwMode="auto">
              <a:xfrm>
                <a:off x="1247114" y="2285600"/>
                <a:ext cx="141275" cy="57202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sp>
            <p:nvSpPr>
              <p:cNvPr id="17" name="Freeform 7">
                <a:extLst>
                  <a:ext uri="{FF2B5EF4-FFF2-40B4-BE49-F238E27FC236}">
                    <a16:creationId xmlns:a16="http://schemas.microsoft.com/office/drawing/2014/main" id="{D7EC9DAF-A350-7DF5-794E-1AE7EBC18518}"/>
                  </a:ext>
                </a:extLst>
              </p:cNvPr>
              <p:cNvSpPr>
                <a:spLocks/>
              </p:cNvSpPr>
              <p:nvPr/>
            </p:nvSpPr>
            <p:spPr bwMode="auto">
              <a:xfrm>
                <a:off x="1722118" y="2255746"/>
                <a:ext cx="141275" cy="57202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sp>
            <p:nvSpPr>
              <p:cNvPr id="18" name="Freeform 8">
                <a:extLst>
                  <a:ext uri="{FF2B5EF4-FFF2-40B4-BE49-F238E27FC236}">
                    <a16:creationId xmlns:a16="http://schemas.microsoft.com/office/drawing/2014/main" id="{F1BE5BBF-9E57-51DD-2965-77DA447A69D5}"/>
                  </a:ext>
                </a:extLst>
              </p:cNvPr>
              <p:cNvSpPr>
                <a:spLocks/>
              </p:cNvSpPr>
              <p:nvPr/>
            </p:nvSpPr>
            <p:spPr bwMode="auto">
              <a:xfrm>
                <a:off x="1737045" y="2265342"/>
                <a:ext cx="141275" cy="57256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sp>
            <p:nvSpPr>
              <p:cNvPr id="19" name="Freeform 9">
                <a:extLst>
                  <a:ext uri="{FF2B5EF4-FFF2-40B4-BE49-F238E27FC236}">
                    <a16:creationId xmlns:a16="http://schemas.microsoft.com/office/drawing/2014/main" id="{4241542C-754F-74FF-6C9C-BF8D9D70574F}"/>
                  </a:ext>
                </a:extLst>
              </p:cNvPr>
              <p:cNvSpPr>
                <a:spLocks/>
              </p:cNvSpPr>
              <p:nvPr/>
            </p:nvSpPr>
            <p:spPr bwMode="auto">
              <a:xfrm>
                <a:off x="1751973" y="2275471"/>
                <a:ext cx="141275" cy="57202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sp>
            <p:nvSpPr>
              <p:cNvPr id="20" name="Freeform 10">
                <a:extLst>
                  <a:ext uri="{FF2B5EF4-FFF2-40B4-BE49-F238E27FC236}">
                    <a16:creationId xmlns:a16="http://schemas.microsoft.com/office/drawing/2014/main" id="{185A33FA-F6A5-8B80-8FE9-B9D321C0CA47}"/>
                  </a:ext>
                </a:extLst>
              </p:cNvPr>
              <p:cNvSpPr>
                <a:spLocks/>
              </p:cNvSpPr>
              <p:nvPr/>
            </p:nvSpPr>
            <p:spPr bwMode="auto">
              <a:xfrm>
                <a:off x="1766900" y="2285600"/>
                <a:ext cx="141275" cy="57202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sp>
            <p:nvSpPr>
              <p:cNvPr id="21" name="Freeform 43">
                <a:extLst>
                  <a:ext uri="{FF2B5EF4-FFF2-40B4-BE49-F238E27FC236}">
                    <a16:creationId xmlns:a16="http://schemas.microsoft.com/office/drawing/2014/main" id="{64FBE8C0-47DF-C58D-A4D9-4F15DAED4BF6}"/>
                  </a:ext>
                </a:extLst>
              </p:cNvPr>
              <p:cNvSpPr>
                <a:spLocks/>
              </p:cNvSpPr>
              <p:nvPr/>
            </p:nvSpPr>
            <p:spPr bwMode="auto">
              <a:xfrm>
                <a:off x="1291895" y="2255746"/>
                <a:ext cx="141275" cy="57202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sp>
            <p:nvSpPr>
              <p:cNvPr id="22" name="Freeform 44">
                <a:extLst>
                  <a:ext uri="{FF2B5EF4-FFF2-40B4-BE49-F238E27FC236}">
                    <a16:creationId xmlns:a16="http://schemas.microsoft.com/office/drawing/2014/main" id="{C46F4080-83CA-A7BA-28E9-DED7AC6A7AB1}"/>
                  </a:ext>
                </a:extLst>
              </p:cNvPr>
              <p:cNvSpPr>
                <a:spLocks/>
              </p:cNvSpPr>
              <p:nvPr/>
            </p:nvSpPr>
            <p:spPr bwMode="auto">
              <a:xfrm>
                <a:off x="1276968" y="2265342"/>
                <a:ext cx="141275" cy="57256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sp>
            <p:nvSpPr>
              <p:cNvPr id="23" name="Freeform 45">
                <a:extLst>
                  <a:ext uri="{FF2B5EF4-FFF2-40B4-BE49-F238E27FC236}">
                    <a16:creationId xmlns:a16="http://schemas.microsoft.com/office/drawing/2014/main" id="{07503F56-FC72-668A-94F7-944C382EDCB5}"/>
                  </a:ext>
                </a:extLst>
              </p:cNvPr>
              <p:cNvSpPr>
                <a:spLocks/>
              </p:cNvSpPr>
              <p:nvPr/>
            </p:nvSpPr>
            <p:spPr bwMode="auto">
              <a:xfrm>
                <a:off x="1262041" y="2275471"/>
                <a:ext cx="141275" cy="57202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grpSp>
        <p:grpSp>
          <p:nvGrpSpPr>
            <p:cNvPr id="13" name="Group 12">
              <a:extLst>
                <a:ext uri="{FF2B5EF4-FFF2-40B4-BE49-F238E27FC236}">
                  <a16:creationId xmlns:a16="http://schemas.microsoft.com/office/drawing/2014/main" id="{32BF8A4E-31C1-DFD1-EBAD-8F54D8663E5A}"/>
                </a:ext>
              </a:extLst>
            </p:cNvPr>
            <p:cNvGrpSpPr/>
            <p:nvPr/>
          </p:nvGrpSpPr>
          <p:grpSpPr>
            <a:xfrm>
              <a:off x="704781" y="1515716"/>
              <a:ext cx="634405" cy="509158"/>
              <a:chOff x="1260442" y="2317034"/>
              <a:chExt cx="634405" cy="509158"/>
            </a:xfrm>
            <a:solidFill>
              <a:schemeClr val="accent3">
                <a:lumMod val="20000"/>
                <a:lumOff val="80000"/>
              </a:schemeClr>
            </a:solidFill>
          </p:grpSpPr>
          <p:sp>
            <p:nvSpPr>
              <p:cNvPr id="14" name="Freeform: Shape 17">
                <a:extLst>
                  <a:ext uri="{FF2B5EF4-FFF2-40B4-BE49-F238E27FC236}">
                    <a16:creationId xmlns:a16="http://schemas.microsoft.com/office/drawing/2014/main" id="{E9A55330-2EF2-200C-529C-91C3B665F6F2}"/>
                  </a:ext>
                </a:extLst>
              </p:cNvPr>
              <p:cNvSpPr>
                <a:spLocks/>
              </p:cNvSpPr>
              <p:nvPr/>
            </p:nvSpPr>
            <p:spPr bwMode="auto">
              <a:xfrm>
                <a:off x="1260442" y="2317034"/>
                <a:ext cx="114620" cy="509158"/>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sp>
            <p:nvSpPr>
              <p:cNvPr id="15" name="Freeform: Shape 9">
                <a:extLst>
                  <a:ext uri="{FF2B5EF4-FFF2-40B4-BE49-F238E27FC236}">
                    <a16:creationId xmlns:a16="http://schemas.microsoft.com/office/drawing/2014/main" id="{478F9941-8F44-1FF5-5614-E46EBE798CC8}"/>
                  </a:ext>
                </a:extLst>
              </p:cNvPr>
              <p:cNvSpPr>
                <a:spLocks/>
              </p:cNvSpPr>
              <p:nvPr/>
            </p:nvSpPr>
            <p:spPr bwMode="auto">
              <a:xfrm>
                <a:off x="1780227" y="2317034"/>
                <a:ext cx="114620" cy="509158"/>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5081FF"/>
                  </a:solidFill>
                  <a:effectLst/>
                  <a:uLnTx/>
                  <a:uFillTx/>
                  <a:latin typeface="Microsoft Sans Serif"/>
                  <a:ea typeface="+mn-ea"/>
                  <a:cs typeface="+mn-cs"/>
                </a:endParaRPr>
              </a:p>
            </p:txBody>
          </p:sp>
        </p:grpSp>
      </p:grpSp>
      <p:pic>
        <p:nvPicPr>
          <p:cNvPr id="26" name="Picture 25">
            <a:extLst>
              <a:ext uri="{FF2B5EF4-FFF2-40B4-BE49-F238E27FC236}">
                <a16:creationId xmlns:a16="http://schemas.microsoft.com/office/drawing/2014/main" id="{56424413-3638-DDCD-A646-547C094E63D4}"/>
              </a:ext>
            </a:extLst>
          </p:cNvPr>
          <p:cNvPicPr>
            <a:picLocks noChangeAspect="1"/>
          </p:cNvPicPr>
          <p:nvPr/>
        </p:nvPicPr>
        <p:blipFill>
          <a:blip r:embed="rId4"/>
          <a:stretch>
            <a:fillRect/>
          </a:stretch>
        </p:blipFill>
        <p:spPr>
          <a:xfrm rot="268106">
            <a:off x="7194551" y="1695942"/>
            <a:ext cx="1872168" cy="485146"/>
          </a:xfrm>
          <a:prstGeom prst="rect">
            <a:avLst/>
          </a:prstGeom>
        </p:spPr>
      </p:pic>
      <p:grpSp>
        <p:nvGrpSpPr>
          <p:cNvPr id="27" name="Group 26">
            <a:extLst>
              <a:ext uri="{FF2B5EF4-FFF2-40B4-BE49-F238E27FC236}">
                <a16:creationId xmlns:a16="http://schemas.microsoft.com/office/drawing/2014/main" id="{C99CA96A-35DB-EC9C-F6DF-3916D5D0857B}"/>
              </a:ext>
            </a:extLst>
          </p:cNvPr>
          <p:cNvGrpSpPr/>
          <p:nvPr/>
        </p:nvGrpSpPr>
        <p:grpSpPr>
          <a:xfrm>
            <a:off x="9145288" y="1872541"/>
            <a:ext cx="360251" cy="533058"/>
            <a:chOff x="1895454" y="1888790"/>
            <a:chExt cx="694410" cy="1094201"/>
          </a:xfrm>
          <a:solidFill>
            <a:schemeClr val="accent5">
              <a:lumMod val="20000"/>
              <a:lumOff val="80000"/>
            </a:schemeClr>
          </a:solidFill>
        </p:grpSpPr>
        <p:sp>
          <p:nvSpPr>
            <p:cNvPr id="28" name="Oval 5">
              <a:extLst>
                <a:ext uri="{FF2B5EF4-FFF2-40B4-BE49-F238E27FC236}">
                  <a16:creationId xmlns:a16="http://schemas.microsoft.com/office/drawing/2014/main" id="{34E61FE6-792D-C886-DB41-4B4FF323092F}"/>
                </a:ext>
              </a:extLst>
            </p:cNvPr>
            <p:cNvSpPr>
              <a:spLocks noChangeArrowheads="1"/>
            </p:cNvSpPr>
            <p:nvPr/>
          </p:nvSpPr>
          <p:spPr bwMode="auto">
            <a:xfrm>
              <a:off x="2275004" y="1955173"/>
              <a:ext cx="247046" cy="24561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nvGrpSpPr>
            <p:cNvPr id="29" name="Group 28">
              <a:extLst>
                <a:ext uri="{FF2B5EF4-FFF2-40B4-BE49-F238E27FC236}">
                  <a16:creationId xmlns:a16="http://schemas.microsoft.com/office/drawing/2014/main" id="{C66A1F9B-343B-7C30-6237-8F63762649CB}"/>
                </a:ext>
              </a:extLst>
            </p:cNvPr>
            <p:cNvGrpSpPr/>
            <p:nvPr/>
          </p:nvGrpSpPr>
          <p:grpSpPr>
            <a:xfrm>
              <a:off x="2208231" y="1888790"/>
              <a:ext cx="381633" cy="379291"/>
              <a:chOff x="1593217" y="2194794"/>
              <a:chExt cx="381633" cy="379291"/>
            </a:xfrm>
            <a:grpFill/>
          </p:grpSpPr>
          <p:sp>
            <p:nvSpPr>
              <p:cNvPr id="40" name="Freeform 6">
                <a:extLst>
                  <a:ext uri="{FF2B5EF4-FFF2-40B4-BE49-F238E27FC236}">
                    <a16:creationId xmlns:a16="http://schemas.microsoft.com/office/drawing/2014/main" id="{9446C200-4688-FF4E-661F-0F41B1AF7456}"/>
                  </a:ext>
                </a:extLst>
              </p:cNvPr>
              <p:cNvSpPr>
                <a:spLocks noEditPoints="1"/>
              </p:cNvSpPr>
              <p:nvPr/>
            </p:nvSpPr>
            <p:spPr bwMode="auto">
              <a:xfrm>
                <a:off x="1593217" y="2194794"/>
                <a:ext cx="381633" cy="379291"/>
              </a:xfrm>
              <a:custGeom>
                <a:avLst/>
                <a:gdLst>
                  <a:gd name="T0" fmla="*/ 4000 w 8000"/>
                  <a:gd name="T1" fmla="*/ 7974 h 7974"/>
                  <a:gd name="T2" fmla="*/ 2443 w 8000"/>
                  <a:gd name="T3" fmla="*/ 7661 h 7974"/>
                  <a:gd name="T4" fmla="*/ 1172 w 8000"/>
                  <a:gd name="T5" fmla="*/ 6807 h 7974"/>
                  <a:gd name="T6" fmla="*/ 315 w 8000"/>
                  <a:gd name="T7" fmla="*/ 5539 h 7974"/>
                  <a:gd name="T8" fmla="*/ 0 w 8000"/>
                  <a:gd name="T9" fmla="*/ 3987 h 7974"/>
                  <a:gd name="T10" fmla="*/ 315 w 8000"/>
                  <a:gd name="T11" fmla="*/ 2435 h 7974"/>
                  <a:gd name="T12" fmla="*/ 1172 w 8000"/>
                  <a:gd name="T13" fmla="*/ 1168 h 7974"/>
                  <a:gd name="T14" fmla="*/ 2443 w 8000"/>
                  <a:gd name="T15" fmla="*/ 313 h 7974"/>
                  <a:gd name="T16" fmla="*/ 4000 w 8000"/>
                  <a:gd name="T17" fmla="*/ 0 h 7974"/>
                  <a:gd name="T18" fmla="*/ 5557 w 8000"/>
                  <a:gd name="T19" fmla="*/ 313 h 7974"/>
                  <a:gd name="T20" fmla="*/ 6829 w 8000"/>
                  <a:gd name="T21" fmla="*/ 1168 h 7974"/>
                  <a:gd name="T22" fmla="*/ 7686 w 8000"/>
                  <a:gd name="T23" fmla="*/ 2435 h 7974"/>
                  <a:gd name="T24" fmla="*/ 8000 w 8000"/>
                  <a:gd name="T25" fmla="*/ 3987 h 7974"/>
                  <a:gd name="T26" fmla="*/ 7686 w 8000"/>
                  <a:gd name="T27" fmla="*/ 5539 h 7974"/>
                  <a:gd name="T28" fmla="*/ 6829 w 8000"/>
                  <a:gd name="T29" fmla="*/ 6807 h 7974"/>
                  <a:gd name="T30" fmla="*/ 5557 w 8000"/>
                  <a:gd name="T31" fmla="*/ 7661 h 7974"/>
                  <a:gd name="T32" fmla="*/ 4000 w 8000"/>
                  <a:gd name="T33" fmla="*/ 7974 h 7974"/>
                  <a:gd name="T34" fmla="*/ 4000 w 8000"/>
                  <a:gd name="T35" fmla="*/ 121 h 7974"/>
                  <a:gd name="T36" fmla="*/ 122 w 8000"/>
                  <a:gd name="T37" fmla="*/ 3987 h 7974"/>
                  <a:gd name="T38" fmla="*/ 4000 w 8000"/>
                  <a:gd name="T39" fmla="*/ 7853 h 7974"/>
                  <a:gd name="T40" fmla="*/ 7879 w 8000"/>
                  <a:gd name="T41" fmla="*/ 3987 h 7974"/>
                  <a:gd name="T42" fmla="*/ 4000 w 8000"/>
                  <a:gd name="T43" fmla="*/ 121 h 7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0" h="7974">
                    <a:moveTo>
                      <a:pt x="4000" y="7974"/>
                    </a:moveTo>
                    <a:cubicBezTo>
                      <a:pt x="3460" y="7974"/>
                      <a:pt x="2937" y="7869"/>
                      <a:pt x="2443" y="7661"/>
                    </a:cubicBezTo>
                    <a:cubicBezTo>
                      <a:pt x="1967" y="7460"/>
                      <a:pt x="1539" y="7173"/>
                      <a:pt x="1172" y="6807"/>
                    </a:cubicBezTo>
                    <a:cubicBezTo>
                      <a:pt x="805" y="6440"/>
                      <a:pt x="516" y="6014"/>
                      <a:pt x="315" y="5539"/>
                    </a:cubicBezTo>
                    <a:cubicBezTo>
                      <a:pt x="106" y="5048"/>
                      <a:pt x="0" y="4525"/>
                      <a:pt x="0" y="3987"/>
                    </a:cubicBezTo>
                    <a:cubicBezTo>
                      <a:pt x="0" y="3449"/>
                      <a:pt x="106" y="2927"/>
                      <a:pt x="315" y="2435"/>
                    </a:cubicBezTo>
                    <a:cubicBezTo>
                      <a:pt x="516" y="1960"/>
                      <a:pt x="805" y="1534"/>
                      <a:pt x="1172" y="1168"/>
                    </a:cubicBezTo>
                    <a:cubicBezTo>
                      <a:pt x="1539" y="802"/>
                      <a:pt x="1967" y="514"/>
                      <a:pt x="2443" y="313"/>
                    </a:cubicBezTo>
                    <a:cubicBezTo>
                      <a:pt x="2937" y="105"/>
                      <a:pt x="3460" y="0"/>
                      <a:pt x="4000" y="0"/>
                    </a:cubicBezTo>
                    <a:cubicBezTo>
                      <a:pt x="4540" y="0"/>
                      <a:pt x="5064" y="105"/>
                      <a:pt x="5557" y="313"/>
                    </a:cubicBezTo>
                    <a:cubicBezTo>
                      <a:pt x="6034" y="514"/>
                      <a:pt x="6461" y="802"/>
                      <a:pt x="6829" y="1168"/>
                    </a:cubicBezTo>
                    <a:cubicBezTo>
                      <a:pt x="7196" y="1534"/>
                      <a:pt x="7484" y="1960"/>
                      <a:pt x="7686" y="2435"/>
                    </a:cubicBezTo>
                    <a:cubicBezTo>
                      <a:pt x="7895" y="2927"/>
                      <a:pt x="8000" y="3449"/>
                      <a:pt x="8000" y="3987"/>
                    </a:cubicBezTo>
                    <a:cubicBezTo>
                      <a:pt x="8000" y="4525"/>
                      <a:pt x="7895" y="5048"/>
                      <a:pt x="7686" y="5539"/>
                    </a:cubicBezTo>
                    <a:cubicBezTo>
                      <a:pt x="7484" y="6014"/>
                      <a:pt x="7196" y="6440"/>
                      <a:pt x="6829" y="6807"/>
                    </a:cubicBezTo>
                    <a:cubicBezTo>
                      <a:pt x="6461" y="7173"/>
                      <a:pt x="6034" y="7460"/>
                      <a:pt x="5557" y="7661"/>
                    </a:cubicBezTo>
                    <a:cubicBezTo>
                      <a:pt x="5064" y="7869"/>
                      <a:pt x="4540" y="7974"/>
                      <a:pt x="4000" y="7974"/>
                    </a:cubicBezTo>
                    <a:close/>
                    <a:moveTo>
                      <a:pt x="4000" y="121"/>
                    </a:moveTo>
                    <a:cubicBezTo>
                      <a:pt x="1862" y="121"/>
                      <a:pt x="122" y="1856"/>
                      <a:pt x="122" y="3987"/>
                    </a:cubicBezTo>
                    <a:cubicBezTo>
                      <a:pt x="122" y="6119"/>
                      <a:pt x="1862" y="7853"/>
                      <a:pt x="4000" y="7853"/>
                    </a:cubicBezTo>
                    <a:cubicBezTo>
                      <a:pt x="6139" y="7853"/>
                      <a:pt x="7879" y="6119"/>
                      <a:pt x="7879" y="3987"/>
                    </a:cubicBezTo>
                    <a:cubicBezTo>
                      <a:pt x="7879" y="1856"/>
                      <a:pt x="6139" y="121"/>
                      <a:pt x="4000" y="1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1" name="Oval 7">
                <a:extLst>
                  <a:ext uri="{FF2B5EF4-FFF2-40B4-BE49-F238E27FC236}">
                    <a16:creationId xmlns:a16="http://schemas.microsoft.com/office/drawing/2014/main" id="{CD7AFC4E-75DE-F7DE-F9E0-1125890461AB}"/>
                  </a:ext>
                </a:extLst>
              </p:cNvPr>
              <p:cNvSpPr>
                <a:spLocks noChangeArrowheads="1"/>
              </p:cNvSpPr>
              <p:nvPr/>
            </p:nvSpPr>
            <p:spPr bwMode="auto">
              <a:xfrm>
                <a:off x="1723379" y="2321962"/>
                <a:ext cx="120269" cy="123914"/>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grpSp>
        <p:sp>
          <p:nvSpPr>
            <p:cNvPr id="30" name="Freeform 6">
              <a:extLst>
                <a:ext uri="{FF2B5EF4-FFF2-40B4-BE49-F238E27FC236}">
                  <a16:creationId xmlns:a16="http://schemas.microsoft.com/office/drawing/2014/main" id="{FBF83770-56C3-1A69-B717-5C443BA89091}"/>
                </a:ext>
              </a:extLst>
            </p:cNvPr>
            <p:cNvSpPr>
              <a:spLocks/>
            </p:cNvSpPr>
            <p:nvPr/>
          </p:nvSpPr>
          <p:spPr bwMode="auto">
            <a:xfrm>
              <a:off x="1895454" y="2060014"/>
              <a:ext cx="526150" cy="795426"/>
            </a:xfrm>
            <a:custGeom>
              <a:avLst/>
              <a:gdLst>
                <a:gd name="T0" fmla="*/ 124 w 132"/>
                <a:gd name="T1" fmla="*/ 0 h 207"/>
                <a:gd name="T2" fmla="*/ 8 w 132"/>
                <a:gd name="T3" fmla="*/ 0 h 207"/>
                <a:gd name="T4" fmla="*/ 0 w 132"/>
                <a:gd name="T5" fmla="*/ 8 h 207"/>
                <a:gd name="T6" fmla="*/ 0 w 132"/>
                <a:gd name="T7" fmla="*/ 187 h 207"/>
                <a:gd name="T8" fmla="*/ 0 w 132"/>
                <a:gd name="T9" fmla="*/ 207 h 207"/>
                <a:gd name="T10" fmla="*/ 132 w 132"/>
                <a:gd name="T11" fmla="*/ 207 h 207"/>
                <a:gd name="T12" fmla="*/ 132 w 132"/>
                <a:gd name="T13" fmla="*/ 187 h 207"/>
                <a:gd name="T14" fmla="*/ 132 w 132"/>
                <a:gd name="T15" fmla="*/ 8 h 207"/>
                <a:gd name="T16" fmla="*/ 124 w 132"/>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07">
                  <a:moveTo>
                    <a:pt x="124" y="0"/>
                  </a:moveTo>
                  <a:cubicBezTo>
                    <a:pt x="8" y="0"/>
                    <a:pt x="8" y="0"/>
                    <a:pt x="8" y="0"/>
                  </a:cubicBezTo>
                  <a:cubicBezTo>
                    <a:pt x="3" y="0"/>
                    <a:pt x="0" y="3"/>
                    <a:pt x="0" y="8"/>
                  </a:cubicBezTo>
                  <a:cubicBezTo>
                    <a:pt x="0" y="187"/>
                    <a:pt x="0" y="187"/>
                    <a:pt x="0" y="187"/>
                  </a:cubicBezTo>
                  <a:cubicBezTo>
                    <a:pt x="0" y="207"/>
                    <a:pt x="0" y="207"/>
                    <a:pt x="0" y="207"/>
                  </a:cubicBezTo>
                  <a:cubicBezTo>
                    <a:pt x="132" y="207"/>
                    <a:pt x="132" y="207"/>
                    <a:pt x="132" y="207"/>
                  </a:cubicBezTo>
                  <a:cubicBezTo>
                    <a:pt x="132" y="187"/>
                    <a:pt x="132" y="187"/>
                    <a:pt x="132" y="187"/>
                  </a:cubicBezTo>
                  <a:cubicBezTo>
                    <a:pt x="132" y="8"/>
                    <a:pt x="132" y="8"/>
                    <a:pt x="132" y="8"/>
                  </a:cubicBezTo>
                  <a:cubicBezTo>
                    <a:pt x="132" y="3"/>
                    <a:pt x="128" y="0"/>
                    <a:pt x="1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nvGrpSpPr>
            <p:cNvPr id="31" name="Group 30">
              <a:extLst>
                <a:ext uri="{FF2B5EF4-FFF2-40B4-BE49-F238E27FC236}">
                  <a16:creationId xmlns:a16="http://schemas.microsoft.com/office/drawing/2014/main" id="{F31B13C3-3939-112D-0399-2B964FB7FFC8}"/>
                </a:ext>
              </a:extLst>
            </p:cNvPr>
            <p:cNvGrpSpPr/>
            <p:nvPr/>
          </p:nvGrpSpPr>
          <p:grpSpPr>
            <a:xfrm>
              <a:off x="1895454" y="2059698"/>
              <a:ext cx="526150" cy="923293"/>
              <a:chOff x="1280440" y="2365702"/>
              <a:chExt cx="526150" cy="923293"/>
            </a:xfrm>
            <a:grpFill/>
          </p:grpSpPr>
          <p:sp>
            <p:nvSpPr>
              <p:cNvPr id="38" name="Freeform 7">
                <a:extLst>
                  <a:ext uri="{FF2B5EF4-FFF2-40B4-BE49-F238E27FC236}">
                    <a16:creationId xmlns:a16="http://schemas.microsoft.com/office/drawing/2014/main" id="{4FF01115-51B2-0B82-953E-975A4B29C66C}"/>
                  </a:ext>
                </a:extLst>
              </p:cNvPr>
              <p:cNvSpPr>
                <a:spLocks noEditPoints="1"/>
              </p:cNvSpPr>
              <p:nvPr/>
            </p:nvSpPr>
            <p:spPr bwMode="auto">
              <a:xfrm>
                <a:off x="1280440" y="3161443"/>
                <a:ext cx="526150" cy="127552"/>
              </a:xfrm>
              <a:custGeom>
                <a:avLst/>
                <a:gdLst>
                  <a:gd name="T0" fmla="*/ 0 w 132"/>
                  <a:gd name="T1" fmla="*/ 25 h 33"/>
                  <a:gd name="T2" fmla="*/ 8 w 132"/>
                  <a:gd name="T3" fmla="*/ 33 h 33"/>
                  <a:gd name="T4" fmla="*/ 124 w 132"/>
                  <a:gd name="T5" fmla="*/ 33 h 33"/>
                  <a:gd name="T6" fmla="*/ 132 w 132"/>
                  <a:gd name="T7" fmla="*/ 25 h 33"/>
                  <a:gd name="T8" fmla="*/ 132 w 132"/>
                  <a:gd name="T9" fmla="*/ 0 h 33"/>
                  <a:gd name="T10" fmla="*/ 0 w 132"/>
                  <a:gd name="T11" fmla="*/ 0 h 33"/>
                  <a:gd name="T12" fmla="*/ 0 w 132"/>
                  <a:gd name="T13" fmla="*/ 25 h 33"/>
                  <a:gd name="T14" fmla="*/ 49 w 132"/>
                  <a:gd name="T15" fmla="*/ 16 h 33"/>
                  <a:gd name="T16" fmla="*/ 53 w 132"/>
                  <a:gd name="T17" fmla="*/ 12 h 33"/>
                  <a:gd name="T18" fmla="*/ 78 w 132"/>
                  <a:gd name="T19" fmla="*/ 12 h 33"/>
                  <a:gd name="T20" fmla="*/ 82 w 132"/>
                  <a:gd name="T21" fmla="*/ 16 h 33"/>
                  <a:gd name="T22" fmla="*/ 82 w 132"/>
                  <a:gd name="T23" fmla="*/ 16 h 33"/>
                  <a:gd name="T24" fmla="*/ 78 w 132"/>
                  <a:gd name="T25" fmla="*/ 20 h 33"/>
                  <a:gd name="T26" fmla="*/ 53 w 132"/>
                  <a:gd name="T27" fmla="*/ 20 h 33"/>
                  <a:gd name="T28" fmla="*/ 49 w 132"/>
                  <a:gd name="T2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33">
                    <a:moveTo>
                      <a:pt x="0" y="25"/>
                    </a:moveTo>
                    <a:cubicBezTo>
                      <a:pt x="0" y="29"/>
                      <a:pt x="3" y="33"/>
                      <a:pt x="8" y="33"/>
                    </a:cubicBezTo>
                    <a:cubicBezTo>
                      <a:pt x="124" y="33"/>
                      <a:pt x="124" y="33"/>
                      <a:pt x="124" y="33"/>
                    </a:cubicBezTo>
                    <a:cubicBezTo>
                      <a:pt x="128" y="33"/>
                      <a:pt x="132" y="29"/>
                      <a:pt x="132" y="25"/>
                    </a:cubicBezTo>
                    <a:cubicBezTo>
                      <a:pt x="132" y="0"/>
                      <a:pt x="132" y="0"/>
                      <a:pt x="132" y="0"/>
                    </a:cubicBezTo>
                    <a:cubicBezTo>
                      <a:pt x="0" y="0"/>
                      <a:pt x="0" y="0"/>
                      <a:pt x="0" y="0"/>
                    </a:cubicBezTo>
                    <a:lnTo>
                      <a:pt x="0" y="25"/>
                    </a:lnTo>
                    <a:close/>
                    <a:moveTo>
                      <a:pt x="49" y="16"/>
                    </a:moveTo>
                    <a:cubicBezTo>
                      <a:pt x="49" y="14"/>
                      <a:pt x="51" y="12"/>
                      <a:pt x="53" y="12"/>
                    </a:cubicBezTo>
                    <a:cubicBezTo>
                      <a:pt x="78" y="12"/>
                      <a:pt x="78" y="12"/>
                      <a:pt x="78" y="12"/>
                    </a:cubicBezTo>
                    <a:cubicBezTo>
                      <a:pt x="81" y="12"/>
                      <a:pt x="82" y="14"/>
                      <a:pt x="82" y="16"/>
                    </a:cubicBezTo>
                    <a:cubicBezTo>
                      <a:pt x="82" y="16"/>
                      <a:pt x="82" y="16"/>
                      <a:pt x="82" y="16"/>
                    </a:cubicBezTo>
                    <a:cubicBezTo>
                      <a:pt x="82" y="18"/>
                      <a:pt x="81" y="20"/>
                      <a:pt x="78" y="20"/>
                    </a:cubicBezTo>
                    <a:cubicBezTo>
                      <a:pt x="53" y="20"/>
                      <a:pt x="53" y="20"/>
                      <a:pt x="53" y="20"/>
                    </a:cubicBezTo>
                    <a:cubicBezTo>
                      <a:pt x="51" y="20"/>
                      <a:pt x="49" y="18"/>
                      <a:pt x="49"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39" name="Rectangle: Top Corners Rounded 166">
                <a:extLst>
                  <a:ext uri="{FF2B5EF4-FFF2-40B4-BE49-F238E27FC236}">
                    <a16:creationId xmlns:a16="http://schemas.microsoft.com/office/drawing/2014/main" id="{8C6A2AF5-1A6D-E3C2-8D33-316AC3AC0BCE}"/>
                  </a:ext>
                </a:extLst>
              </p:cNvPr>
              <p:cNvSpPr/>
              <p:nvPr/>
            </p:nvSpPr>
            <p:spPr>
              <a:xfrm flipV="1">
                <a:off x="1398523" y="2365702"/>
                <a:ext cx="289983" cy="69331"/>
              </a:xfrm>
              <a:prstGeom prst="round2SameRect">
                <a:avLst>
                  <a:gd name="adj1" fmla="val 4091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FFFFFF"/>
                  </a:solidFill>
                  <a:effectLst/>
                  <a:uLnTx/>
                  <a:uFillTx/>
                  <a:latin typeface="Microsoft Sans Serif"/>
                  <a:ea typeface="+mn-ea"/>
                  <a:cs typeface="+mn-cs"/>
                </a:endParaRPr>
              </a:p>
            </p:txBody>
          </p:sp>
        </p:grpSp>
        <p:grpSp>
          <p:nvGrpSpPr>
            <p:cNvPr id="32" name="Group 31">
              <a:extLst>
                <a:ext uri="{FF2B5EF4-FFF2-40B4-BE49-F238E27FC236}">
                  <a16:creationId xmlns:a16="http://schemas.microsoft.com/office/drawing/2014/main" id="{45C6FA1B-E9E6-3AEF-6290-28C972743108}"/>
                </a:ext>
              </a:extLst>
            </p:cNvPr>
            <p:cNvGrpSpPr/>
            <p:nvPr/>
          </p:nvGrpSpPr>
          <p:grpSpPr>
            <a:xfrm>
              <a:off x="2043140" y="2080056"/>
              <a:ext cx="231701" cy="853332"/>
              <a:chOff x="1428126" y="2386060"/>
              <a:chExt cx="231701" cy="853332"/>
            </a:xfrm>
            <a:grpFill/>
          </p:grpSpPr>
          <p:sp>
            <p:nvSpPr>
              <p:cNvPr id="33" name="Freeform 5">
                <a:extLst>
                  <a:ext uri="{FF2B5EF4-FFF2-40B4-BE49-F238E27FC236}">
                    <a16:creationId xmlns:a16="http://schemas.microsoft.com/office/drawing/2014/main" id="{FC6C0A08-8A8A-FDF5-5C60-620D6B48AC07}"/>
                  </a:ext>
                </a:extLst>
              </p:cNvPr>
              <p:cNvSpPr>
                <a:spLocks/>
              </p:cNvSpPr>
              <p:nvPr/>
            </p:nvSpPr>
            <p:spPr bwMode="auto">
              <a:xfrm>
                <a:off x="1475310" y="3207504"/>
                <a:ext cx="132867" cy="31888"/>
              </a:xfrm>
              <a:custGeom>
                <a:avLst/>
                <a:gdLst>
                  <a:gd name="T0" fmla="*/ 4 w 33"/>
                  <a:gd name="T1" fmla="*/ 8 h 8"/>
                  <a:gd name="T2" fmla="*/ 29 w 33"/>
                  <a:gd name="T3" fmla="*/ 8 h 8"/>
                  <a:gd name="T4" fmla="*/ 33 w 33"/>
                  <a:gd name="T5" fmla="*/ 4 h 8"/>
                  <a:gd name="T6" fmla="*/ 33 w 33"/>
                  <a:gd name="T7" fmla="*/ 4 h 8"/>
                  <a:gd name="T8" fmla="*/ 29 w 33"/>
                  <a:gd name="T9" fmla="*/ 0 h 8"/>
                  <a:gd name="T10" fmla="*/ 4 w 33"/>
                  <a:gd name="T11" fmla="*/ 0 h 8"/>
                  <a:gd name="T12" fmla="*/ 0 w 33"/>
                  <a:gd name="T13" fmla="*/ 4 h 8"/>
                  <a:gd name="T14" fmla="*/ 0 w 33"/>
                  <a:gd name="T15" fmla="*/ 4 h 8"/>
                  <a:gd name="T16" fmla="*/ 4 w 3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8">
                    <a:moveTo>
                      <a:pt x="4" y="8"/>
                    </a:moveTo>
                    <a:cubicBezTo>
                      <a:pt x="29" y="8"/>
                      <a:pt x="29" y="8"/>
                      <a:pt x="29" y="8"/>
                    </a:cubicBezTo>
                    <a:cubicBezTo>
                      <a:pt x="32" y="8"/>
                      <a:pt x="33" y="6"/>
                      <a:pt x="33" y="4"/>
                    </a:cubicBezTo>
                    <a:cubicBezTo>
                      <a:pt x="33" y="4"/>
                      <a:pt x="33" y="4"/>
                      <a:pt x="33" y="4"/>
                    </a:cubicBezTo>
                    <a:cubicBezTo>
                      <a:pt x="33" y="2"/>
                      <a:pt x="32" y="0"/>
                      <a:pt x="29" y="0"/>
                    </a:cubicBezTo>
                    <a:cubicBezTo>
                      <a:pt x="4" y="0"/>
                      <a:pt x="4" y="0"/>
                      <a:pt x="4" y="0"/>
                    </a:cubicBezTo>
                    <a:cubicBezTo>
                      <a:pt x="2" y="0"/>
                      <a:pt x="0" y="2"/>
                      <a:pt x="0" y="4"/>
                    </a:cubicBezTo>
                    <a:cubicBezTo>
                      <a:pt x="0" y="4"/>
                      <a:pt x="0" y="4"/>
                      <a:pt x="0" y="4"/>
                    </a:cubicBezTo>
                    <a:cubicBezTo>
                      <a:pt x="0" y="6"/>
                      <a:pt x="2" y="8"/>
                      <a:pt x="4"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34" name="Rectangle: Rounded Corners 167">
                <a:extLst>
                  <a:ext uri="{FF2B5EF4-FFF2-40B4-BE49-F238E27FC236}">
                    <a16:creationId xmlns:a16="http://schemas.microsoft.com/office/drawing/2014/main" id="{F364A9D4-2B97-1A1C-64C2-CA979589C678}"/>
                  </a:ext>
                </a:extLst>
              </p:cNvPr>
              <p:cNvSpPr/>
              <p:nvPr/>
            </p:nvSpPr>
            <p:spPr>
              <a:xfrm>
                <a:off x="1526607" y="2386060"/>
                <a:ext cx="133220" cy="215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FFFFFF"/>
                  </a:solidFill>
                  <a:effectLst/>
                  <a:uLnTx/>
                  <a:uFillTx/>
                  <a:latin typeface="Microsoft Sans Serif"/>
                  <a:ea typeface="+mn-ea"/>
                  <a:cs typeface="+mn-cs"/>
                </a:endParaRPr>
              </a:p>
            </p:txBody>
          </p:sp>
          <p:sp>
            <p:nvSpPr>
              <p:cNvPr id="36" name="Oval 35">
                <a:extLst>
                  <a:ext uri="{FF2B5EF4-FFF2-40B4-BE49-F238E27FC236}">
                    <a16:creationId xmlns:a16="http://schemas.microsoft.com/office/drawing/2014/main" id="{E2522A5C-9EB7-1FF0-6EAA-12620D91FC8E}"/>
                  </a:ext>
                </a:extLst>
              </p:cNvPr>
              <p:cNvSpPr/>
              <p:nvPr/>
            </p:nvSpPr>
            <p:spPr>
              <a:xfrm>
                <a:off x="1428126" y="2386060"/>
                <a:ext cx="21550" cy="21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FFFFFF"/>
                  </a:solidFill>
                  <a:effectLst/>
                  <a:uLnTx/>
                  <a:uFillTx/>
                  <a:latin typeface="Microsoft Sans Serif"/>
                  <a:ea typeface="+mn-ea"/>
                  <a:cs typeface="+mn-cs"/>
                </a:endParaRPr>
              </a:p>
            </p:txBody>
          </p:sp>
          <p:sp>
            <p:nvSpPr>
              <p:cNvPr id="37" name="Oval 36">
                <a:extLst>
                  <a:ext uri="{FF2B5EF4-FFF2-40B4-BE49-F238E27FC236}">
                    <a16:creationId xmlns:a16="http://schemas.microsoft.com/office/drawing/2014/main" id="{4B0F9E6E-75F2-B2F9-E388-4B04963E26D1}"/>
                  </a:ext>
                </a:extLst>
              </p:cNvPr>
              <p:cNvSpPr/>
              <p:nvPr/>
            </p:nvSpPr>
            <p:spPr>
              <a:xfrm>
                <a:off x="1475511" y="2386060"/>
                <a:ext cx="21550" cy="21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FFFFFF"/>
                  </a:solidFill>
                  <a:effectLst/>
                  <a:uLnTx/>
                  <a:uFillTx/>
                  <a:latin typeface="Microsoft Sans Serif"/>
                  <a:ea typeface="+mn-ea"/>
                  <a:cs typeface="+mn-cs"/>
                </a:endParaRPr>
              </a:p>
            </p:txBody>
          </p:sp>
        </p:grpSp>
      </p:grpSp>
      <p:grpSp>
        <p:nvGrpSpPr>
          <p:cNvPr id="42" name="Group 41">
            <a:extLst>
              <a:ext uri="{FF2B5EF4-FFF2-40B4-BE49-F238E27FC236}">
                <a16:creationId xmlns:a16="http://schemas.microsoft.com/office/drawing/2014/main" id="{BD92C7CB-1957-E43F-8619-30E09C2B1828}"/>
              </a:ext>
            </a:extLst>
          </p:cNvPr>
          <p:cNvGrpSpPr/>
          <p:nvPr/>
        </p:nvGrpSpPr>
        <p:grpSpPr>
          <a:xfrm>
            <a:off x="9197574" y="1250046"/>
            <a:ext cx="360251" cy="533058"/>
            <a:chOff x="1895454" y="1888790"/>
            <a:chExt cx="694410" cy="1094201"/>
          </a:xfrm>
          <a:solidFill>
            <a:schemeClr val="accent5">
              <a:lumMod val="20000"/>
              <a:lumOff val="80000"/>
            </a:schemeClr>
          </a:solidFill>
        </p:grpSpPr>
        <p:sp>
          <p:nvSpPr>
            <p:cNvPr id="43" name="Oval 5">
              <a:extLst>
                <a:ext uri="{FF2B5EF4-FFF2-40B4-BE49-F238E27FC236}">
                  <a16:creationId xmlns:a16="http://schemas.microsoft.com/office/drawing/2014/main" id="{15F8F883-82DF-194B-8D0A-E84B53C66341}"/>
                </a:ext>
              </a:extLst>
            </p:cNvPr>
            <p:cNvSpPr>
              <a:spLocks noChangeArrowheads="1"/>
            </p:cNvSpPr>
            <p:nvPr/>
          </p:nvSpPr>
          <p:spPr bwMode="auto">
            <a:xfrm>
              <a:off x="2275004" y="1955173"/>
              <a:ext cx="247046" cy="245615"/>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nvGrpSpPr>
            <p:cNvPr id="44" name="Group 43">
              <a:extLst>
                <a:ext uri="{FF2B5EF4-FFF2-40B4-BE49-F238E27FC236}">
                  <a16:creationId xmlns:a16="http://schemas.microsoft.com/office/drawing/2014/main" id="{38F44705-9F9A-36C9-2D36-3424A78B608B}"/>
                </a:ext>
              </a:extLst>
            </p:cNvPr>
            <p:cNvGrpSpPr/>
            <p:nvPr/>
          </p:nvGrpSpPr>
          <p:grpSpPr>
            <a:xfrm>
              <a:off x="2208231" y="1888790"/>
              <a:ext cx="381633" cy="379291"/>
              <a:chOff x="1593217" y="2194794"/>
              <a:chExt cx="381633" cy="379291"/>
            </a:xfrm>
            <a:grpFill/>
          </p:grpSpPr>
          <p:sp>
            <p:nvSpPr>
              <p:cNvPr id="54" name="Freeform 6">
                <a:extLst>
                  <a:ext uri="{FF2B5EF4-FFF2-40B4-BE49-F238E27FC236}">
                    <a16:creationId xmlns:a16="http://schemas.microsoft.com/office/drawing/2014/main" id="{A594CD30-BDA1-33D8-01A4-18727FE8EEF0}"/>
                  </a:ext>
                </a:extLst>
              </p:cNvPr>
              <p:cNvSpPr>
                <a:spLocks noEditPoints="1"/>
              </p:cNvSpPr>
              <p:nvPr/>
            </p:nvSpPr>
            <p:spPr bwMode="auto">
              <a:xfrm>
                <a:off x="1593217" y="2194794"/>
                <a:ext cx="381633" cy="379291"/>
              </a:xfrm>
              <a:custGeom>
                <a:avLst/>
                <a:gdLst>
                  <a:gd name="T0" fmla="*/ 4000 w 8000"/>
                  <a:gd name="T1" fmla="*/ 7974 h 7974"/>
                  <a:gd name="T2" fmla="*/ 2443 w 8000"/>
                  <a:gd name="T3" fmla="*/ 7661 h 7974"/>
                  <a:gd name="T4" fmla="*/ 1172 w 8000"/>
                  <a:gd name="T5" fmla="*/ 6807 h 7974"/>
                  <a:gd name="T6" fmla="*/ 315 w 8000"/>
                  <a:gd name="T7" fmla="*/ 5539 h 7974"/>
                  <a:gd name="T8" fmla="*/ 0 w 8000"/>
                  <a:gd name="T9" fmla="*/ 3987 h 7974"/>
                  <a:gd name="T10" fmla="*/ 315 w 8000"/>
                  <a:gd name="T11" fmla="*/ 2435 h 7974"/>
                  <a:gd name="T12" fmla="*/ 1172 w 8000"/>
                  <a:gd name="T13" fmla="*/ 1168 h 7974"/>
                  <a:gd name="T14" fmla="*/ 2443 w 8000"/>
                  <a:gd name="T15" fmla="*/ 313 h 7974"/>
                  <a:gd name="T16" fmla="*/ 4000 w 8000"/>
                  <a:gd name="T17" fmla="*/ 0 h 7974"/>
                  <a:gd name="T18" fmla="*/ 5557 w 8000"/>
                  <a:gd name="T19" fmla="*/ 313 h 7974"/>
                  <a:gd name="T20" fmla="*/ 6829 w 8000"/>
                  <a:gd name="T21" fmla="*/ 1168 h 7974"/>
                  <a:gd name="T22" fmla="*/ 7686 w 8000"/>
                  <a:gd name="T23" fmla="*/ 2435 h 7974"/>
                  <a:gd name="T24" fmla="*/ 8000 w 8000"/>
                  <a:gd name="T25" fmla="*/ 3987 h 7974"/>
                  <a:gd name="T26" fmla="*/ 7686 w 8000"/>
                  <a:gd name="T27" fmla="*/ 5539 h 7974"/>
                  <a:gd name="T28" fmla="*/ 6829 w 8000"/>
                  <a:gd name="T29" fmla="*/ 6807 h 7974"/>
                  <a:gd name="T30" fmla="*/ 5557 w 8000"/>
                  <a:gd name="T31" fmla="*/ 7661 h 7974"/>
                  <a:gd name="T32" fmla="*/ 4000 w 8000"/>
                  <a:gd name="T33" fmla="*/ 7974 h 7974"/>
                  <a:gd name="T34" fmla="*/ 4000 w 8000"/>
                  <a:gd name="T35" fmla="*/ 121 h 7974"/>
                  <a:gd name="T36" fmla="*/ 122 w 8000"/>
                  <a:gd name="T37" fmla="*/ 3987 h 7974"/>
                  <a:gd name="T38" fmla="*/ 4000 w 8000"/>
                  <a:gd name="T39" fmla="*/ 7853 h 7974"/>
                  <a:gd name="T40" fmla="*/ 7879 w 8000"/>
                  <a:gd name="T41" fmla="*/ 3987 h 7974"/>
                  <a:gd name="T42" fmla="*/ 4000 w 8000"/>
                  <a:gd name="T43" fmla="*/ 121 h 7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0" h="7974">
                    <a:moveTo>
                      <a:pt x="4000" y="7974"/>
                    </a:moveTo>
                    <a:cubicBezTo>
                      <a:pt x="3460" y="7974"/>
                      <a:pt x="2937" y="7869"/>
                      <a:pt x="2443" y="7661"/>
                    </a:cubicBezTo>
                    <a:cubicBezTo>
                      <a:pt x="1967" y="7460"/>
                      <a:pt x="1539" y="7173"/>
                      <a:pt x="1172" y="6807"/>
                    </a:cubicBezTo>
                    <a:cubicBezTo>
                      <a:pt x="805" y="6440"/>
                      <a:pt x="516" y="6014"/>
                      <a:pt x="315" y="5539"/>
                    </a:cubicBezTo>
                    <a:cubicBezTo>
                      <a:pt x="106" y="5048"/>
                      <a:pt x="0" y="4525"/>
                      <a:pt x="0" y="3987"/>
                    </a:cubicBezTo>
                    <a:cubicBezTo>
                      <a:pt x="0" y="3449"/>
                      <a:pt x="106" y="2927"/>
                      <a:pt x="315" y="2435"/>
                    </a:cubicBezTo>
                    <a:cubicBezTo>
                      <a:pt x="516" y="1960"/>
                      <a:pt x="805" y="1534"/>
                      <a:pt x="1172" y="1168"/>
                    </a:cubicBezTo>
                    <a:cubicBezTo>
                      <a:pt x="1539" y="802"/>
                      <a:pt x="1967" y="514"/>
                      <a:pt x="2443" y="313"/>
                    </a:cubicBezTo>
                    <a:cubicBezTo>
                      <a:pt x="2937" y="105"/>
                      <a:pt x="3460" y="0"/>
                      <a:pt x="4000" y="0"/>
                    </a:cubicBezTo>
                    <a:cubicBezTo>
                      <a:pt x="4540" y="0"/>
                      <a:pt x="5064" y="105"/>
                      <a:pt x="5557" y="313"/>
                    </a:cubicBezTo>
                    <a:cubicBezTo>
                      <a:pt x="6034" y="514"/>
                      <a:pt x="6461" y="802"/>
                      <a:pt x="6829" y="1168"/>
                    </a:cubicBezTo>
                    <a:cubicBezTo>
                      <a:pt x="7196" y="1534"/>
                      <a:pt x="7484" y="1960"/>
                      <a:pt x="7686" y="2435"/>
                    </a:cubicBezTo>
                    <a:cubicBezTo>
                      <a:pt x="7895" y="2927"/>
                      <a:pt x="8000" y="3449"/>
                      <a:pt x="8000" y="3987"/>
                    </a:cubicBezTo>
                    <a:cubicBezTo>
                      <a:pt x="8000" y="4525"/>
                      <a:pt x="7895" y="5048"/>
                      <a:pt x="7686" y="5539"/>
                    </a:cubicBezTo>
                    <a:cubicBezTo>
                      <a:pt x="7484" y="6014"/>
                      <a:pt x="7196" y="6440"/>
                      <a:pt x="6829" y="6807"/>
                    </a:cubicBezTo>
                    <a:cubicBezTo>
                      <a:pt x="6461" y="7173"/>
                      <a:pt x="6034" y="7460"/>
                      <a:pt x="5557" y="7661"/>
                    </a:cubicBezTo>
                    <a:cubicBezTo>
                      <a:pt x="5064" y="7869"/>
                      <a:pt x="4540" y="7974"/>
                      <a:pt x="4000" y="7974"/>
                    </a:cubicBezTo>
                    <a:close/>
                    <a:moveTo>
                      <a:pt x="4000" y="121"/>
                    </a:moveTo>
                    <a:cubicBezTo>
                      <a:pt x="1862" y="121"/>
                      <a:pt x="122" y="1856"/>
                      <a:pt x="122" y="3987"/>
                    </a:cubicBezTo>
                    <a:cubicBezTo>
                      <a:pt x="122" y="6119"/>
                      <a:pt x="1862" y="7853"/>
                      <a:pt x="4000" y="7853"/>
                    </a:cubicBezTo>
                    <a:cubicBezTo>
                      <a:pt x="6139" y="7853"/>
                      <a:pt x="7879" y="6119"/>
                      <a:pt x="7879" y="3987"/>
                    </a:cubicBezTo>
                    <a:cubicBezTo>
                      <a:pt x="7879" y="1856"/>
                      <a:pt x="6139" y="121"/>
                      <a:pt x="4000" y="1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5" name="Oval 7">
                <a:extLst>
                  <a:ext uri="{FF2B5EF4-FFF2-40B4-BE49-F238E27FC236}">
                    <a16:creationId xmlns:a16="http://schemas.microsoft.com/office/drawing/2014/main" id="{6267A55A-7B09-F995-7758-136339494DFB}"/>
                  </a:ext>
                </a:extLst>
              </p:cNvPr>
              <p:cNvSpPr>
                <a:spLocks noChangeArrowheads="1"/>
              </p:cNvSpPr>
              <p:nvPr/>
            </p:nvSpPr>
            <p:spPr bwMode="auto">
              <a:xfrm>
                <a:off x="1723379" y="2321962"/>
                <a:ext cx="120269" cy="123914"/>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grpSp>
        <p:sp>
          <p:nvSpPr>
            <p:cNvPr id="45" name="Freeform 6">
              <a:extLst>
                <a:ext uri="{FF2B5EF4-FFF2-40B4-BE49-F238E27FC236}">
                  <a16:creationId xmlns:a16="http://schemas.microsoft.com/office/drawing/2014/main" id="{B83AEAE2-CA9A-E943-17EB-AB6B66E1830D}"/>
                </a:ext>
              </a:extLst>
            </p:cNvPr>
            <p:cNvSpPr>
              <a:spLocks/>
            </p:cNvSpPr>
            <p:nvPr/>
          </p:nvSpPr>
          <p:spPr bwMode="auto">
            <a:xfrm>
              <a:off x="1895454" y="2060014"/>
              <a:ext cx="526150" cy="795426"/>
            </a:xfrm>
            <a:custGeom>
              <a:avLst/>
              <a:gdLst>
                <a:gd name="T0" fmla="*/ 124 w 132"/>
                <a:gd name="T1" fmla="*/ 0 h 207"/>
                <a:gd name="T2" fmla="*/ 8 w 132"/>
                <a:gd name="T3" fmla="*/ 0 h 207"/>
                <a:gd name="T4" fmla="*/ 0 w 132"/>
                <a:gd name="T5" fmla="*/ 8 h 207"/>
                <a:gd name="T6" fmla="*/ 0 w 132"/>
                <a:gd name="T7" fmla="*/ 187 h 207"/>
                <a:gd name="T8" fmla="*/ 0 w 132"/>
                <a:gd name="T9" fmla="*/ 207 h 207"/>
                <a:gd name="T10" fmla="*/ 132 w 132"/>
                <a:gd name="T11" fmla="*/ 207 h 207"/>
                <a:gd name="T12" fmla="*/ 132 w 132"/>
                <a:gd name="T13" fmla="*/ 187 h 207"/>
                <a:gd name="T14" fmla="*/ 132 w 132"/>
                <a:gd name="T15" fmla="*/ 8 h 207"/>
                <a:gd name="T16" fmla="*/ 124 w 132"/>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07">
                  <a:moveTo>
                    <a:pt x="124" y="0"/>
                  </a:moveTo>
                  <a:cubicBezTo>
                    <a:pt x="8" y="0"/>
                    <a:pt x="8" y="0"/>
                    <a:pt x="8" y="0"/>
                  </a:cubicBezTo>
                  <a:cubicBezTo>
                    <a:pt x="3" y="0"/>
                    <a:pt x="0" y="3"/>
                    <a:pt x="0" y="8"/>
                  </a:cubicBezTo>
                  <a:cubicBezTo>
                    <a:pt x="0" y="187"/>
                    <a:pt x="0" y="187"/>
                    <a:pt x="0" y="187"/>
                  </a:cubicBezTo>
                  <a:cubicBezTo>
                    <a:pt x="0" y="207"/>
                    <a:pt x="0" y="207"/>
                    <a:pt x="0" y="207"/>
                  </a:cubicBezTo>
                  <a:cubicBezTo>
                    <a:pt x="132" y="207"/>
                    <a:pt x="132" y="207"/>
                    <a:pt x="132" y="207"/>
                  </a:cubicBezTo>
                  <a:cubicBezTo>
                    <a:pt x="132" y="187"/>
                    <a:pt x="132" y="187"/>
                    <a:pt x="132" y="187"/>
                  </a:cubicBezTo>
                  <a:cubicBezTo>
                    <a:pt x="132" y="8"/>
                    <a:pt x="132" y="8"/>
                    <a:pt x="132" y="8"/>
                  </a:cubicBezTo>
                  <a:cubicBezTo>
                    <a:pt x="132" y="3"/>
                    <a:pt x="128" y="0"/>
                    <a:pt x="1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nvGrpSpPr>
            <p:cNvPr id="46" name="Group 45">
              <a:extLst>
                <a:ext uri="{FF2B5EF4-FFF2-40B4-BE49-F238E27FC236}">
                  <a16:creationId xmlns:a16="http://schemas.microsoft.com/office/drawing/2014/main" id="{F894067D-E0A9-7577-C391-0370EF5D2A6C}"/>
                </a:ext>
              </a:extLst>
            </p:cNvPr>
            <p:cNvGrpSpPr/>
            <p:nvPr/>
          </p:nvGrpSpPr>
          <p:grpSpPr>
            <a:xfrm>
              <a:off x="1895454" y="2059698"/>
              <a:ext cx="526150" cy="923293"/>
              <a:chOff x="1280440" y="2365702"/>
              <a:chExt cx="526150" cy="923293"/>
            </a:xfrm>
            <a:grpFill/>
          </p:grpSpPr>
          <p:sp>
            <p:nvSpPr>
              <p:cNvPr id="52" name="Freeform 7">
                <a:extLst>
                  <a:ext uri="{FF2B5EF4-FFF2-40B4-BE49-F238E27FC236}">
                    <a16:creationId xmlns:a16="http://schemas.microsoft.com/office/drawing/2014/main" id="{F9730E5E-7E4E-3538-B1BE-CE1E341C79D9}"/>
                  </a:ext>
                </a:extLst>
              </p:cNvPr>
              <p:cNvSpPr>
                <a:spLocks noEditPoints="1"/>
              </p:cNvSpPr>
              <p:nvPr/>
            </p:nvSpPr>
            <p:spPr bwMode="auto">
              <a:xfrm>
                <a:off x="1280440" y="3161443"/>
                <a:ext cx="526150" cy="127552"/>
              </a:xfrm>
              <a:custGeom>
                <a:avLst/>
                <a:gdLst>
                  <a:gd name="T0" fmla="*/ 0 w 132"/>
                  <a:gd name="T1" fmla="*/ 25 h 33"/>
                  <a:gd name="T2" fmla="*/ 8 w 132"/>
                  <a:gd name="T3" fmla="*/ 33 h 33"/>
                  <a:gd name="T4" fmla="*/ 124 w 132"/>
                  <a:gd name="T5" fmla="*/ 33 h 33"/>
                  <a:gd name="T6" fmla="*/ 132 w 132"/>
                  <a:gd name="T7" fmla="*/ 25 h 33"/>
                  <a:gd name="T8" fmla="*/ 132 w 132"/>
                  <a:gd name="T9" fmla="*/ 0 h 33"/>
                  <a:gd name="T10" fmla="*/ 0 w 132"/>
                  <a:gd name="T11" fmla="*/ 0 h 33"/>
                  <a:gd name="T12" fmla="*/ 0 w 132"/>
                  <a:gd name="T13" fmla="*/ 25 h 33"/>
                  <a:gd name="T14" fmla="*/ 49 w 132"/>
                  <a:gd name="T15" fmla="*/ 16 h 33"/>
                  <a:gd name="T16" fmla="*/ 53 w 132"/>
                  <a:gd name="T17" fmla="*/ 12 h 33"/>
                  <a:gd name="T18" fmla="*/ 78 w 132"/>
                  <a:gd name="T19" fmla="*/ 12 h 33"/>
                  <a:gd name="T20" fmla="*/ 82 w 132"/>
                  <a:gd name="T21" fmla="*/ 16 h 33"/>
                  <a:gd name="T22" fmla="*/ 82 w 132"/>
                  <a:gd name="T23" fmla="*/ 16 h 33"/>
                  <a:gd name="T24" fmla="*/ 78 w 132"/>
                  <a:gd name="T25" fmla="*/ 20 h 33"/>
                  <a:gd name="T26" fmla="*/ 53 w 132"/>
                  <a:gd name="T27" fmla="*/ 20 h 33"/>
                  <a:gd name="T28" fmla="*/ 49 w 132"/>
                  <a:gd name="T2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33">
                    <a:moveTo>
                      <a:pt x="0" y="25"/>
                    </a:moveTo>
                    <a:cubicBezTo>
                      <a:pt x="0" y="29"/>
                      <a:pt x="3" y="33"/>
                      <a:pt x="8" y="33"/>
                    </a:cubicBezTo>
                    <a:cubicBezTo>
                      <a:pt x="124" y="33"/>
                      <a:pt x="124" y="33"/>
                      <a:pt x="124" y="33"/>
                    </a:cubicBezTo>
                    <a:cubicBezTo>
                      <a:pt x="128" y="33"/>
                      <a:pt x="132" y="29"/>
                      <a:pt x="132" y="25"/>
                    </a:cubicBezTo>
                    <a:cubicBezTo>
                      <a:pt x="132" y="0"/>
                      <a:pt x="132" y="0"/>
                      <a:pt x="132" y="0"/>
                    </a:cubicBezTo>
                    <a:cubicBezTo>
                      <a:pt x="0" y="0"/>
                      <a:pt x="0" y="0"/>
                      <a:pt x="0" y="0"/>
                    </a:cubicBezTo>
                    <a:lnTo>
                      <a:pt x="0" y="25"/>
                    </a:lnTo>
                    <a:close/>
                    <a:moveTo>
                      <a:pt x="49" y="16"/>
                    </a:moveTo>
                    <a:cubicBezTo>
                      <a:pt x="49" y="14"/>
                      <a:pt x="51" y="12"/>
                      <a:pt x="53" y="12"/>
                    </a:cubicBezTo>
                    <a:cubicBezTo>
                      <a:pt x="78" y="12"/>
                      <a:pt x="78" y="12"/>
                      <a:pt x="78" y="12"/>
                    </a:cubicBezTo>
                    <a:cubicBezTo>
                      <a:pt x="81" y="12"/>
                      <a:pt x="82" y="14"/>
                      <a:pt x="82" y="16"/>
                    </a:cubicBezTo>
                    <a:cubicBezTo>
                      <a:pt x="82" y="16"/>
                      <a:pt x="82" y="16"/>
                      <a:pt x="82" y="16"/>
                    </a:cubicBezTo>
                    <a:cubicBezTo>
                      <a:pt x="82" y="18"/>
                      <a:pt x="81" y="20"/>
                      <a:pt x="78" y="20"/>
                    </a:cubicBezTo>
                    <a:cubicBezTo>
                      <a:pt x="53" y="20"/>
                      <a:pt x="53" y="20"/>
                      <a:pt x="53" y="20"/>
                    </a:cubicBezTo>
                    <a:cubicBezTo>
                      <a:pt x="51" y="20"/>
                      <a:pt x="49" y="18"/>
                      <a:pt x="49"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3" name="Rectangle: Top Corners Rounded 166">
                <a:extLst>
                  <a:ext uri="{FF2B5EF4-FFF2-40B4-BE49-F238E27FC236}">
                    <a16:creationId xmlns:a16="http://schemas.microsoft.com/office/drawing/2014/main" id="{971E70AA-CF31-799C-7314-A0330B1B05D3}"/>
                  </a:ext>
                </a:extLst>
              </p:cNvPr>
              <p:cNvSpPr/>
              <p:nvPr/>
            </p:nvSpPr>
            <p:spPr>
              <a:xfrm flipV="1">
                <a:off x="1398523" y="2365702"/>
                <a:ext cx="289983" cy="69331"/>
              </a:xfrm>
              <a:prstGeom prst="round2SameRect">
                <a:avLst>
                  <a:gd name="adj1" fmla="val 40915"/>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FFFFFF"/>
                  </a:solidFill>
                  <a:effectLst/>
                  <a:uLnTx/>
                  <a:uFillTx/>
                  <a:latin typeface="Microsoft Sans Serif"/>
                  <a:ea typeface="+mn-ea"/>
                  <a:cs typeface="+mn-cs"/>
                </a:endParaRPr>
              </a:p>
            </p:txBody>
          </p:sp>
        </p:grpSp>
        <p:grpSp>
          <p:nvGrpSpPr>
            <p:cNvPr id="47" name="Group 46">
              <a:extLst>
                <a:ext uri="{FF2B5EF4-FFF2-40B4-BE49-F238E27FC236}">
                  <a16:creationId xmlns:a16="http://schemas.microsoft.com/office/drawing/2014/main" id="{92689618-5CF3-3E88-5287-D7E24583EFD7}"/>
                </a:ext>
              </a:extLst>
            </p:cNvPr>
            <p:cNvGrpSpPr/>
            <p:nvPr/>
          </p:nvGrpSpPr>
          <p:grpSpPr>
            <a:xfrm>
              <a:off x="2043140" y="2080056"/>
              <a:ext cx="231701" cy="853332"/>
              <a:chOff x="1428126" y="2386060"/>
              <a:chExt cx="231701" cy="853332"/>
            </a:xfrm>
            <a:grpFill/>
          </p:grpSpPr>
          <p:sp>
            <p:nvSpPr>
              <p:cNvPr id="48" name="Freeform 5">
                <a:extLst>
                  <a:ext uri="{FF2B5EF4-FFF2-40B4-BE49-F238E27FC236}">
                    <a16:creationId xmlns:a16="http://schemas.microsoft.com/office/drawing/2014/main" id="{39250E0F-0613-0981-CE16-5D2D8895C3AC}"/>
                  </a:ext>
                </a:extLst>
              </p:cNvPr>
              <p:cNvSpPr>
                <a:spLocks/>
              </p:cNvSpPr>
              <p:nvPr/>
            </p:nvSpPr>
            <p:spPr bwMode="auto">
              <a:xfrm>
                <a:off x="1475310" y="3207504"/>
                <a:ext cx="132867" cy="31888"/>
              </a:xfrm>
              <a:custGeom>
                <a:avLst/>
                <a:gdLst>
                  <a:gd name="T0" fmla="*/ 4 w 33"/>
                  <a:gd name="T1" fmla="*/ 8 h 8"/>
                  <a:gd name="T2" fmla="*/ 29 w 33"/>
                  <a:gd name="T3" fmla="*/ 8 h 8"/>
                  <a:gd name="T4" fmla="*/ 33 w 33"/>
                  <a:gd name="T5" fmla="*/ 4 h 8"/>
                  <a:gd name="T6" fmla="*/ 33 w 33"/>
                  <a:gd name="T7" fmla="*/ 4 h 8"/>
                  <a:gd name="T8" fmla="*/ 29 w 33"/>
                  <a:gd name="T9" fmla="*/ 0 h 8"/>
                  <a:gd name="T10" fmla="*/ 4 w 33"/>
                  <a:gd name="T11" fmla="*/ 0 h 8"/>
                  <a:gd name="T12" fmla="*/ 0 w 33"/>
                  <a:gd name="T13" fmla="*/ 4 h 8"/>
                  <a:gd name="T14" fmla="*/ 0 w 33"/>
                  <a:gd name="T15" fmla="*/ 4 h 8"/>
                  <a:gd name="T16" fmla="*/ 4 w 3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8">
                    <a:moveTo>
                      <a:pt x="4" y="8"/>
                    </a:moveTo>
                    <a:cubicBezTo>
                      <a:pt x="29" y="8"/>
                      <a:pt x="29" y="8"/>
                      <a:pt x="29" y="8"/>
                    </a:cubicBezTo>
                    <a:cubicBezTo>
                      <a:pt x="32" y="8"/>
                      <a:pt x="33" y="6"/>
                      <a:pt x="33" y="4"/>
                    </a:cubicBezTo>
                    <a:cubicBezTo>
                      <a:pt x="33" y="4"/>
                      <a:pt x="33" y="4"/>
                      <a:pt x="33" y="4"/>
                    </a:cubicBezTo>
                    <a:cubicBezTo>
                      <a:pt x="33" y="2"/>
                      <a:pt x="32" y="0"/>
                      <a:pt x="29" y="0"/>
                    </a:cubicBezTo>
                    <a:cubicBezTo>
                      <a:pt x="4" y="0"/>
                      <a:pt x="4" y="0"/>
                      <a:pt x="4" y="0"/>
                    </a:cubicBezTo>
                    <a:cubicBezTo>
                      <a:pt x="2" y="0"/>
                      <a:pt x="0" y="2"/>
                      <a:pt x="0" y="4"/>
                    </a:cubicBezTo>
                    <a:cubicBezTo>
                      <a:pt x="0" y="4"/>
                      <a:pt x="0" y="4"/>
                      <a:pt x="0" y="4"/>
                    </a:cubicBezTo>
                    <a:cubicBezTo>
                      <a:pt x="0" y="6"/>
                      <a:pt x="2" y="8"/>
                      <a:pt x="4"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9" name="Rectangle: Rounded Corners 167">
                <a:extLst>
                  <a:ext uri="{FF2B5EF4-FFF2-40B4-BE49-F238E27FC236}">
                    <a16:creationId xmlns:a16="http://schemas.microsoft.com/office/drawing/2014/main" id="{8DD72317-82CE-D228-FEBB-DCFEF7466D42}"/>
                  </a:ext>
                </a:extLst>
              </p:cNvPr>
              <p:cNvSpPr/>
              <p:nvPr/>
            </p:nvSpPr>
            <p:spPr>
              <a:xfrm>
                <a:off x="1526607" y="2386060"/>
                <a:ext cx="133220" cy="215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FFFFFF"/>
                  </a:solidFill>
                  <a:effectLst/>
                  <a:uLnTx/>
                  <a:uFillTx/>
                  <a:latin typeface="Microsoft Sans Serif"/>
                  <a:ea typeface="+mn-ea"/>
                  <a:cs typeface="+mn-cs"/>
                </a:endParaRPr>
              </a:p>
            </p:txBody>
          </p:sp>
          <p:sp>
            <p:nvSpPr>
              <p:cNvPr id="50" name="Oval 49">
                <a:extLst>
                  <a:ext uri="{FF2B5EF4-FFF2-40B4-BE49-F238E27FC236}">
                    <a16:creationId xmlns:a16="http://schemas.microsoft.com/office/drawing/2014/main" id="{84EDDBBF-1EA7-6634-61D8-0E9E7B6F5343}"/>
                  </a:ext>
                </a:extLst>
              </p:cNvPr>
              <p:cNvSpPr/>
              <p:nvPr/>
            </p:nvSpPr>
            <p:spPr>
              <a:xfrm>
                <a:off x="1428126" y="2386060"/>
                <a:ext cx="21550" cy="21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FFFFFF"/>
                  </a:solidFill>
                  <a:effectLst/>
                  <a:uLnTx/>
                  <a:uFillTx/>
                  <a:latin typeface="Microsoft Sans Serif"/>
                  <a:ea typeface="+mn-ea"/>
                  <a:cs typeface="+mn-cs"/>
                </a:endParaRPr>
              </a:p>
            </p:txBody>
          </p:sp>
          <p:sp>
            <p:nvSpPr>
              <p:cNvPr id="51" name="Oval 50">
                <a:extLst>
                  <a:ext uri="{FF2B5EF4-FFF2-40B4-BE49-F238E27FC236}">
                    <a16:creationId xmlns:a16="http://schemas.microsoft.com/office/drawing/2014/main" id="{7297428B-1F31-A63A-59DB-DD89BABBB5B6}"/>
                  </a:ext>
                </a:extLst>
              </p:cNvPr>
              <p:cNvSpPr/>
              <p:nvPr/>
            </p:nvSpPr>
            <p:spPr>
              <a:xfrm>
                <a:off x="1475511" y="2386060"/>
                <a:ext cx="21550" cy="21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FFFFFF"/>
                  </a:solidFill>
                  <a:effectLst/>
                  <a:uLnTx/>
                  <a:uFillTx/>
                  <a:latin typeface="Microsoft Sans Serif"/>
                  <a:ea typeface="+mn-ea"/>
                  <a:cs typeface="+mn-cs"/>
                </a:endParaRPr>
              </a:p>
            </p:txBody>
          </p:sp>
        </p:grpSp>
      </p:grpSp>
      <p:pic>
        <p:nvPicPr>
          <p:cNvPr id="56" name="Picture 55">
            <a:extLst>
              <a:ext uri="{FF2B5EF4-FFF2-40B4-BE49-F238E27FC236}">
                <a16:creationId xmlns:a16="http://schemas.microsoft.com/office/drawing/2014/main" id="{93F62112-9A4E-FC99-7F62-66519DF12C9C}"/>
              </a:ext>
            </a:extLst>
          </p:cNvPr>
          <p:cNvPicPr>
            <a:picLocks noChangeAspect="1"/>
          </p:cNvPicPr>
          <p:nvPr/>
        </p:nvPicPr>
        <p:blipFill>
          <a:blip r:embed="rId4"/>
          <a:stretch>
            <a:fillRect/>
          </a:stretch>
        </p:blipFill>
        <p:spPr>
          <a:xfrm rot="20246077">
            <a:off x="7240773" y="1251765"/>
            <a:ext cx="1863781" cy="684969"/>
          </a:xfrm>
          <a:prstGeom prst="rect">
            <a:avLst/>
          </a:prstGeom>
        </p:spPr>
      </p:pic>
      <p:sp>
        <p:nvSpPr>
          <p:cNvPr id="72" name="Footer Placeholder 1">
            <a:extLst>
              <a:ext uri="{FF2B5EF4-FFF2-40B4-BE49-F238E27FC236}">
                <a16:creationId xmlns:a16="http://schemas.microsoft.com/office/drawing/2014/main" id="{D528C787-B9C4-A388-9639-68AA390CBE07}"/>
              </a:ext>
            </a:extLst>
          </p:cNvPr>
          <p:cNvSpPr txBox="1">
            <a:spLocks/>
          </p:cNvSpPr>
          <p:nvPr/>
        </p:nvSpPr>
        <p:spPr>
          <a:xfrm>
            <a:off x="8610600" y="6233454"/>
            <a:ext cx="2748470" cy="1422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rgbClr val="3E4D63"/>
                </a:solidFill>
              </a:rPr>
              <a:t>Source: </a:t>
            </a:r>
            <a:r>
              <a:rPr lang="en-CA" sz="800" dirty="0"/>
              <a:t>RCR Wireless</a:t>
            </a:r>
            <a:endParaRPr lang="en-US" sz="800" dirty="0">
              <a:solidFill>
                <a:srgbClr val="3E4D63"/>
              </a:solidFill>
            </a:endParaRPr>
          </a:p>
        </p:txBody>
      </p:sp>
      <p:sp>
        <p:nvSpPr>
          <p:cNvPr id="73" name="Slide Number Placeholder 4">
            <a:extLst>
              <a:ext uri="{FF2B5EF4-FFF2-40B4-BE49-F238E27FC236}">
                <a16:creationId xmlns:a16="http://schemas.microsoft.com/office/drawing/2014/main" id="{6C0EAE1C-635A-8AD2-6FB0-DE0834452C95}"/>
              </a:ext>
            </a:extLst>
          </p:cNvPr>
          <p:cNvSpPr>
            <a:spLocks noGrp="1"/>
          </p:cNvSpPr>
          <p:nvPr>
            <p:ph type="sldNum" sz="quarter" idx="4"/>
          </p:nvPr>
        </p:nvSpPr>
        <p:spPr>
          <a:xfrm>
            <a:off x="9550400" y="6340476"/>
            <a:ext cx="2012949" cy="365125"/>
          </a:xfrm>
        </p:spPr>
        <p:txBody>
          <a:bodyPr/>
          <a:lstStyle/>
          <a:p>
            <a:pPr>
              <a:defRPr/>
            </a:pPr>
            <a:r>
              <a:rPr lang="en-US" dirty="0">
                <a:solidFill>
                  <a:srgbClr val="00B050"/>
                </a:solidFill>
              </a:rPr>
              <a:t>Slide </a:t>
            </a:r>
            <a:fld id="{B459924E-2CE5-475B-ADDA-65D47DD898A7}" type="slidenum">
              <a:rPr lang="en-US" smtClean="0">
                <a:solidFill>
                  <a:srgbClr val="00B050"/>
                </a:solidFill>
              </a:rPr>
              <a:t>30</a:t>
            </a:fld>
            <a:endParaRPr lang="en-US" dirty="0">
              <a:solidFill>
                <a:srgbClr val="00B050"/>
              </a:solidFill>
            </a:endParaRPr>
          </a:p>
        </p:txBody>
      </p:sp>
    </p:spTree>
    <p:extLst>
      <p:ext uri="{BB962C8B-B14F-4D97-AF65-F5344CB8AC3E}">
        <p14:creationId xmlns:p14="http://schemas.microsoft.com/office/powerpoint/2010/main" val="83205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0"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26"/>
                                        </p:tgtEl>
                                      </p:cBhvr>
                                    </p:animEffect>
                                    <p:set>
                                      <p:cBhvr>
                                        <p:cTn id="18" dur="1" fill="hold">
                                          <p:stCondLst>
                                            <p:cond delay="499"/>
                                          </p:stCondLst>
                                        </p:cTn>
                                        <p:tgtEl>
                                          <p:spTgt spid="2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49E8F-650A-5AD3-54A0-8CDEC27D450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7D62EBB-E1D2-0B61-552E-6D6E9D31E14E}"/>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D08D7341-E5D8-3860-CECE-4CC07368688D}"/>
              </a:ext>
            </a:extLst>
          </p:cNvPr>
          <p:cNvSpPr>
            <a:spLocks noGrp="1"/>
          </p:cNvSpPr>
          <p:nvPr>
            <p:ph idx="1"/>
          </p:nvPr>
        </p:nvSpPr>
        <p:spPr>
          <a:xfrm>
            <a:off x="609600" y="1447800"/>
            <a:ext cx="10972800" cy="4559300"/>
          </a:xfrm>
        </p:spPr>
        <p:txBody>
          <a:bodyPr>
            <a:normAutofit/>
          </a:bodyPr>
          <a:lstStyle/>
          <a:p>
            <a:pPr defTabSz="228600">
              <a:defRPr/>
            </a:pPr>
            <a:endParaRPr lang="en-US" sz="2400" dirty="0"/>
          </a:p>
          <a:p>
            <a:pPr defTabSz="228600">
              <a:defRPr/>
            </a:pPr>
            <a:endParaRPr lang="en-US" sz="2400" dirty="0"/>
          </a:p>
          <a:p>
            <a:pPr defTabSz="228600">
              <a:defRPr/>
            </a:pPr>
            <a:endParaRPr lang="en-US" sz="2400" dirty="0"/>
          </a:p>
          <a:p>
            <a:pPr defTabSz="228600">
              <a:defRPr/>
            </a:pPr>
            <a:r>
              <a:rPr lang="en-US" sz="2400" dirty="0"/>
              <a:t>What would be the relevant IMT characteristics for your national conditions?</a:t>
            </a:r>
          </a:p>
        </p:txBody>
      </p:sp>
      <p:sp>
        <p:nvSpPr>
          <p:cNvPr id="2" name="Title 1">
            <a:extLst>
              <a:ext uri="{FF2B5EF4-FFF2-40B4-BE49-F238E27FC236}">
                <a16:creationId xmlns:a16="http://schemas.microsoft.com/office/drawing/2014/main" id="{7862ECBC-DC76-6D49-F321-CD15D1EE703B}"/>
              </a:ext>
            </a:extLst>
          </p:cNvPr>
          <p:cNvSpPr>
            <a:spLocks noGrp="1"/>
          </p:cNvSpPr>
          <p:nvPr>
            <p:ph type="title"/>
          </p:nvPr>
        </p:nvSpPr>
        <p:spPr/>
        <p:txBody>
          <a:bodyPr>
            <a:noAutofit/>
          </a:bodyPr>
          <a:lstStyle/>
          <a:p>
            <a:r>
              <a:rPr lang="en-US" sz="2800" dirty="0"/>
              <a:t>Discussion</a:t>
            </a:r>
          </a:p>
        </p:txBody>
      </p:sp>
      <p:sp>
        <p:nvSpPr>
          <p:cNvPr id="10" name="Slide Number Placeholder 4">
            <a:extLst>
              <a:ext uri="{FF2B5EF4-FFF2-40B4-BE49-F238E27FC236}">
                <a16:creationId xmlns:a16="http://schemas.microsoft.com/office/drawing/2014/main" id="{69EF3A9B-9E40-EF35-FFAD-5D916B334A7F}"/>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31</a:t>
            </a:fld>
            <a:endParaRPr lang="en-US" dirty="0">
              <a:solidFill>
                <a:srgbClr val="00B050"/>
              </a:solidFill>
            </a:endParaRPr>
          </a:p>
        </p:txBody>
      </p:sp>
    </p:spTree>
    <p:extLst>
      <p:ext uri="{BB962C8B-B14F-4D97-AF65-F5344CB8AC3E}">
        <p14:creationId xmlns:p14="http://schemas.microsoft.com/office/powerpoint/2010/main" val="2249702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137C2-798C-05F4-88D9-0357008A4C8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8C2F4F0-D128-E468-1574-795E7A884514}"/>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86CA1B47-9F9C-3DF9-D373-800D8A319929}"/>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3" name="TextBox 2">
            <a:extLst>
              <a:ext uri="{FF2B5EF4-FFF2-40B4-BE49-F238E27FC236}">
                <a16:creationId xmlns:a16="http://schemas.microsoft.com/office/drawing/2014/main" id="{F83DD43C-F5A0-9EFE-8EB5-AE3AE3DA7C6E}"/>
              </a:ext>
            </a:extLst>
          </p:cNvPr>
          <p:cNvSpPr txBox="1"/>
          <p:nvPr/>
        </p:nvSpPr>
        <p:spPr>
          <a:xfrm>
            <a:off x="609600" y="1170980"/>
            <a:ext cx="10521870" cy="369332"/>
          </a:xfrm>
          <a:prstGeom prst="rect">
            <a:avLst/>
          </a:prstGeom>
          <a:noFill/>
        </p:spPr>
        <p:txBody>
          <a:bodyPr wrap="square">
            <a:spAutoFit/>
          </a:bodyPr>
          <a:lstStyle/>
          <a:p>
            <a:r>
              <a:rPr lang="en-US" b="1" dirty="0"/>
              <a:t>FS parameters from WP 5C LS in Document 5D/129</a:t>
            </a:r>
            <a:endParaRPr lang="en-US" dirty="0"/>
          </a:p>
        </p:txBody>
      </p:sp>
      <p:sp>
        <p:nvSpPr>
          <p:cNvPr id="35" name="Content Placeholder 3">
            <a:extLst>
              <a:ext uri="{FF2B5EF4-FFF2-40B4-BE49-F238E27FC236}">
                <a16:creationId xmlns:a16="http://schemas.microsoft.com/office/drawing/2014/main" id="{426AEDC8-8F65-B0CC-2928-81EBC18FFA0F}"/>
              </a:ext>
            </a:extLst>
          </p:cNvPr>
          <p:cNvSpPr>
            <a:spLocks noGrp="1"/>
          </p:cNvSpPr>
          <p:nvPr>
            <p:ph idx="1"/>
          </p:nvPr>
        </p:nvSpPr>
        <p:spPr>
          <a:xfrm>
            <a:off x="609600" y="1828800"/>
            <a:ext cx="5334000" cy="4754562"/>
          </a:xfrm>
        </p:spPr>
        <p:txBody>
          <a:bodyPr>
            <a:normAutofit fontScale="77500" lnSpcReduction="20000"/>
          </a:bodyPr>
          <a:lstStyle/>
          <a:p>
            <a:r>
              <a:rPr lang="en-US" dirty="0"/>
              <a:t>Several parameters come in </a:t>
            </a:r>
            <a:r>
              <a:rPr lang="en-US" dirty="0">
                <a:solidFill>
                  <a:schemeClr val="accent5">
                    <a:lumMod val="75000"/>
                  </a:schemeClr>
                </a:solidFill>
              </a:rPr>
              <a:t>ranges</a:t>
            </a:r>
            <a:r>
              <a:rPr lang="en-US" dirty="0"/>
              <a:t> to reflect the </a:t>
            </a:r>
            <a:r>
              <a:rPr lang="en-US" dirty="0">
                <a:solidFill>
                  <a:schemeClr val="accent5">
                    <a:lumMod val="75000"/>
                  </a:schemeClr>
                </a:solidFill>
              </a:rPr>
              <a:t>different national conditions </a:t>
            </a:r>
          </a:p>
          <a:p>
            <a:r>
              <a:rPr lang="en-US" dirty="0"/>
              <a:t>Examples of </a:t>
            </a:r>
            <a:r>
              <a:rPr lang="en-US" dirty="0">
                <a:solidFill>
                  <a:schemeClr val="accent5">
                    <a:lumMod val="75000"/>
                  </a:schemeClr>
                </a:solidFill>
              </a:rPr>
              <a:t>required parameters</a:t>
            </a:r>
            <a:r>
              <a:rPr lang="en-US" dirty="0">
                <a:solidFill>
                  <a:schemeClr val="accent1"/>
                </a:solidFill>
              </a:rPr>
              <a:t> </a:t>
            </a:r>
            <a:r>
              <a:rPr lang="en-US" dirty="0"/>
              <a:t>to run sharing studies: </a:t>
            </a:r>
          </a:p>
          <a:p>
            <a:pPr lvl="1"/>
            <a:r>
              <a:rPr lang="en-US" dirty="0"/>
              <a:t>Antenna heights are not reflected in the provided LS from WP5C</a:t>
            </a:r>
          </a:p>
          <a:p>
            <a:pPr lvl="1"/>
            <a:r>
              <a:rPr lang="en-US" dirty="0"/>
              <a:t>Antenna gain</a:t>
            </a:r>
          </a:p>
          <a:p>
            <a:pPr lvl="1"/>
            <a:r>
              <a:rPr lang="en-US" dirty="0"/>
              <a:t>Feeder loss</a:t>
            </a:r>
          </a:p>
          <a:p>
            <a:pPr lvl="1"/>
            <a:r>
              <a:rPr lang="en-US" dirty="0"/>
              <a:t>Channel Bandwidth</a:t>
            </a:r>
          </a:p>
          <a:p>
            <a:pPr lvl="1"/>
            <a:r>
              <a:rPr lang="en-US" dirty="0"/>
              <a:t>Noise figure  </a:t>
            </a:r>
          </a:p>
          <a:p>
            <a:r>
              <a:rPr lang="en-GB" dirty="0">
                <a:ea typeface="+mn-lt"/>
                <a:cs typeface="+mn-lt"/>
              </a:rPr>
              <a:t>According to Rec. ITU-R F.758-7 the long-term protection criterion for FS systems, </a:t>
            </a:r>
            <a:r>
              <a:rPr lang="en-GB" dirty="0">
                <a:solidFill>
                  <a:schemeClr val="accent5">
                    <a:lumMod val="75000"/>
                  </a:schemeClr>
                </a:solidFill>
                <a:ea typeface="+mn-lt"/>
                <a:cs typeface="+mn-lt"/>
              </a:rPr>
              <a:t>I/N is</a:t>
            </a:r>
            <a:r>
              <a:rPr lang="en-GB" b="1" dirty="0">
                <a:solidFill>
                  <a:schemeClr val="accent5">
                    <a:lumMod val="75000"/>
                  </a:schemeClr>
                </a:solidFill>
                <a:ea typeface="+mn-lt"/>
                <a:cs typeface="+mn-lt"/>
              </a:rPr>
              <a:t> −10 dB</a:t>
            </a:r>
            <a:r>
              <a:rPr lang="en-GB" dirty="0">
                <a:ea typeface="+mn-lt"/>
                <a:cs typeface="+mn-lt"/>
              </a:rPr>
              <a:t>, which should not be exceeded for more than </a:t>
            </a:r>
            <a:r>
              <a:rPr lang="en-GB" dirty="0">
                <a:solidFill>
                  <a:schemeClr val="accent5">
                    <a:lumMod val="75000"/>
                  </a:schemeClr>
                </a:solidFill>
                <a:ea typeface="+mn-lt"/>
                <a:cs typeface="+mn-lt"/>
              </a:rPr>
              <a:t>20%</a:t>
            </a:r>
            <a:r>
              <a:rPr lang="en-GB" dirty="0">
                <a:ea typeface="+mn-lt"/>
                <a:cs typeface="+mn-lt"/>
              </a:rPr>
              <a:t> of the time</a:t>
            </a:r>
            <a:endParaRPr lang="en-US" dirty="0"/>
          </a:p>
        </p:txBody>
      </p:sp>
      <p:graphicFrame>
        <p:nvGraphicFramePr>
          <p:cNvPr id="4" name="Content Placeholder 5">
            <a:extLst>
              <a:ext uri="{FF2B5EF4-FFF2-40B4-BE49-F238E27FC236}">
                <a16:creationId xmlns:a16="http://schemas.microsoft.com/office/drawing/2014/main" id="{BA5CB445-3156-3814-0DD4-47E92DA6BA19}"/>
              </a:ext>
            </a:extLst>
          </p:cNvPr>
          <p:cNvGraphicFramePr>
            <a:graphicFrameLocks/>
          </p:cNvGraphicFramePr>
          <p:nvPr>
            <p:extLst>
              <p:ext uri="{D42A27DB-BD31-4B8C-83A1-F6EECF244321}">
                <p14:modId xmlns:p14="http://schemas.microsoft.com/office/powerpoint/2010/main" val="1553563570"/>
              </p:ext>
            </p:extLst>
          </p:nvPr>
        </p:nvGraphicFramePr>
        <p:xfrm>
          <a:off x="6400800" y="1293208"/>
          <a:ext cx="5378672" cy="5412392"/>
        </p:xfrm>
        <a:graphic>
          <a:graphicData uri="http://schemas.openxmlformats.org/drawingml/2006/table">
            <a:tbl>
              <a:tblPr firstRow="1" firstCol="1" lastRow="1" lastCol="1" bandRow="1" bandCol="1">
                <a:tableStyleId>{F2DE63D5-997A-4646-A377-4702673A728D}</a:tableStyleId>
              </a:tblPr>
              <a:tblGrid>
                <a:gridCol w="1239390">
                  <a:extLst>
                    <a:ext uri="{9D8B030D-6E8A-4147-A177-3AD203B41FA5}">
                      <a16:colId xmlns:a16="http://schemas.microsoft.com/office/drawing/2014/main" val="1272532190"/>
                    </a:ext>
                  </a:extLst>
                </a:gridCol>
                <a:gridCol w="993498">
                  <a:extLst>
                    <a:ext uri="{9D8B030D-6E8A-4147-A177-3AD203B41FA5}">
                      <a16:colId xmlns:a16="http://schemas.microsoft.com/office/drawing/2014/main" val="746913508"/>
                    </a:ext>
                  </a:extLst>
                </a:gridCol>
                <a:gridCol w="1075851">
                  <a:extLst>
                    <a:ext uri="{9D8B030D-6E8A-4147-A177-3AD203B41FA5}">
                      <a16:colId xmlns:a16="http://schemas.microsoft.com/office/drawing/2014/main" val="2035992881"/>
                    </a:ext>
                  </a:extLst>
                </a:gridCol>
                <a:gridCol w="993498">
                  <a:extLst>
                    <a:ext uri="{9D8B030D-6E8A-4147-A177-3AD203B41FA5}">
                      <a16:colId xmlns:a16="http://schemas.microsoft.com/office/drawing/2014/main" val="4166320716"/>
                    </a:ext>
                  </a:extLst>
                </a:gridCol>
                <a:gridCol w="1076435">
                  <a:extLst>
                    <a:ext uri="{9D8B030D-6E8A-4147-A177-3AD203B41FA5}">
                      <a16:colId xmlns:a16="http://schemas.microsoft.com/office/drawing/2014/main" val="875520100"/>
                    </a:ext>
                  </a:extLst>
                </a:gridCol>
              </a:tblGrid>
              <a:tr h="280322">
                <a:tc>
                  <a:txBody>
                    <a:bodyPr/>
                    <a:lstStyle/>
                    <a:p>
                      <a:pPr marL="0" marR="0" algn="ctr" hangingPunct="0">
                        <a:spcBef>
                          <a:spcPts val="100"/>
                        </a:spcBef>
                        <a:spcAft>
                          <a:spcPts val="100"/>
                        </a:spcAft>
                        <a:buNone/>
                        <a:tabLst>
                          <a:tab pos="720090" algn="l"/>
                          <a:tab pos="1188085" algn="l"/>
                          <a:tab pos="1440180" algn="l"/>
                        </a:tabLst>
                      </a:pPr>
                      <a:r>
                        <a:rPr lang="en-GB" sz="900" dirty="0">
                          <a:effectLst/>
                        </a:rPr>
                        <a:t>Frequency range (GHz)</a:t>
                      </a:r>
                      <a:endParaRPr lang="en-US" sz="900" b="1" dirty="0">
                        <a:effectLst/>
                        <a:latin typeface="Times New Roman Bold" panose="02020803070505020304" pitchFamily="18" charset="0"/>
                        <a:ea typeface="Times New Roman" panose="02020603050405020304" pitchFamily="18" charset="0"/>
                      </a:endParaRPr>
                    </a:p>
                  </a:txBody>
                  <a:tcPr marL="33288" marR="33288" marT="0" marB="0">
                    <a:solidFill>
                      <a:schemeClr val="accent5"/>
                    </a:solidFill>
                  </a:tcPr>
                </a:tc>
                <a:tc gridSpan="2">
                  <a:txBody>
                    <a:bodyPr/>
                    <a:lstStyle/>
                    <a:p>
                      <a:pPr marL="0" marR="0" algn="ctr" hangingPunct="0">
                        <a:spcBef>
                          <a:spcPts val="100"/>
                        </a:spcBef>
                        <a:spcAft>
                          <a:spcPts val="100"/>
                        </a:spcAft>
                        <a:buNone/>
                        <a:tabLst>
                          <a:tab pos="720090" algn="l"/>
                          <a:tab pos="1188085" algn="l"/>
                          <a:tab pos="1440180" algn="l"/>
                        </a:tabLst>
                      </a:pPr>
                      <a:r>
                        <a:rPr lang="en-GB" sz="900" dirty="0">
                          <a:effectLst/>
                        </a:rPr>
                        <a:t>7 110-7 900</a:t>
                      </a:r>
                      <a:endParaRPr lang="en-US" sz="900" b="1" dirty="0">
                        <a:effectLst/>
                        <a:latin typeface="Times New Roman Bold" panose="02020803070505020304" pitchFamily="18" charset="0"/>
                        <a:ea typeface="Times New Roman" panose="02020603050405020304" pitchFamily="18" charset="0"/>
                      </a:endParaRPr>
                    </a:p>
                  </a:txBody>
                  <a:tcPr marL="63072" marR="63072" marT="0" marB="0">
                    <a:solidFill>
                      <a:schemeClr val="accent5"/>
                    </a:solidFill>
                  </a:tcPr>
                </a:tc>
                <a:tc hMerge="1">
                  <a:txBody>
                    <a:bodyPr/>
                    <a:lstStyle/>
                    <a:p>
                      <a:endParaRPr lang="en-US"/>
                    </a:p>
                  </a:txBody>
                  <a:tcPr/>
                </a:tc>
                <a:tc gridSpan="2">
                  <a:txBody>
                    <a:bodyPr/>
                    <a:lstStyle/>
                    <a:p>
                      <a:pPr marL="0" marR="0" algn="ctr" hangingPunct="0">
                        <a:spcBef>
                          <a:spcPts val="100"/>
                        </a:spcBef>
                        <a:spcAft>
                          <a:spcPts val="100"/>
                        </a:spcAft>
                        <a:buNone/>
                        <a:tabLst>
                          <a:tab pos="720090" algn="l"/>
                          <a:tab pos="1188085" algn="l"/>
                          <a:tab pos="1440180" algn="l"/>
                        </a:tabLst>
                      </a:pPr>
                      <a:r>
                        <a:rPr lang="en-GB" sz="900" dirty="0">
                          <a:effectLst/>
                        </a:rPr>
                        <a:t>7 725-8 500</a:t>
                      </a:r>
                      <a:endParaRPr lang="en-US" sz="900" b="1" dirty="0">
                        <a:effectLst/>
                        <a:latin typeface="Times New Roman Bold" panose="02020803070505020304" pitchFamily="18" charset="0"/>
                        <a:ea typeface="Times New Roman" panose="02020603050405020304" pitchFamily="18" charset="0"/>
                      </a:endParaRPr>
                    </a:p>
                  </a:txBody>
                  <a:tcPr marL="63072" marR="63072" marT="0" marB="0">
                    <a:solidFill>
                      <a:schemeClr val="accent5"/>
                    </a:solidFill>
                  </a:tcPr>
                </a:tc>
                <a:tc hMerge="1">
                  <a:txBody>
                    <a:bodyPr/>
                    <a:lstStyle/>
                    <a:p>
                      <a:endParaRPr lang="en-US"/>
                    </a:p>
                  </a:txBody>
                  <a:tcPr/>
                </a:tc>
                <a:extLst>
                  <a:ext uri="{0D108BD9-81ED-4DB2-BD59-A6C34878D82A}">
                    <a16:rowId xmlns:a16="http://schemas.microsoft.com/office/drawing/2014/main" val="1181188907"/>
                  </a:ext>
                </a:extLst>
              </a:tr>
              <a:tr h="280322">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Reference ITU‑R Recommendation</a:t>
                      </a:r>
                      <a:endParaRPr lang="en-US" sz="900" dirty="0">
                        <a:effectLst/>
                        <a:latin typeface="Times New Roman" panose="02020603050405020304" pitchFamily="18" charset="0"/>
                        <a:ea typeface="Times New Roman" panose="02020603050405020304" pitchFamily="18" charset="0"/>
                      </a:endParaRPr>
                    </a:p>
                  </a:txBody>
                  <a:tcPr marL="33288" marR="33288" marT="0" marB="0"/>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u="sng" dirty="0">
                          <a:solidFill>
                            <a:schemeClr val="accent5">
                              <a:lumMod val="50000"/>
                            </a:schemeClr>
                          </a:solidFill>
                          <a:effectLst/>
                          <a:hlinkClick r:id="rId3">
                            <a:extLst>
                              <a:ext uri="{A12FA001-AC4F-418D-AE19-62706E023703}">
                                <ahyp:hlinkClr xmlns:ahyp="http://schemas.microsoft.com/office/drawing/2018/hyperlinkcolor" val="tx"/>
                              </a:ext>
                            </a:extLst>
                          </a:hlinkClick>
                        </a:rPr>
                        <a:t>F.385</a:t>
                      </a:r>
                      <a:endParaRPr lang="en-US" sz="90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3072" marR="63072" marT="0" marB="0" anchor="ctr"/>
                </a:tc>
                <a:tc hMerge="1">
                  <a:txBody>
                    <a:bodyPr/>
                    <a:lstStyle/>
                    <a:p>
                      <a:endParaRPr lang="en-US"/>
                    </a:p>
                  </a:txBody>
                  <a:tcPr/>
                </a:tc>
                <a:tc gridSpan="2">
                  <a:txBody>
                    <a:bodyPr/>
                    <a:lstStyle/>
                    <a:p>
                      <a:pPr marL="0" marR="0" algn="ctr" hangingPunct="0">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u="sng" dirty="0">
                          <a:solidFill>
                            <a:schemeClr val="accent5">
                              <a:lumMod val="50000"/>
                            </a:schemeClr>
                          </a:solidFill>
                          <a:effectLst/>
                          <a:hlinkClick r:id="rId4">
                            <a:extLst>
                              <a:ext uri="{A12FA001-AC4F-418D-AE19-62706E023703}">
                                <ahyp:hlinkClr xmlns:ahyp="http://schemas.microsoft.com/office/drawing/2018/hyperlinkcolor" val="tx"/>
                              </a:ext>
                            </a:extLst>
                          </a:hlinkClick>
                        </a:rPr>
                        <a:t>F.386</a:t>
                      </a:r>
                      <a:endParaRPr lang="en-US" sz="90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3072" marR="63072" marT="0" marB="0" anchor="ctr"/>
                </a:tc>
                <a:tc hMerge="1">
                  <a:txBody>
                    <a:bodyPr/>
                    <a:lstStyle/>
                    <a:p>
                      <a:endParaRPr lang="en-US"/>
                    </a:p>
                  </a:txBody>
                  <a:tcPr/>
                </a:tc>
                <a:extLst>
                  <a:ext uri="{0D108BD9-81ED-4DB2-BD59-A6C34878D82A}">
                    <a16:rowId xmlns:a16="http://schemas.microsoft.com/office/drawing/2014/main" val="3554256892"/>
                  </a:ext>
                </a:extLst>
              </a:tr>
              <a:tr h="140161">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Modulation</a:t>
                      </a:r>
                      <a:endParaRPr lang="en-US" sz="900">
                        <a:effectLst/>
                        <a:latin typeface="Times New Roman" panose="02020603050405020304" pitchFamily="18" charset="0"/>
                        <a:ea typeface="Times New Roman" panose="02020603050405020304" pitchFamily="18" charset="0"/>
                      </a:endParaRPr>
                    </a:p>
                  </a:txBody>
                  <a:tcPr marL="33288" marR="33288"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16-QAM</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128-QAM</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16-QAM</a:t>
                      </a:r>
                      <a:endParaRPr lang="en-US" sz="900" dirty="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128-QAM</a:t>
                      </a:r>
                      <a:endParaRPr lang="en-US" sz="900">
                        <a:effectLst/>
                        <a:latin typeface="Times New Roman" panose="02020603050405020304" pitchFamily="18" charset="0"/>
                        <a:ea typeface="Times New Roman" panose="02020603050405020304" pitchFamily="18" charset="0"/>
                      </a:endParaRPr>
                    </a:p>
                  </a:txBody>
                  <a:tcPr marL="63072" marR="63072" marT="0" marB="0"/>
                </a:tc>
                <a:extLst>
                  <a:ext uri="{0D108BD9-81ED-4DB2-BD59-A6C34878D82A}">
                    <a16:rowId xmlns:a16="http://schemas.microsoft.com/office/drawing/2014/main" val="293644305"/>
                  </a:ext>
                </a:extLst>
              </a:tr>
              <a:tr h="560643">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Channel spacing and receiver noise bandwidth (MHz)</a:t>
                      </a:r>
                      <a:endParaRPr lang="en-US" sz="900" dirty="0">
                        <a:effectLst/>
                        <a:latin typeface="Times New Roman" panose="02020603050405020304" pitchFamily="18" charset="0"/>
                        <a:ea typeface="Times New Roman" panose="02020603050405020304" pitchFamily="18" charset="0"/>
                      </a:endParaRPr>
                    </a:p>
                  </a:txBody>
                  <a:tcPr marL="33288" marR="33288"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3.5, 5, 7, 10, 14, 20, 28, 30</a:t>
                      </a:r>
                      <a:r>
                        <a:rPr lang="en-GB" sz="900" cap="all" baseline="30000" dirty="0">
                          <a:effectLst/>
                        </a:rPr>
                        <a:t>(3)</a:t>
                      </a:r>
                      <a:r>
                        <a:rPr lang="en-GB" sz="900" dirty="0">
                          <a:effectLst/>
                        </a:rPr>
                        <a:t>, 40</a:t>
                      </a:r>
                      <a:r>
                        <a:rPr lang="en-GB" sz="900" cap="all" baseline="30000" dirty="0">
                          <a:effectLst/>
                        </a:rPr>
                        <a:t>(3)</a:t>
                      </a:r>
                      <a:r>
                        <a:rPr lang="en-GB" sz="900" dirty="0">
                          <a:effectLst/>
                        </a:rPr>
                        <a:t>, 60</a:t>
                      </a:r>
                      <a:r>
                        <a:rPr lang="en-GB" sz="900" cap="all" baseline="30000" dirty="0">
                          <a:effectLst/>
                        </a:rPr>
                        <a:t>(3)</a:t>
                      </a:r>
                      <a:r>
                        <a:rPr lang="en-GB" sz="900" dirty="0">
                          <a:effectLst/>
                        </a:rPr>
                        <a:t>, 80</a:t>
                      </a:r>
                      <a:r>
                        <a:rPr lang="en-GB" sz="900" cap="all" baseline="30000" dirty="0">
                          <a:effectLst/>
                        </a:rPr>
                        <a:t>(3)</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3.5, 5, 7, 10, 14, 20, 28, 30</a:t>
                      </a:r>
                      <a:r>
                        <a:rPr lang="en-GB" sz="900" cap="all" baseline="30000" dirty="0">
                          <a:effectLst/>
                        </a:rPr>
                        <a:t>(3)</a:t>
                      </a:r>
                      <a:r>
                        <a:rPr lang="en-GB" sz="900" dirty="0">
                          <a:effectLst/>
                        </a:rPr>
                        <a:t>, 40</a:t>
                      </a:r>
                      <a:r>
                        <a:rPr lang="en-GB" sz="900" cap="all" baseline="30000" dirty="0">
                          <a:effectLst/>
                        </a:rPr>
                        <a:t>(3)</a:t>
                      </a:r>
                      <a:r>
                        <a:rPr lang="en-GB" sz="900" dirty="0">
                          <a:effectLst/>
                        </a:rPr>
                        <a:t>, 60</a:t>
                      </a:r>
                      <a:r>
                        <a:rPr lang="en-GB" sz="900" cap="all" baseline="30000" dirty="0">
                          <a:effectLst/>
                        </a:rPr>
                        <a:t>(3)</a:t>
                      </a:r>
                      <a:r>
                        <a:rPr lang="en-GB" sz="900" dirty="0">
                          <a:effectLst/>
                        </a:rPr>
                        <a:t>, 80</a:t>
                      </a:r>
                      <a:r>
                        <a:rPr lang="en-GB" sz="900" cap="all" baseline="30000" dirty="0">
                          <a:effectLst/>
                        </a:rPr>
                        <a:t>(3)</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cap="all" dirty="0">
                          <a:effectLst/>
                        </a:rPr>
                        <a:t>1.25, 2.5, 5, 7, 10, 11.662, 14, 20, 28, 29.65, 30, 40,</a:t>
                      </a:r>
                      <a:r>
                        <a:rPr lang="en-GB" sz="900" dirty="0">
                          <a:effectLst/>
                        </a:rPr>
                        <a:t> 60</a:t>
                      </a:r>
                      <a:r>
                        <a:rPr lang="en-GB" sz="900" cap="all" baseline="30000" dirty="0">
                          <a:effectLst/>
                        </a:rPr>
                        <a:t>(3)</a:t>
                      </a:r>
                      <a:r>
                        <a:rPr lang="en-GB" sz="900" dirty="0">
                          <a:effectLst/>
                        </a:rPr>
                        <a:t>, 80</a:t>
                      </a:r>
                      <a:r>
                        <a:rPr lang="en-GB" sz="900" cap="all" baseline="30000" dirty="0">
                          <a:effectLst/>
                        </a:rPr>
                        <a:t>(3)</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cap="all" dirty="0">
                          <a:effectLst/>
                        </a:rPr>
                        <a:t>1.25, 2.5, 5, 7, 10, 11.662, 14, 20, 28, 29.65, 30, 40,</a:t>
                      </a:r>
                      <a:r>
                        <a:rPr lang="en-GB" sz="900" dirty="0">
                          <a:effectLst/>
                        </a:rPr>
                        <a:t> 60</a:t>
                      </a:r>
                      <a:r>
                        <a:rPr lang="en-GB" sz="900" cap="all" baseline="30000" dirty="0">
                          <a:effectLst/>
                        </a:rPr>
                        <a:t>(3)</a:t>
                      </a:r>
                      <a:r>
                        <a:rPr lang="en-GB" sz="900" dirty="0">
                          <a:effectLst/>
                        </a:rPr>
                        <a:t>, 80</a:t>
                      </a:r>
                      <a:r>
                        <a:rPr lang="en-GB" sz="900" cap="all" baseline="30000" dirty="0">
                          <a:effectLst/>
                        </a:rPr>
                        <a:t>(3)</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extLst>
                  <a:ext uri="{0D108BD9-81ED-4DB2-BD59-A6C34878D82A}">
                    <a16:rowId xmlns:a16="http://schemas.microsoft.com/office/drawing/2014/main" val="3331313290"/>
                  </a:ext>
                </a:extLst>
              </a:tr>
              <a:tr h="280322">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Tx output power range (dBW)</a:t>
                      </a:r>
                      <a:endParaRPr lang="en-US" sz="900">
                        <a:effectLst/>
                        <a:latin typeface="Times New Roman" panose="02020603050405020304" pitchFamily="18" charset="0"/>
                        <a:ea typeface="Times New Roman" panose="02020603050405020304" pitchFamily="18" charset="0"/>
                      </a:endParaRPr>
                    </a:p>
                  </a:txBody>
                  <a:tcPr marL="33288" marR="33288"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−6.5… 13</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−6.5…13</a:t>
                      </a:r>
                      <a:endParaRPr lang="en-US" sz="900" dirty="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−6.5… 13</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−6.5… 13</a:t>
                      </a:r>
                      <a:endParaRPr lang="en-US" sz="900">
                        <a:effectLst/>
                        <a:latin typeface="Times New Roman" panose="02020603050405020304" pitchFamily="18" charset="0"/>
                        <a:ea typeface="Times New Roman" panose="02020603050405020304" pitchFamily="18" charset="0"/>
                      </a:endParaRPr>
                    </a:p>
                  </a:txBody>
                  <a:tcPr marL="63072" marR="63072" marT="0" marB="0"/>
                </a:tc>
                <a:extLst>
                  <a:ext uri="{0D108BD9-81ED-4DB2-BD59-A6C34878D82A}">
                    <a16:rowId xmlns:a16="http://schemas.microsoft.com/office/drawing/2014/main" val="1152140557"/>
                  </a:ext>
                </a:extLst>
              </a:tr>
              <a:tr h="280322">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Tx output power density range (dBW/MHz)</a:t>
                      </a:r>
                      <a:r>
                        <a:rPr lang="en-GB" sz="900" baseline="30000">
                          <a:effectLst/>
                        </a:rPr>
                        <a:t>(1)</a:t>
                      </a:r>
                      <a:endParaRPr lang="en-US" sz="900">
                        <a:effectLst/>
                        <a:latin typeface="Times New Roman" panose="02020603050405020304" pitchFamily="18" charset="0"/>
                        <a:ea typeface="Times New Roman" panose="02020603050405020304" pitchFamily="18" charset="0"/>
                      </a:endParaRPr>
                    </a:p>
                  </a:txBody>
                  <a:tcPr marL="33288" marR="33288"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−25.5…3</a:t>
                      </a:r>
                      <a:endParaRPr lang="en-US" sz="900" dirty="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−25.5…3</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−25.5…3</a:t>
                      </a:r>
                      <a:endParaRPr lang="en-US" sz="900" dirty="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−25.5…3</a:t>
                      </a:r>
                      <a:endParaRPr lang="en-US" sz="900">
                        <a:effectLst/>
                        <a:latin typeface="Times New Roman" panose="02020603050405020304" pitchFamily="18" charset="0"/>
                        <a:ea typeface="Times New Roman" panose="02020603050405020304" pitchFamily="18" charset="0"/>
                      </a:endParaRPr>
                    </a:p>
                  </a:txBody>
                  <a:tcPr marL="63072" marR="63072" marT="0" marB="0"/>
                </a:tc>
                <a:extLst>
                  <a:ext uri="{0D108BD9-81ED-4DB2-BD59-A6C34878D82A}">
                    <a16:rowId xmlns:a16="http://schemas.microsoft.com/office/drawing/2014/main" val="3782226305"/>
                  </a:ext>
                </a:extLst>
              </a:tr>
              <a:tr h="280322">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Feeder/multiplexer loss range (dB)</a:t>
                      </a:r>
                      <a:endParaRPr lang="en-US" sz="900" dirty="0">
                        <a:effectLst/>
                        <a:latin typeface="Times New Roman" panose="02020603050405020304" pitchFamily="18" charset="0"/>
                        <a:ea typeface="Times New Roman" panose="02020603050405020304" pitchFamily="18" charset="0"/>
                      </a:endParaRPr>
                    </a:p>
                  </a:txBody>
                  <a:tcPr marL="33288" marR="33288"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0…3.0</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0…3.0</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0…3.0</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0…3.0</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extLst>
                  <a:ext uri="{0D108BD9-81ED-4DB2-BD59-A6C34878D82A}">
                    <a16:rowId xmlns:a16="http://schemas.microsoft.com/office/drawing/2014/main" val="3572674104"/>
                  </a:ext>
                </a:extLst>
              </a:tr>
              <a:tr h="280322">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Antenna gain range (</a:t>
                      </a:r>
                      <a:r>
                        <a:rPr lang="en-GB" sz="900" err="1">
                          <a:effectLst/>
                        </a:rPr>
                        <a:t>dBi</a:t>
                      </a:r>
                      <a:r>
                        <a:rPr lang="en-GB" sz="900">
                          <a:effectLst/>
                        </a:rPr>
                        <a:t>)</a:t>
                      </a:r>
                      <a:endParaRPr lang="en-US" sz="900">
                        <a:effectLst/>
                        <a:latin typeface="Times New Roman" panose="02020603050405020304" pitchFamily="18" charset="0"/>
                        <a:ea typeface="Times New Roman" panose="02020603050405020304" pitchFamily="18" charset="0"/>
                      </a:endParaRPr>
                    </a:p>
                  </a:txBody>
                  <a:tcPr marL="33288" marR="33288"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12…48.6</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12…48.6</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12…48.6</a:t>
                      </a:r>
                      <a:endParaRPr lang="en-US" sz="90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12…48.6</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extLst>
                  <a:ext uri="{0D108BD9-81ED-4DB2-BD59-A6C34878D82A}">
                    <a16:rowId xmlns:a16="http://schemas.microsoft.com/office/drawing/2014/main" val="3582316783"/>
                  </a:ext>
                </a:extLst>
              </a:tr>
              <a:tr h="140161">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e.i.r.p. range (dBW)</a:t>
                      </a:r>
                      <a:endParaRPr lang="en-US" sz="900">
                        <a:effectLst/>
                        <a:latin typeface="Times New Roman" panose="02020603050405020304" pitchFamily="18" charset="0"/>
                        <a:ea typeface="Times New Roman" panose="02020603050405020304" pitchFamily="18" charset="0"/>
                      </a:endParaRPr>
                    </a:p>
                  </a:txBody>
                  <a:tcPr marL="33288" marR="33288"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5.5…55</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5.5…55</a:t>
                      </a:r>
                      <a:endParaRPr lang="en-US" sz="900" dirty="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5.5…55 </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5.5…55</a:t>
                      </a:r>
                      <a:endParaRPr lang="en-US" sz="900" dirty="0">
                        <a:effectLst/>
                        <a:latin typeface="Times New Roman" panose="02020603050405020304" pitchFamily="18" charset="0"/>
                        <a:ea typeface="Times New Roman" panose="02020603050405020304" pitchFamily="18" charset="0"/>
                      </a:endParaRPr>
                    </a:p>
                  </a:txBody>
                  <a:tcPr marL="63072" marR="63072" marT="0" marB="0"/>
                </a:tc>
                <a:extLst>
                  <a:ext uri="{0D108BD9-81ED-4DB2-BD59-A6C34878D82A}">
                    <a16:rowId xmlns:a16="http://schemas.microsoft.com/office/drawing/2014/main" val="466839147"/>
                  </a:ext>
                </a:extLst>
              </a:tr>
              <a:tr h="280322">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e.i.r.p. density range (dBW/MHz)</a:t>
                      </a:r>
                      <a:r>
                        <a:rPr lang="en-GB" sz="900" baseline="30000">
                          <a:effectLst/>
                        </a:rPr>
                        <a:t>(1)</a:t>
                      </a:r>
                      <a:endParaRPr lang="en-US" sz="900">
                        <a:effectLst/>
                        <a:latin typeface="Times New Roman" panose="02020603050405020304" pitchFamily="18" charset="0"/>
                        <a:ea typeface="Times New Roman" panose="02020603050405020304" pitchFamily="18" charset="0"/>
                      </a:endParaRPr>
                    </a:p>
                  </a:txBody>
                  <a:tcPr marL="33288" marR="33288"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−13.5…45</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−13.5…45</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−13.5…45</a:t>
                      </a:r>
                      <a:endParaRPr lang="en-US" sz="900" dirty="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−13.5…45</a:t>
                      </a:r>
                      <a:endParaRPr lang="en-US" sz="900" dirty="0">
                        <a:effectLst/>
                        <a:latin typeface="Times New Roman" panose="02020603050405020304" pitchFamily="18" charset="0"/>
                        <a:ea typeface="Times New Roman" panose="02020603050405020304" pitchFamily="18" charset="0"/>
                      </a:endParaRPr>
                    </a:p>
                  </a:txBody>
                  <a:tcPr marL="63072" marR="63072" marT="0" marB="0"/>
                </a:tc>
                <a:extLst>
                  <a:ext uri="{0D108BD9-81ED-4DB2-BD59-A6C34878D82A}">
                    <a16:rowId xmlns:a16="http://schemas.microsoft.com/office/drawing/2014/main" val="16775948"/>
                  </a:ext>
                </a:extLst>
              </a:tr>
              <a:tr h="280322">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Receiver noise figure typical (dB)</a:t>
                      </a:r>
                      <a:endParaRPr lang="en-US" sz="900" dirty="0">
                        <a:effectLst/>
                        <a:latin typeface="Times New Roman" panose="02020603050405020304" pitchFamily="18" charset="0"/>
                        <a:ea typeface="Times New Roman" panose="02020603050405020304" pitchFamily="18" charset="0"/>
                      </a:endParaRPr>
                    </a:p>
                  </a:txBody>
                  <a:tcPr marL="33288" marR="33288"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2.5…6</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2.5…6</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2.5…6</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2.5…8</a:t>
                      </a:r>
                      <a:endParaRPr lang="en-US" sz="900" dirty="0">
                        <a:effectLst/>
                        <a:latin typeface="Times New Roman" panose="02020603050405020304" pitchFamily="18" charset="0"/>
                        <a:ea typeface="Times New Roman" panose="02020603050405020304" pitchFamily="18" charset="0"/>
                      </a:endParaRPr>
                    </a:p>
                  </a:txBody>
                  <a:tcPr marL="63072" marR="63072" marT="0" marB="0">
                    <a:solidFill>
                      <a:schemeClr val="accent5">
                        <a:lumMod val="20000"/>
                        <a:lumOff val="80000"/>
                      </a:schemeClr>
                    </a:solidFill>
                  </a:tcPr>
                </a:tc>
                <a:extLst>
                  <a:ext uri="{0D108BD9-81ED-4DB2-BD59-A6C34878D82A}">
                    <a16:rowId xmlns:a16="http://schemas.microsoft.com/office/drawing/2014/main" val="451981078"/>
                  </a:ext>
                </a:extLst>
              </a:tr>
              <a:tr h="420483">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Receiver noise power density typical (=N</a:t>
                      </a:r>
                      <a:r>
                        <a:rPr lang="en-GB" sz="900" baseline="-25000">
                          <a:effectLst/>
                        </a:rPr>
                        <a:t>RX</a:t>
                      </a:r>
                      <a:r>
                        <a:rPr lang="en-GB" sz="900">
                          <a:effectLst/>
                        </a:rPr>
                        <a:t>) (dBW/MHz)</a:t>
                      </a:r>
                      <a:endParaRPr lang="en-US" sz="900">
                        <a:effectLst/>
                        <a:latin typeface="Times New Roman" panose="02020603050405020304" pitchFamily="18" charset="0"/>
                        <a:ea typeface="Times New Roman" panose="02020603050405020304" pitchFamily="18" charset="0"/>
                      </a:endParaRPr>
                    </a:p>
                  </a:txBody>
                  <a:tcPr marL="33288" marR="33288"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−141.5…</a:t>
                      </a:r>
                      <a:br>
                        <a:rPr lang="en-GB" sz="900">
                          <a:effectLst/>
                        </a:rPr>
                      </a:br>
                      <a:r>
                        <a:rPr lang="en-GB" sz="900">
                          <a:effectLst/>
                        </a:rPr>
                        <a:t>−138.0</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−141.5…</a:t>
                      </a:r>
                      <a:br>
                        <a:rPr lang="en-GB" sz="900">
                          <a:effectLst/>
                        </a:rPr>
                      </a:br>
                      <a:r>
                        <a:rPr lang="en-GB" sz="900">
                          <a:effectLst/>
                        </a:rPr>
                        <a:t>−138.0</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−141.5…−138.0</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−141.5…−136</a:t>
                      </a:r>
                      <a:endParaRPr lang="en-US" sz="900">
                        <a:effectLst/>
                        <a:latin typeface="Times New Roman" panose="02020603050405020304" pitchFamily="18" charset="0"/>
                        <a:ea typeface="Times New Roman" panose="02020603050405020304" pitchFamily="18" charset="0"/>
                      </a:endParaRPr>
                    </a:p>
                  </a:txBody>
                  <a:tcPr marL="63072" marR="63072" marT="0" marB="0"/>
                </a:tc>
                <a:extLst>
                  <a:ext uri="{0D108BD9-81ED-4DB2-BD59-A6C34878D82A}">
                    <a16:rowId xmlns:a16="http://schemas.microsoft.com/office/drawing/2014/main" val="3107857751"/>
                  </a:ext>
                </a:extLst>
              </a:tr>
              <a:tr h="420483">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Normalized Rx input level for 1 × 10</a:t>
                      </a:r>
                      <a:r>
                        <a:rPr lang="en-GB" sz="900" baseline="30000">
                          <a:effectLst/>
                        </a:rPr>
                        <a:t>−6</a:t>
                      </a:r>
                      <a:r>
                        <a:rPr lang="en-GB" sz="900">
                          <a:effectLst/>
                        </a:rPr>
                        <a:t> BER (dBW/MHz)</a:t>
                      </a:r>
                      <a:endParaRPr lang="en-US" sz="900">
                        <a:effectLst/>
                        <a:latin typeface="Times New Roman" panose="02020603050405020304" pitchFamily="18" charset="0"/>
                        <a:ea typeface="Times New Roman" panose="02020603050405020304" pitchFamily="18" charset="0"/>
                      </a:endParaRPr>
                    </a:p>
                  </a:txBody>
                  <a:tcPr marL="33288" marR="33288"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−121.0…</a:t>
                      </a:r>
                      <a:br>
                        <a:rPr lang="en-GB" sz="900">
                          <a:effectLst/>
                        </a:rPr>
                      </a:br>
                      <a:r>
                        <a:rPr lang="en-GB" sz="900">
                          <a:effectLst/>
                        </a:rPr>
                        <a:t>−117.5</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−112.5…</a:t>
                      </a:r>
                      <a:br>
                        <a:rPr lang="en-GB" sz="900">
                          <a:effectLst/>
                        </a:rPr>
                      </a:br>
                      <a:r>
                        <a:rPr lang="en-GB" sz="900">
                          <a:effectLst/>
                        </a:rPr>
                        <a:t>−115.0</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−121.0…−117.5</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−111.3…−106.5</a:t>
                      </a:r>
                      <a:endParaRPr lang="en-US" sz="900">
                        <a:effectLst/>
                        <a:latin typeface="Times New Roman" panose="02020603050405020304" pitchFamily="18" charset="0"/>
                        <a:ea typeface="Times New Roman" panose="02020603050405020304" pitchFamily="18" charset="0"/>
                      </a:endParaRPr>
                    </a:p>
                  </a:txBody>
                  <a:tcPr marL="63072" marR="63072" marT="0" marB="0"/>
                </a:tc>
                <a:extLst>
                  <a:ext uri="{0D108BD9-81ED-4DB2-BD59-A6C34878D82A}">
                    <a16:rowId xmlns:a16="http://schemas.microsoft.com/office/drawing/2014/main" val="3088217268"/>
                  </a:ext>
                </a:extLst>
              </a:tr>
              <a:tr h="420483">
                <a:tc>
                  <a:txBody>
                    <a:bodyPr/>
                    <a:lstStyle/>
                    <a:p>
                      <a:pPr marL="0" marR="0"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Nominal long-term interference power density (dBW/MHz)</a:t>
                      </a:r>
                      <a:r>
                        <a:rPr lang="en-GB" sz="900" baseline="30000">
                          <a:effectLst/>
                        </a:rPr>
                        <a:t>(2)</a:t>
                      </a:r>
                      <a:endParaRPr lang="en-US" sz="900">
                        <a:effectLst/>
                        <a:latin typeface="Times New Roman" panose="02020603050405020304" pitchFamily="18" charset="0"/>
                        <a:ea typeface="Times New Roman" panose="02020603050405020304" pitchFamily="18" charset="0"/>
                      </a:endParaRPr>
                    </a:p>
                  </a:txBody>
                  <a:tcPr marL="33288" marR="33288"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−141.5…</a:t>
                      </a:r>
                      <a:br>
                        <a:rPr lang="en-GB" sz="900">
                          <a:effectLst/>
                        </a:rPr>
                      </a:br>
                      <a:r>
                        <a:rPr lang="en-GB" sz="900">
                          <a:effectLst/>
                        </a:rPr>
                        <a:t>−138.0 + I/N</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138.0 + I/N</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a:effectLst/>
                        </a:rPr>
                        <a:t>−141.5…</a:t>
                      </a:r>
                      <a:br>
                        <a:rPr lang="en-GB" sz="900">
                          <a:effectLst/>
                        </a:rPr>
                      </a:br>
                      <a:r>
                        <a:rPr lang="en-GB" sz="900">
                          <a:effectLst/>
                        </a:rPr>
                        <a:t>−138.0 + I/N</a:t>
                      </a:r>
                      <a:endParaRPr lang="en-US" sz="900">
                        <a:effectLst/>
                        <a:latin typeface="Times New Roman" panose="02020603050405020304" pitchFamily="18" charset="0"/>
                        <a:ea typeface="Times New Roman" panose="02020603050405020304" pitchFamily="18" charset="0"/>
                      </a:endParaRPr>
                    </a:p>
                  </a:txBody>
                  <a:tcPr marL="63072" marR="63072" marT="0" marB="0"/>
                </a:tc>
                <a:tc>
                  <a:txBody>
                    <a:bodyPr/>
                    <a:lstStyle/>
                    <a:p>
                      <a:pPr marL="0" marR="0" algn="ctr" hangingPunct="0">
                        <a:lnSpc>
                          <a:spcPts val="1200"/>
                        </a:lnSpc>
                        <a:spcBef>
                          <a:spcPts val="200"/>
                        </a:spcBef>
                        <a:spcAft>
                          <a:spcPts val="200"/>
                        </a:spcAft>
                        <a:buNone/>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900" dirty="0">
                          <a:effectLst/>
                        </a:rPr>
                        <a:t>−141.5…</a:t>
                      </a:r>
                      <a:br>
                        <a:rPr lang="en-GB" sz="900" dirty="0">
                          <a:effectLst/>
                        </a:rPr>
                      </a:br>
                      <a:r>
                        <a:rPr lang="en-GB" sz="900" dirty="0">
                          <a:effectLst/>
                        </a:rPr>
                        <a:t>−136+ I/N</a:t>
                      </a:r>
                      <a:endParaRPr lang="en-US" sz="900" dirty="0">
                        <a:effectLst/>
                        <a:latin typeface="Times New Roman" panose="02020603050405020304" pitchFamily="18" charset="0"/>
                        <a:ea typeface="Times New Roman" panose="02020603050405020304" pitchFamily="18" charset="0"/>
                      </a:endParaRPr>
                    </a:p>
                  </a:txBody>
                  <a:tcPr marL="63072" marR="63072" marT="0" marB="0"/>
                </a:tc>
                <a:extLst>
                  <a:ext uri="{0D108BD9-81ED-4DB2-BD59-A6C34878D82A}">
                    <a16:rowId xmlns:a16="http://schemas.microsoft.com/office/drawing/2014/main" val="2540678699"/>
                  </a:ext>
                </a:extLst>
              </a:tr>
            </a:tbl>
          </a:graphicData>
        </a:graphic>
      </p:graphicFrame>
    </p:spTree>
    <p:extLst>
      <p:ext uri="{BB962C8B-B14F-4D97-AF65-F5344CB8AC3E}">
        <p14:creationId xmlns:p14="http://schemas.microsoft.com/office/powerpoint/2010/main" val="297824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75F0-550E-04B3-E2C3-3B67F8C67D9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1CEBA6A-0E41-EC0E-2471-9F596A1BF4D5}"/>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76989264-5E9D-68D8-0277-C2FC3A9C09D9}"/>
              </a:ext>
            </a:extLst>
          </p:cNvPr>
          <p:cNvSpPr>
            <a:spLocks noGrp="1"/>
          </p:cNvSpPr>
          <p:nvPr>
            <p:ph idx="1"/>
          </p:nvPr>
        </p:nvSpPr>
        <p:spPr>
          <a:xfrm>
            <a:off x="609600" y="1447800"/>
            <a:ext cx="10972800" cy="4559300"/>
          </a:xfrm>
        </p:spPr>
        <p:txBody>
          <a:bodyPr>
            <a:normAutofit/>
          </a:bodyPr>
          <a:lstStyle/>
          <a:p>
            <a:pPr defTabSz="228600">
              <a:defRPr/>
            </a:pPr>
            <a:endParaRPr lang="en-US" sz="2400" dirty="0"/>
          </a:p>
          <a:p>
            <a:pPr defTabSz="228600">
              <a:defRPr/>
            </a:pPr>
            <a:endParaRPr lang="en-US" sz="2400" dirty="0"/>
          </a:p>
          <a:p>
            <a:pPr defTabSz="228600">
              <a:defRPr/>
            </a:pPr>
            <a:endParaRPr lang="en-US" sz="2400" dirty="0"/>
          </a:p>
          <a:p>
            <a:pPr defTabSz="228600">
              <a:defRPr/>
            </a:pPr>
            <a:r>
              <a:rPr lang="en-US" sz="2400" dirty="0"/>
              <a:t>What would be the relevant FS characteristics for your national conditions?</a:t>
            </a:r>
          </a:p>
        </p:txBody>
      </p:sp>
      <p:sp>
        <p:nvSpPr>
          <p:cNvPr id="2" name="Title 1">
            <a:extLst>
              <a:ext uri="{FF2B5EF4-FFF2-40B4-BE49-F238E27FC236}">
                <a16:creationId xmlns:a16="http://schemas.microsoft.com/office/drawing/2014/main" id="{A4E8C3AA-6734-D0C1-CB55-BB22D2A39C55}"/>
              </a:ext>
            </a:extLst>
          </p:cNvPr>
          <p:cNvSpPr>
            <a:spLocks noGrp="1"/>
          </p:cNvSpPr>
          <p:nvPr>
            <p:ph type="title"/>
          </p:nvPr>
        </p:nvSpPr>
        <p:spPr/>
        <p:txBody>
          <a:bodyPr>
            <a:noAutofit/>
          </a:bodyPr>
          <a:lstStyle/>
          <a:p>
            <a:r>
              <a:rPr lang="en-US" sz="2800" dirty="0"/>
              <a:t>Discussion</a:t>
            </a:r>
          </a:p>
        </p:txBody>
      </p:sp>
      <p:sp>
        <p:nvSpPr>
          <p:cNvPr id="10" name="Slide Number Placeholder 4">
            <a:extLst>
              <a:ext uri="{FF2B5EF4-FFF2-40B4-BE49-F238E27FC236}">
                <a16:creationId xmlns:a16="http://schemas.microsoft.com/office/drawing/2014/main" id="{E96EC10B-42F0-704A-50B8-FE9C3EDEC1DD}"/>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33</a:t>
            </a:fld>
            <a:endParaRPr lang="en-US" dirty="0">
              <a:solidFill>
                <a:srgbClr val="00B050"/>
              </a:solidFill>
            </a:endParaRPr>
          </a:p>
        </p:txBody>
      </p:sp>
    </p:spTree>
    <p:extLst>
      <p:ext uri="{BB962C8B-B14F-4D97-AF65-F5344CB8AC3E}">
        <p14:creationId xmlns:p14="http://schemas.microsoft.com/office/powerpoint/2010/main" val="4271987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0AE7B-AC75-975A-B15B-3F41A4A2D21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9AF4B9B-75B5-65D0-4C49-DED3D4DF2723}"/>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8946D929-78F3-4A9C-100E-C22248955FC4}"/>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3" name="TextBox 2">
            <a:extLst>
              <a:ext uri="{FF2B5EF4-FFF2-40B4-BE49-F238E27FC236}">
                <a16:creationId xmlns:a16="http://schemas.microsoft.com/office/drawing/2014/main" id="{28C38AF8-3298-659C-F2F8-C31AD7E8CE2B}"/>
              </a:ext>
            </a:extLst>
          </p:cNvPr>
          <p:cNvSpPr txBox="1"/>
          <p:nvPr/>
        </p:nvSpPr>
        <p:spPr>
          <a:xfrm>
            <a:off x="609600" y="1170980"/>
            <a:ext cx="10521870" cy="369332"/>
          </a:xfrm>
          <a:prstGeom prst="rect">
            <a:avLst/>
          </a:prstGeom>
          <a:noFill/>
        </p:spPr>
        <p:txBody>
          <a:bodyPr wrap="square">
            <a:spAutoFit/>
          </a:bodyPr>
          <a:lstStyle/>
          <a:p>
            <a:r>
              <a:rPr lang="en-US" b="1" dirty="0"/>
              <a:t>Step 3: Selection of environmental factors</a:t>
            </a:r>
            <a:endParaRPr lang="en-US" dirty="0"/>
          </a:p>
        </p:txBody>
      </p:sp>
      <p:sp>
        <p:nvSpPr>
          <p:cNvPr id="35" name="Content Placeholder 3">
            <a:extLst>
              <a:ext uri="{FF2B5EF4-FFF2-40B4-BE49-F238E27FC236}">
                <a16:creationId xmlns:a16="http://schemas.microsoft.com/office/drawing/2014/main" id="{0A22D212-8B34-29D2-AC04-245A518754E3}"/>
              </a:ext>
            </a:extLst>
          </p:cNvPr>
          <p:cNvSpPr>
            <a:spLocks noGrp="1"/>
          </p:cNvSpPr>
          <p:nvPr>
            <p:ph idx="1"/>
          </p:nvPr>
        </p:nvSpPr>
        <p:spPr>
          <a:xfrm>
            <a:off x="609600" y="1676400"/>
            <a:ext cx="7543800" cy="4906962"/>
          </a:xfrm>
        </p:spPr>
        <p:txBody>
          <a:bodyPr>
            <a:normAutofit fontScale="92500" lnSpcReduction="20000"/>
          </a:bodyPr>
          <a:lstStyle/>
          <a:p>
            <a:r>
              <a:rPr lang="en-US" sz="2000" dirty="0"/>
              <a:t>The propagation models for sharing and compatibility studies are provided by WPs 3K/3M</a:t>
            </a:r>
          </a:p>
          <a:p>
            <a:r>
              <a:rPr lang="en-US" sz="2000" dirty="0"/>
              <a:t>Examples of propagation models </a:t>
            </a:r>
          </a:p>
          <a:p>
            <a:pPr lvl="1"/>
            <a:r>
              <a:rPr lang="en-US" sz="1800" dirty="0"/>
              <a:t>Rec. ITU-R P.2001 for </a:t>
            </a:r>
            <a:r>
              <a:rPr lang="en-US" sz="1800" dirty="0">
                <a:solidFill>
                  <a:schemeClr val="accent5">
                    <a:lumMod val="75000"/>
                  </a:schemeClr>
                </a:solidFill>
              </a:rPr>
              <a:t>terrestrial</a:t>
            </a:r>
            <a:r>
              <a:rPr lang="en-US" sz="1800" dirty="0"/>
              <a:t> paths</a:t>
            </a:r>
          </a:p>
          <a:p>
            <a:pPr lvl="1"/>
            <a:r>
              <a:rPr lang="en-US" sz="1800" dirty="0"/>
              <a:t>Rec. ITU-R P.458 for </a:t>
            </a:r>
            <a:r>
              <a:rPr lang="en-US" sz="1800" dirty="0">
                <a:solidFill>
                  <a:schemeClr val="accent5">
                    <a:lumMod val="75000"/>
                  </a:schemeClr>
                </a:solidFill>
              </a:rPr>
              <a:t>terrestrial</a:t>
            </a:r>
            <a:r>
              <a:rPr lang="en-US" sz="1800" dirty="0"/>
              <a:t> paths</a:t>
            </a:r>
          </a:p>
          <a:p>
            <a:pPr lvl="1"/>
            <a:r>
              <a:rPr lang="en-US" sz="1800" dirty="0"/>
              <a:t>Rec. ITU-R P.619 for </a:t>
            </a:r>
            <a:r>
              <a:rPr lang="en-US" sz="1800" dirty="0">
                <a:solidFill>
                  <a:schemeClr val="accent5">
                    <a:lumMod val="75000"/>
                  </a:schemeClr>
                </a:solidFill>
              </a:rPr>
              <a:t>earth to satellite </a:t>
            </a:r>
            <a:r>
              <a:rPr lang="en-US" sz="1800" dirty="0"/>
              <a:t>path</a:t>
            </a:r>
          </a:p>
          <a:p>
            <a:r>
              <a:rPr lang="en-US" sz="2000" dirty="0"/>
              <a:t>Example of clutter model</a:t>
            </a:r>
          </a:p>
          <a:p>
            <a:pPr lvl="1"/>
            <a:r>
              <a:rPr lang="en-US" sz="1800" dirty="0"/>
              <a:t>Rec. ITU-R P.2108 (</a:t>
            </a:r>
            <a:r>
              <a:rPr lang="en-US" sz="1800" dirty="0">
                <a:solidFill>
                  <a:schemeClr val="accent5">
                    <a:lumMod val="75000"/>
                  </a:schemeClr>
                </a:solidFill>
              </a:rPr>
              <a:t>to be applied for BS below rooftop, and/or at terrestrial station side</a:t>
            </a:r>
            <a:r>
              <a:rPr lang="en-US" sz="1800" dirty="0"/>
              <a:t>)</a:t>
            </a:r>
          </a:p>
          <a:p>
            <a:r>
              <a:rPr lang="en-US" sz="2000" dirty="0"/>
              <a:t>Terrain models</a:t>
            </a:r>
          </a:p>
          <a:p>
            <a:pPr lvl="1"/>
            <a:r>
              <a:rPr lang="en-US" sz="1800" dirty="0"/>
              <a:t>Terrain is supported by Recs. ITU-R P.452 and P.2001 channel models​</a:t>
            </a:r>
          </a:p>
          <a:p>
            <a:pPr lvl="1"/>
            <a:r>
              <a:rPr lang="en-US" sz="1800" dirty="0"/>
              <a:t>Terrain data provides height information for all Lat/Lon positions </a:t>
            </a:r>
          </a:p>
          <a:p>
            <a:pPr lvl="1"/>
            <a:r>
              <a:rPr lang="en-US" sz="1800" dirty="0"/>
              <a:t>​Path profile is given by a distance and a height vector</a:t>
            </a:r>
          </a:p>
          <a:p>
            <a:pPr lvl="1"/>
            <a:r>
              <a:rPr lang="en-US" sz="1800" dirty="0"/>
              <a:t>Terrian model is used when doing “</a:t>
            </a:r>
            <a:r>
              <a:rPr lang="en-US" sz="1800" dirty="0">
                <a:solidFill>
                  <a:schemeClr val="accent5">
                    <a:lumMod val="75000"/>
                  </a:schemeClr>
                </a:solidFill>
              </a:rPr>
              <a:t>site specific study</a:t>
            </a:r>
            <a:r>
              <a:rPr lang="en-US" sz="1800" dirty="0"/>
              <a:t>”, i.e., the location of the stations is known</a:t>
            </a:r>
          </a:p>
          <a:p>
            <a:pPr lvl="1"/>
            <a:r>
              <a:rPr lang="en-US" sz="1800" dirty="0"/>
              <a:t>If location of station is not known, terrain is not used in “</a:t>
            </a:r>
            <a:r>
              <a:rPr lang="en-US" sz="1800" dirty="0">
                <a:solidFill>
                  <a:schemeClr val="accent5">
                    <a:lumMod val="75000"/>
                  </a:schemeClr>
                </a:solidFill>
              </a:rPr>
              <a:t>site generic study</a:t>
            </a:r>
            <a:r>
              <a:rPr lang="en-US" sz="1800" dirty="0"/>
              <a:t>”, i.e., flat earth model</a:t>
            </a:r>
          </a:p>
        </p:txBody>
      </p:sp>
      <p:pic>
        <p:nvPicPr>
          <p:cNvPr id="4" name="Picture 2">
            <a:extLst>
              <a:ext uri="{FF2B5EF4-FFF2-40B4-BE49-F238E27FC236}">
                <a16:creationId xmlns:a16="http://schemas.microsoft.com/office/drawing/2014/main" id="{9F188A42-FC90-645C-C316-05B86ED609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0" y="1540312"/>
            <a:ext cx="1733396" cy="2119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83E8B73-96F6-8AEF-A085-68BEC73CC5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133" y="4129881"/>
            <a:ext cx="2735667" cy="210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058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63EEF-1A4D-B17B-0AF6-22810BD425A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2E7F8FF-F129-A8F7-6829-983C989E7EA6}"/>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D131AF0A-667E-4835-DBD0-A07EBCFA11DE}"/>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3" name="TextBox 2">
            <a:extLst>
              <a:ext uri="{FF2B5EF4-FFF2-40B4-BE49-F238E27FC236}">
                <a16:creationId xmlns:a16="http://schemas.microsoft.com/office/drawing/2014/main" id="{92F8CCDE-C469-D918-1F8F-C5E03E39DCF4}"/>
              </a:ext>
            </a:extLst>
          </p:cNvPr>
          <p:cNvSpPr txBox="1"/>
          <p:nvPr/>
        </p:nvSpPr>
        <p:spPr>
          <a:xfrm>
            <a:off x="609600" y="1170980"/>
            <a:ext cx="10521870" cy="369332"/>
          </a:xfrm>
          <a:prstGeom prst="rect">
            <a:avLst/>
          </a:prstGeom>
          <a:noFill/>
        </p:spPr>
        <p:txBody>
          <a:bodyPr wrap="square">
            <a:spAutoFit/>
          </a:bodyPr>
          <a:lstStyle/>
          <a:p>
            <a:r>
              <a:rPr lang="en-US" b="1" dirty="0"/>
              <a:t>Step 4: Select layout and coexistence scenarios</a:t>
            </a:r>
            <a:endParaRPr lang="en-US" dirty="0"/>
          </a:p>
        </p:txBody>
      </p:sp>
      <p:sp>
        <p:nvSpPr>
          <p:cNvPr id="35" name="Content Placeholder 3">
            <a:extLst>
              <a:ext uri="{FF2B5EF4-FFF2-40B4-BE49-F238E27FC236}">
                <a16:creationId xmlns:a16="http://schemas.microsoft.com/office/drawing/2014/main" id="{00192B88-D109-C0E3-62CE-E3C8946F1293}"/>
              </a:ext>
            </a:extLst>
          </p:cNvPr>
          <p:cNvSpPr>
            <a:spLocks noGrp="1"/>
          </p:cNvSpPr>
          <p:nvPr>
            <p:ph idx="1"/>
          </p:nvPr>
        </p:nvSpPr>
        <p:spPr>
          <a:xfrm>
            <a:off x="609600" y="1676400"/>
            <a:ext cx="6096000" cy="4906962"/>
          </a:xfrm>
        </p:spPr>
        <p:txBody>
          <a:bodyPr>
            <a:normAutofit/>
          </a:bodyPr>
          <a:lstStyle/>
          <a:p>
            <a:r>
              <a:rPr lang="en-US" sz="2400" dirty="0"/>
              <a:t>Layout</a:t>
            </a:r>
          </a:p>
          <a:p>
            <a:pPr lvl="1"/>
            <a:r>
              <a:rPr lang="en-US" sz="1800" dirty="0"/>
              <a:t>IMT deployment follows </a:t>
            </a:r>
            <a:r>
              <a:rPr lang="en-US" sz="1800" dirty="0">
                <a:solidFill>
                  <a:schemeClr val="accent5">
                    <a:lumMod val="75000"/>
                  </a:schemeClr>
                </a:solidFill>
              </a:rPr>
              <a:t>Rec. </a:t>
            </a:r>
            <a:r>
              <a:rPr lang="en-US" sz="1800" b="1" dirty="0">
                <a:solidFill>
                  <a:schemeClr val="accent5">
                    <a:lumMod val="75000"/>
                  </a:schemeClr>
                </a:solidFill>
              </a:rPr>
              <a:t>ITU-R M.2101</a:t>
            </a:r>
            <a:r>
              <a:rPr lang="en-US" sz="1800" dirty="0">
                <a:solidFill>
                  <a:schemeClr val="accent5">
                    <a:lumMod val="75000"/>
                  </a:schemeClr>
                </a:solidFill>
              </a:rPr>
              <a:t> </a:t>
            </a:r>
            <a:r>
              <a:rPr lang="en-US" sz="1800" dirty="0"/>
              <a:t>with 57 hexagonal cells</a:t>
            </a:r>
          </a:p>
          <a:p>
            <a:pPr lvl="1"/>
            <a:r>
              <a:rPr lang="en-US" sz="1800" dirty="0"/>
              <a:t>3 UEs are dropped in each cell randomly every time instance (i.e., snapshot)</a:t>
            </a:r>
          </a:p>
          <a:p>
            <a:pPr lvl="1"/>
            <a:r>
              <a:rPr lang="en-US" sz="1800" dirty="0"/>
              <a:t>Incumbent, e.g., FS station is placed within various </a:t>
            </a:r>
            <a:r>
              <a:rPr lang="en-US" sz="1800" dirty="0">
                <a:solidFill>
                  <a:schemeClr val="accent5">
                    <a:lumMod val="75000"/>
                  </a:schemeClr>
                </a:solidFill>
              </a:rPr>
              <a:t>separation distances and angles </a:t>
            </a:r>
            <a:r>
              <a:rPr lang="en-US" sz="1800" dirty="0"/>
              <a:t>from the IMT cluster </a:t>
            </a:r>
          </a:p>
          <a:p>
            <a:r>
              <a:rPr lang="en-US" sz="2400" dirty="0"/>
              <a:t>Scenario</a:t>
            </a:r>
          </a:p>
          <a:p>
            <a:pPr lvl="1"/>
            <a:r>
              <a:rPr lang="en-US" sz="1800" dirty="0"/>
              <a:t>Select different cases to represent realistic scenarios e.g., </a:t>
            </a:r>
          </a:p>
          <a:p>
            <a:pPr lvl="2">
              <a:buFont typeface="Wingdings" panose="05000000000000000000" pitchFamily="2" charset="2"/>
              <a:buChar char="v"/>
            </a:pPr>
            <a:r>
              <a:rPr lang="en-US" sz="1600" dirty="0"/>
              <a:t>Co-channel or adjacent channel based on the frequency band</a:t>
            </a:r>
          </a:p>
          <a:p>
            <a:pPr lvl="2">
              <a:buFont typeface="Wingdings" panose="05000000000000000000" pitchFamily="2" charset="2"/>
              <a:buChar char="v"/>
            </a:pPr>
            <a:r>
              <a:rPr lang="en-US" sz="1600" dirty="0"/>
              <a:t>Urban, suburban, rural scenarios</a:t>
            </a:r>
            <a:endParaRPr lang="en-US" sz="1800" dirty="0"/>
          </a:p>
        </p:txBody>
      </p:sp>
      <p:pic>
        <p:nvPicPr>
          <p:cNvPr id="7" name="Image 211" descr="A diagram of a wireless connection&#10;&#10;Description automatically generated">
            <a:extLst>
              <a:ext uri="{FF2B5EF4-FFF2-40B4-BE49-F238E27FC236}">
                <a16:creationId xmlns:a16="http://schemas.microsoft.com/office/drawing/2014/main" id="{FF7BF321-FFBA-1A54-C672-816E276284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74919"/>
            <a:ext cx="5481815" cy="2149681"/>
          </a:xfrm>
          <a:prstGeom prst="rect">
            <a:avLst/>
          </a:prstGeom>
          <a:noFill/>
        </p:spPr>
      </p:pic>
      <p:graphicFrame>
        <p:nvGraphicFramePr>
          <p:cNvPr id="8" name="Object 7">
            <a:extLst>
              <a:ext uri="{FF2B5EF4-FFF2-40B4-BE49-F238E27FC236}">
                <a16:creationId xmlns:a16="http://schemas.microsoft.com/office/drawing/2014/main" id="{6A1701D3-362D-8118-B61C-FF98CBC41311}"/>
              </a:ext>
            </a:extLst>
          </p:cNvPr>
          <p:cNvGraphicFramePr>
            <a:graphicFrameLocks noChangeAspect="1"/>
          </p:cNvGraphicFramePr>
          <p:nvPr>
            <p:extLst>
              <p:ext uri="{D42A27DB-BD31-4B8C-83A1-F6EECF244321}">
                <p14:modId xmlns:p14="http://schemas.microsoft.com/office/powerpoint/2010/main" val="103693461"/>
              </p:ext>
            </p:extLst>
          </p:nvPr>
        </p:nvGraphicFramePr>
        <p:xfrm>
          <a:off x="7013813" y="1771475"/>
          <a:ext cx="2523616" cy="2403444"/>
        </p:xfrm>
        <a:graphic>
          <a:graphicData uri="http://schemas.openxmlformats.org/presentationml/2006/ole">
            <mc:AlternateContent xmlns:mc="http://schemas.openxmlformats.org/markup-compatibility/2006">
              <mc:Choice xmlns:v="urn:schemas-microsoft-com:vml" Requires="v">
                <p:oleObj r:id="rId4" imgW="3668040" imgH="3485880" progId="CorelDraw.Graphic.16">
                  <p:embed/>
                </p:oleObj>
              </mc:Choice>
              <mc:Fallback>
                <p:oleObj r:id="rId4" imgW="3668040" imgH="3485880" progId="CorelDraw.Graphic.16">
                  <p:embed/>
                  <p:pic>
                    <p:nvPicPr>
                      <p:cNvPr id="8" name="Object 7">
                        <a:extLst>
                          <a:ext uri="{FF2B5EF4-FFF2-40B4-BE49-F238E27FC236}">
                            <a16:creationId xmlns:a16="http://schemas.microsoft.com/office/drawing/2014/main" id="{6A1701D3-362D-8118-B61C-FF98CBC41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813" y="1771475"/>
                        <a:ext cx="2523616" cy="2403444"/>
                      </a:xfrm>
                      <a:prstGeom prst="rect">
                        <a:avLst/>
                      </a:prstGeom>
                      <a:noFill/>
                    </p:spPr>
                  </p:pic>
                </p:oleObj>
              </mc:Fallback>
            </mc:AlternateContent>
          </a:graphicData>
        </a:graphic>
      </p:graphicFrame>
      <p:pic>
        <p:nvPicPr>
          <p:cNvPr id="9" name="Imagem 7" descr="Gráfico, Gráfico de linhas&#10;&#10;O conteúdo gerado por IA pode estar incorreto.">
            <a:extLst>
              <a:ext uri="{FF2B5EF4-FFF2-40B4-BE49-F238E27FC236}">
                <a16:creationId xmlns:a16="http://schemas.microsoft.com/office/drawing/2014/main" id="{00564F67-0503-9D89-BCA4-CF88086D0779}"/>
              </a:ext>
            </a:extLst>
          </p:cNvPr>
          <p:cNvPicPr>
            <a:picLocks noChangeAspect="1"/>
          </p:cNvPicPr>
          <p:nvPr/>
        </p:nvPicPr>
        <p:blipFill>
          <a:blip r:embed="rId6"/>
          <a:stretch>
            <a:fillRect/>
          </a:stretch>
        </p:blipFill>
        <p:spPr>
          <a:xfrm>
            <a:off x="9845642" y="2057400"/>
            <a:ext cx="2036972" cy="1736519"/>
          </a:xfrm>
          <a:prstGeom prst="rect">
            <a:avLst/>
          </a:prstGeom>
        </p:spPr>
      </p:pic>
    </p:spTree>
    <p:extLst>
      <p:ext uri="{BB962C8B-B14F-4D97-AF65-F5344CB8AC3E}">
        <p14:creationId xmlns:p14="http://schemas.microsoft.com/office/powerpoint/2010/main" val="1946818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46A61-6C78-5136-6BA8-53019EC84F8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EB7DA37-C6FF-E64B-D5D9-CE165C3343FD}"/>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509765D8-E903-4FC3-C089-BF2315934568}"/>
              </a:ext>
            </a:extLst>
          </p:cNvPr>
          <p:cNvSpPr>
            <a:spLocks noGrp="1"/>
          </p:cNvSpPr>
          <p:nvPr>
            <p:ph idx="1"/>
          </p:nvPr>
        </p:nvSpPr>
        <p:spPr>
          <a:xfrm>
            <a:off x="609600" y="1447800"/>
            <a:ext cx="10972800" cy="4559300"/>
          </a:xfrm>
        </p:spPr>
        <p:txBody>
          <a:bodyPr>
            <a:normAutofit/>
          </a:bodyPr>
          <a:lstStyle/>
          <a:p>
            <a:pPr defTabSz="228600">
              <a:defRPr/>
            </a:pPr>
            <a:endParaRPr lang="en-US" sz="2400" dirty="0"/>
          </a:p>
          <a:p>
            <a:pPr defTabSz="228600">
              <a:defRPr/>
            </a:pPr>
            <a:endParaRPr lang="en-US" sz="2400" dirty="0"/>
          </a:p>
          <a:p>
            <a:pPr defTabSz="228600">
              <a:defRPr/>
            </a:pPr>
            <a:endParaRPr lang="en-US" sz="2400" dirty="0"/>
          </a:p>
          <a:p>
            <a:pPr defTabSz="228600">
              <a:defRPr/>
            </a:pPr>
            <a:r>
              <a:rPr lang="en-US" sz="2400" dirty="0"/>
              <a:t>What would be the relevant layouts and scenarios for your national conditions?</a:t>
            </a:r>
          </a:p>
        </p:txBody>
      </p:sp>
      <p:sp>
        <p:nvSpPr>
          <p:cNvPr id="2" name="Title 1">
            <a:extLst>
              <a:ext uri="{FF2B5EF4-FFF2-40B4-BE49-F238E27FC236}">
                <a16:creationId xmlns:a16="http://schemas.microsoft.com/office/drawing/2014/main" id="{E45BE941-CD63-63F1-9AE6-5DF7D32FC669}"/>
              </a:ext>
            </a:extLst>
          </p:cNvPr>
          <p:cNvSpPr>
            <a:spLocks noGrp="1"/>
          </p:cNvSpPr>
          <p:nvPr>
            <p:ph type="title"/>
          </p:nvPr>
        </p:nvSpPr>
        <p:spPr/>
        <p:txBody>
          <a:bodyPr>
            <a:noAutofit/>
          </a:bodyPr>
          <a:lstStyle/>
          <a:p>
            <a:r>
              <a:rPr lang="en-US" sz="2800" dirty="0"/>
              <a:t>Discussion</a:t>
            </a:r>
          </a:p>
        </p:txBody>
      </p:sp>
      <p:sp>
        <p:nvSpPr>
          <p:cNvPr id="10" name="Slide Number Placeholder 4">
            <a:extLst>
              <a:ext uri="{FF2B5EF4-FFF2-40B4-BE49-F238E27FC236}">
                <a16:creationId xmlns:a16="http://schemas.microsoft.com/office/drawing/2014/main" id="{43FD2F35-BB35-6048-5BAE-A449956A2809}"/>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36</a:t>
            </a:fld>
            <a:endParaRPr lang="en-US" dirty="0">
              <a:solidFill>
                <a:srgbClr val="00B050"/>
              </a:solidFill>
            </a:endParaRPr>
          </a:p>
        </p:txBody>
      </p:sp>
    </p:spTree>
    <p:extLst>
      <p:ext uri="{BB962C8B-B14F-4D97-AF65-F5344CB8AC3E}">
        <p14:creationId xmlns:p14="http://schemas.microsoft.com/office/powerpoint/2010/main" val="225936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F9B4-AE1E-E191-7DA7-69389EDF1AB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918680D-1B85-B265-D586-EE122DEC8754}"/>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A8C90255-2D9E-C1CC-7388-BBE7AB9C1134}"/>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10" name="Slide Number Placeholder 4">
            <a:extLst>
              <a:ext uri="{FF2B5EF4-FFF2-40B4-BE49-F238E27FC236}">
                <a16:creationId xmlns:a16="http://schemas.microsoft.com/office/drawing/2014/main" id="{D82830DF-E5C9-716E-6DE9-DEDC80D6A6F3}"/>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37</a:t>
            </a:fld>
            <a:endParaRPr lang="en-US" dirty="0">
              <a:solidFill>
                <a:srgbClr val="00B050"/>
              </a:solidFill>
            </a:endParaRPr>
          </a:p>
        </p:txBody>
      </p:sp>
      <p:sp>
        <p:nvSpPr>
          <p:cNvPr id="3" name="TextBox 2">
            <a:extLst>
              <a:ext uri="{FF2B5EF4-FFF2-40B4-BE49-F238E27FC236}">
                <a16:creationId xmlns:a16="http://schemas.microsoft.com/office/drawing/2014/main" id="{B43C4BE5-66C7-C976-B5ED-03B0542EAFFD}"/>
              </a:ext>
            </a:extLst>
          </p:cNvPr>
          <p:cNvSpPr txBox="1"/>
          <p:nvPr/>
        </p:nvSpPr>
        <p:spPr>
          <a:xfrm>
            <a:off x="609600" y="1170980"/>
            <a:ext cx="10521870" cy="369332"/>
          </a:xfrm>
          <a:prstGeom prst="rect">
            <a:avLst/>
          </a:prstGeom>
          <a:noFill/>
        </p:spPr>
        <p:txBody>
          <a:bodyPr wrap="square">
            <a:spAutoFit/>
          </a:bodyPr>
          <a:lstStyle/>
          <a:p>
            <a:r>
              <a:rPr lang="en-US" b="1" dirty="0"/>
              <a:t>Step 5: Simulate interference levels</a:t>
            </a:r>
            <a:endParaRPr lang="en-US" dirty="0"/>
          </a:p>
        </p:txBody>
      </p:sp>
      <mc:AlternateContent xmlns:mc="http://schemas.openxmlformats.org/markup-compatibility/2006" xmlns:a14="http://schemas.microsoft.com/office/drawing/2010/main">
        <mc:Choice Requires="a14">
          <p:sp>
            <p:nvSpPr>
              <p:cNvPr id="35" name="Content Placeholder 3">
                <a:extLst>
                  <a:ext uri="{FF2B5EF4-FFF2-40B4-BE49-F238E27FC236}">
                    <a16:creationId xmlns:a16="http://schemas.microsoft.com/office/drawing/2014/main" id="{56E8CDA9-3F2A-DBD4-51A3-38FFBC80ED6F}"/>
                  </a:ext>
                </a:extLst>
              </p:cNvPr>
              <p:cNvSpPr>
                <a:spLocks noGrp="1"/>
              </p:cNvSpPr>
              <p:nvPr>
                <p:ph idx="1"/>
              </p:nvPr>
            </p:nvSpPr>
            <p:spPr>
              <a:xfrm>
                <a:off x="609600" y="1676400"/>
                <a:ext cx="10972800" cy="4664076"/>
              </a:xfrm>
            </p:spPr>
            <p:txBody>
              <a:bodyPr>
                <a:normAutofit fontScale="92500" lnSpcReduction="10000"/>
              </a:bodyPr>
              <a:lstStyle/>
              <a:p>
                <a:r>
                  <a:rPr lang="en-US" sz="1800" dirty="0"/>
                  <a:t>This step include the intelligence part of the </a:t>
                </a:r>
                <a:r>
                  <a:rPr lang="en-US" sz="1800" dirty="0">
                    <a:solidFill>
                      <a:schemeClr val="accent5">
                        <a:lumMod val="75000"/>
                      </a:schemeClr>
                    </a:solidFill>
                  </a:rPr>
                  <a:t>Montecarlo methodology </a:t>
                </a:r>
                <a:r>
                  <a:rPr lang="en-US" sz="1800" dirty="0"/>
                  <a:t>to calculate the interference every time instance (i.e., snapshot) </a:t>
                </a:r>
              </a:p>
              <a:p>
                <a:r>
                  <a:rPr lang="en-US" sz="1800" dirty="0"/>
                  <a:t>The interference </a:t>
                </a:r>
                <a14:m>
                  <m:oMath xmlns:m="http://schemas.openxmlformats.org/officeDocument/2006/math">
                    <m:sSub>
                      <m:sSubPr>
                        <m:ctrlPr>
                          <a:rPr lang="en-US" sz="1800" b="1" i="1">
                            <a:latin typeface="Cambria Math" panose="02040503050406030204" pitchFamily="18" charset="0"/>
                          </a:rPr>
                        </m:ctrlPr>
                      </m:sSubPr>
                      <m:e>
                        <m:r>
                          <a:rPr lang="en-GB" sz="1800" b="1" i="1">
                            <a:latin typeface="Cambria Math" panose="02040503050406030204" pitchFamily="18" charset="0"/>
                          </a:rPr>
                          <m:t>𝑰</m:t>
                        </m:r>
                      </m:e>
                      <m:sub>
                        <m:r>
                          <a:rPr lang="en-GB" sz="1800" b="1" i="1">
                            <a:latin typeface="Cambria Math" panose="02040503050406030204" pitchFamily="18" charset="0"/>
                          </a:rPr>
                          <m:t>𝒊</m:t>
                        </m:r>
                      </m:sub>
                    </m:sSub>
                  </m:oMath>
                </a14:m>
                <a:r>
                  <a:rPr lang="en-US" sz="1800" dirty="0"/>
                  <a:t> from each IMT link towards the </a:t>
                </a:r>
                <a:r>
                  <a:rPr lang="en-US" sz="1800" dirty="0">
                    <a:solidFill>
                      <a:schemeClr val="accent5">
                        <a:lumMod val="75000"/>
                      </a:schemeClr>
                    </a:solidFill>
                  </a:rPr>
                  <a:t>victim receiver</a:t>
                </a:r>
                <a:r>
                  <a:rPr lang="en-US" sz="1800" dirty="0"/>
                  <a:t>,</a:t>
                </a:r>
                <a:r>
                  <a:rPr lang="en-US" sz="1800" dirty="0">
                    <a:solidFill>
                      <a:schemeClr val="accent1"/>
                    </a:solidFill>
                  </a:rPr>
                  <a:t> </a:t>
                </a:r>
                <a:r>
                  <a:rPr lang="en-US" sz="1800" dirty="0"/>
                  <a:t>e.g., Terrestrial FS station can be represented as following: </a:t>
                </a:r>
                <a:endParaRPr lang="en-US" sz="1800" i="1" dirty="0"/>
              </a:p>
              <a:p>
                <a:pPr marL="0" indent="0" algn="ctr">
                  <a:buNone/>
                </a:pPr>
                <a14:m>
                  <m:oMath xmlns:m="http://schemas.openxmlformats.org/officeDocument/2006/math">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GB" sz="1600" i="1">
                                <a:latin typeface="Cambria Math" panose="02040503050406030204" pitchFamily="18" charset="0"/>
                              </a:rPr>
                              <m:t>𝐼</m:t>
                            </m:r>
                          </m:e>
                          <m:sub>
                            <m:r>
                              <a:rPr lang="en-GB" sz="1600" i="1">
                                <a:latin typeface="Cambria Math" panose="02040503050406030204" pitchFamily="18" charset="0"/>
                              </a:rPr>
                              <m:t>𝑖</m:t>
                            </m:r>
                          </m:sub>
                        </m:sSub>
                        <m:r>
                          <a:rPr lang="en-GB" sz="1600">
                            <a:latin typeface="Cambria Math" panose="02040503050406030204" pitchFamily="18" charset="0"/>
                          </a:rPr>
                          <m:t>= </m:t>
                        </m:r>
                        <m:sSub>
                          <m:sSubPr>
                            <m:ctrlPr>
                              <a:rPr lang="en-US" sz="1600" i="1">
                                <a:latin typeface="Cambria Math" panose="02040503050406030204" pitchFamily="18" charset="0"/>
                              </a:rPr>
                            </m:ctrlPr>
                          </m:sSubPr>
                          <m:e>
                            <m:r>
                              <a:rPr lang="en-GB" sz="1600" i="1">
                                <a:latin typeface="Cambria Math" panose="02040503050406030204" pitchFamily="18" charset="0"/>
                              </a:rPr>
                              <m:t>𝑃</m:t>
                            </m:r>
                          </m:e>
                          <m:sub>
                            <m:r>
                              <a:rPr lang="en-GB" sz="1600" i="1">
                                <a:latin typeface="Cambria Math" panose="02040503050406030204" pitchFamily="18" charset="0"/>
                              </a:rPr>
                              <m:t>𝐼𝑀𝑇</m:t>
                            </m:r>
                          </m:sub>
                        </m:sSub>
                        <m:r>
                          <a:rPr lang="en-GB" sz="1600">
                            <a:latin typeface="Cambria Math" panose="02040503050406030204" pitchFamily="18" charset="0"/>
                          </a:rPr>
                          <m:t>+</m:t>
                        </m:r>
                        <m:sSub>
                          <m:sSubPr>
                            <m:ctrlPr>
                              <a:rPr lang="en-US" sz="1600" i="1">
                                <a:latin typeface="Cambria Math" panose="02040503050406030204" pitchFamily="18" charset="0"/>
                              </a:rPr>
                            </m:ctrlPr>
                          </m:sSubPr>
                          <m:e>
                            <m:r>
                              <a:rPr lang="en-GB" sz="1600" i="1">
                                <a:latin typeface="Cambria Math" panose="02040503050406030204" pitchFamily="18" charset="0"/>
                              </a:rPr>
                              <m:t>𝐺</m:t>
                            </m:r>
                          </m:e>
                          <m:sub>
                            <m:r>
                              <a:rPr lang="en-US" sz="1600" i="1">
                                <a:latin typeface="Cambria Math" panose="02040503050406030204" pitchFamily="18" charset="0"/>
                              </a:rPr>
                              <m:t>𝑇𝑥</m:t>
                            </m:r>
                            <m:r>
                              <a:rPr lang="en-US" sz="1600" i="1">
                                <a:latin typeface="Cambria Math" panose="02040503050406030204" pitchFamily="18" charset="0"/>
                              </a:rPr>
                              <m:t>,   </m:t>
                            </m:r>
                            <m:r>
                              <a:rPr lang="en-GB" sz="1600" i="1">
                                <a:latin typeface="Cambria Math" panose="02040503050406030204" pitchFamily="18" charset="0"/>
                              </a:rPr>
                              <m:t>𝐼𝑀𝑇</m:t>
                            </m:r>
                          </m:sub>
                        </m:sSub>
                        <m:r>
                          <a:rPr lang="en-GB" sz="1600" i="1">
                            <a:latin typeface="Cambria Math" panose="02040503050406030204" pitchFamily="18" charset="0"/>
                          </a:rPr>
                          <m:t>−</m:t>
                        </m:r>
                        <m:sSub>
                          <m:sSubPr>
                            <m:ctrlPr>
                              <a:rPr lang="en-US" sz="1600" i="1">
                                <a:latin typeface="Cambria Math" panose="02040503050406030204" pitchFamily="18" charset="0"/>
                              </a:rPr>
                            </m:ctrlPr>
                          </m:sSubPr>
                          <m:e>
                            <m:r>
                              <a:rPr lang="en-GB" sz="1600" i="1">
                                <a:latin typeface="Cambria Math" panose="02040503050406030204" pitchFamily="18" charset="0"/>
                              </a:rPr>
                              <m:t>𝐿</m:t>
                            </m:r>
                          </m:e>
                          <m:sub>
                            <m:r>
                              <a:rPr lang="en-US" sz="1600" i="1">
                                <a:latin typeface="Cambria Math" panose="02040503050406030204" pitchFamily="18" charset="0"/>
                              </a:rPr>
                              <m:t>𝑝𝑙</m:t>
                            </m:r>
                          </m:sub>
                        </m:sSub>
                        <m:r>
                          <a:rPr lang="en-GB" sz="1600" i="1">
                            <a:latin typeface="Cambria Math" panose="02040503050406030204" pitchFamily="18" charset="0"/>
                          </a:rPr>
                          <m:t>−</m:t>
                        </m:r>
                        <m:r>
                          <a:rPr lang="en-GB" sz="1600" i="1">
                            <a:latin typeface="Cambria Math" panose="02040503050406030204" pitchFamily="18" charset="0"/>
                          </a:rPr>
                          <m:t>𝐿</m:t>
                        </m:r>
                      </m:e>
                      <m:sub>
                        <m:r>
                          <a:rPr lang="en-GB" sz="1600" i="1">
                            <a:latin typeface="Cambria Math" panose="02040503050406030204" pitchFamily="18" charset="0"/>
                          </a:rPr>
                          <m:t>𝑐𝑙</m:t>
                        </m:r>
                      </m:sub>
                    </m:sSub>
                    <m:r>
                      <a:rPr lang="en-GB" sz="1600" i="1">
                        <a:latin typeface="Cambria Math" panose="02040503050406030204" pitchFamily="18" charset="0"/>
                      </a:rPr>
                      <m:t> </m:t>
                    </m:r>
                    <m:sSub>
                      <m:sSubPr>
                        <m:ctrlPr>
                          <a:rPr lang="en-US" sz="1600" i="1">
                            <a:latin typeface="Cambria Math" panose="02040503050406030204" pitchFamily="18" charset="0"/>
                          </a:rPr>
                        </m:ctrlPr>
                      </m:sSubPr>
                      <m:e>
                        <m:r>
                          <a:rPr lang="en-GB" sz="1600">
                            <a:latin typeface="Cambria Math" panose="02040503050406030204" pitchFamily="18" charset="0"/>
                          </a:rPr>
                          <m:t>+</m:t>
                        </m:r>
                        <m:sSub>
                          <m:sSubPr>
                            <m:ctrlPr>
                              <a:rPr lang="en-US" sz="1600" i="1">
                                <a:latin typeface="Cambria Math" panose="02040503050406030204" pitchFamily="18" charset="0"/>
                              </a:rPr>
                            </m:ctrlPr>
                          </m:sSubPr>
                          <m:e>
                            <m:r>
                              <a:rPr lang="en-GB" sz="1600" i="1">
                                <a:latin typeface="Cambria Math" panose="02040503050406030204" pitchFamily="18" charset="0"/>
                              </a:rPr>
                              <m:t> </m:t>
                            </m:r>
                            <m:r>
                              <a:rPr lang="en-GB" sz="1600" i="1">
                                <a:latin typeface="Cambria Math" panose="02040503050406030204" pitchFamily="18" charset="0"/>
                              </a:rPr>
                              <m:t>𝐺</m:t>
                            </m:r>
                          </m:e>
                          <m:sub>
                            <m:r>
                              <a:rPr lang="en-US" sz="1600" i="1">
                                <a:latin typeface="Cambria Math" panose="02040503050406030204" pitchFamily="18" charset="0"/>
                              </a:rPr>
                              <m:t>𝑅𝑥</m:t>
                            </m:r>
                          </m:sub>
                        </m:sSub>
                        <m:r>
                          <a:rPr lang="en-GB" sz="1600" i="1">
                            <a:latin typeface="Cambria Math" panose="02040503050406030204" pitchFamily="18" charset="0"/>
                          </a:rPr>
                          <m:t>−</m:t>
                        </m:r>
                        <m:r>
                          <a:rPr lang="en-GB" sz="1600" i="1">
                            <a:latin typeface="Cambria Math" panose="02040503050406030204" pitchFamily="18" charset="0"/>
                          </a:rPr>
                          <m:t>𝐿</m:t>
                        </m:r>
                      </m:e>
                      <m:sub>
                        <m:r>
                          <a:rPr lang="en-GB" sz="1600" i="1">
                            <a:latin typeface="Cambria Math" panose="02040503050406030204" pitchFamily="18" charset="0"/>
                          </a:rPr>
                          <m:t>𝑝</m:t>
                        </m:r>
                        <m:r>
                          <a:rPr lang="en-US" sz="1600" i="1">
                            <a:latin typeface="Cambria Math" panose="02040503050406030204" pitchFamily="18" charset="0"/>
                          </a:rPr>
                          <m:t>𝑜𝑙</m:t>
                        </m:r>
                      </m:sub>
                    </m:sSub>
                    <m:r>
                      <a:rPr lang="en-GB" sz="1600" i="1">
                        <a:latin typeface="Cambria Math" panose="02040503050406030204" pitchFamily="18" charset="0"/>
                      </a:rPr>
                      <m:t>−</m:t>
                    </m:r>
                    <m:sSub>
                      <m:sSubPr>
                        <m:ctrlPr>
                          <a:rPr lang="en-US" sz="1600" i="1">
                            <a:latin typeface="Cambria Math" panose="02040503050406030204" pitchFamily="18" charset="0"/>
                          </a:rPr>
                        </m:ctrlPr>
                      </m:sSubPr>
                      <m:e>
                        <m:r>
                          <a:rPr lang="en-GB" sz="1600" i="1">
                            <a:latin typeface="Cambria Math" panose="02040503050406030204" pitchFamily="18" charset="0"/>
                          </a:rPr>
                          <m:t>𝐿</m:t>
                        </m:r>
                      </m:e>
                      <m:sub>
                        <m:r>
                          <a:rPr lang="en-GB" sz="1600" i="1">
                            <a:latin typeface="Cambria Math" panose="02040503050406030204" pitchFamily="18" charset="0"/>
                          </a:rPr>
                          <m:t>𝑓</m:t>
                        </m:r>
                      </m:sub>
                    </m:sSub>
                  </m:oMath>
                </a14:m>
                <a:r>
                  <a:rPr lang="en-US" sz="1600" dirty="0"/>
                  <a:t>, </a:t>
                </a:r>
                <a:r>
                  <a:rPr lang="en-US" sz="1600" b="1" dirty="0"/>
                  <a:t>where: </a:t>
                </a:r>
              </a:p>
              <a:p>
                <a:pPr marL="0" indent="0">
                  <a:buNone/>
                </a:pPr>
                <a:endParaRPr lang="en-GB" sz="1600" b="1" i="1" dirty="0"/>
              </a:p>
              <a:p>
                <a:pPr marL="0" indent="0">
                  <a:buNone/>
                </a:pPr>
                <a:r>
                  <a:rPr lang="en-GB" sz="1600" b="1" i="1" dirty="0"/>
                  <a:t>P</a:t>
                </a:r>
                <a:r>
                  <a:rPr lang="en-GB" sz="1600" b="1" i="1" baseline="-25000" dirty="0"/>
                  <a:t>IMT</a:t>
                </a:r>
                <a:r>
                  <a:rPr lang="en-GB" sz="1600" b="1" dirty="0"/>
                  <a:t> :</a:t>
                </a:r>
                <a:r>
                  <a:rPr lang="en-GB" sz="1600" dirty="0"/>
                  <a:t>	Transmit power of an IMT BS sector or UE (dBm/MHz)</a:t>
                </a:r>
              </a:p>
              <a:p>
                <a:pPr marL="0" indent="0">
                  <a:buNone/>
                </a:pPr>
                <a:r>
                  <a:rPr lang="en-GB" sz="1600" b="1" i="1" dirty="0"/>
                  <a:t>G</a:t>
                </a:r>
                <a:r>
                  <a:rPr lang="en-GB" sz="1600" b="1" i="1" baseline="-25000" dirty="0"/>
                  <a:t>TX, IMT </a:t>
                </a:r>
                <a:r>
                  <a:rPr lang="en-GB" sz="1600" b="1" dirty="0"/>
                  <a:t>:</a:t>
                </a:r>
                <a:r>
                  <a:rPr lang="en-GB" sz="1600" dirty="0"/>
                  <a:t>	IMT BS sector or UE antenna gain towards the </a:t>
                </a:r>
                <a:r>
                  <a:rPr lang="en-US" sz="1600" dirty="0"/>
                  <a:t>terrestrial station </a:t>
                </a:r>
                <a:r>
                  <a:rPr lang="en-GB" sz="1600" dirty="0"/>
                  <a:t>(</a:t>
                </a:r>
                <a:r>
                  <a:rPr lang="en-GB" sz="1600" dirty="0" err="1"/>
                  <a:t>dBi</a:t>
                </a:r>
                <a:r>
                  <a:rPr lang="en-GB" sz="1600" dirty="0"/>
                  <a:t>)</a:t>
                </a:r>
                <a:endParaRPr lang="en-US" sz="1600" dirty="0"/>
              </a:p>
              <a:p>
                <a:pPr marL="0" indent="0">
                  <a:buNone/>
                </a:pPr>
                <a:r>
                  <a:rPr lang="en-GB" sz="1600" b="1" i="1" dirty="0" err="1"/>
                  <a:t>L</a:t>
                </a:r>
                <a:r>
                  <a:rPr lang="en-GB" sz="1600" b="1" i="1" baseline="-25000" dirty="0" err="1"/>
                  <a:t>pl</a:t>
                </a:r>
                <a:r>
                  <a:rPr lang="en-GB" sz="1600" b="1" dirty="0"/>
                  <a:t>:</a:t>
                </a:r>
                <a:r>
                  <a:rPr lang="en-GB" sz="1600" b="1" i="1" dirty="0"/>
                  <a:t> </a:t>
                </a:r>
                <a:r>
                  <a:rPr lang="en-GB" sz="1600" dirty="0"/>
                  <a:t>	Propagation loss e.g., calculated from Recommendation ITU-R P.2001-4 (dB)</a:t>
                </a:r>
                <a:endParaRPr lang="en-US" sz="1600" dirty="0"/>
              </a:p>
              <a:p>
                <a:pPr marL="0" indent="0">
                  <a:buNone/>
                </a:pPr>
                <a:r>
                  <a:rPr lang="en-GB" sz="1600" b="1" i="1" dirty="0" err="1"/>
                  <a:t>L</a:t>
                </a:r>
                <a:r>
                  <a:rPr lang="en-GB" sz="1600" b="1" i="1" baseline="-25000" dirty="0" err="1"/>
                  <a:t>cl</a:t>
                </a:r>
                <a:r>
                  <a:rPr lang="en-GB" sz="1600" b="1" dirty="0"/>
                  <a:t>:</a:t>
                </a:r>
                <a:r>
                  <a:rPr lang="en-GB" sz="1600" b="1" i="1" dirty="0"/>
                  <a:t> </a:t>
                </a:r>
                <a:r>
                  <a:rPr lang="en-GB" sz="1600" dirty="0"/>
                  <a:t>	Clutter loss e.g., calculated from Recommendation ITU-R P.2108-1 (dB)</a:t>
                </a:r>
                <a:endParaRPr lang="en-US" sz="1600" dirty="0"/>
              </a:p>
              <a:p>
                <a:pPr marL="0" indent="0">
                  <a:buNone/>
                </a:pPr>
                <a:r>
                  <a:rPr lang="en-GB" sz="1600" b="1" i="1" dirty="0" err="1"/>
                  <a:t>G</a:t>
                </a:r>
                <a:r>
                  <a:rPr lang="en-GB" sz="1600" b="1" i="1" baseline="-25000" dirty="0" err="1"/>
                  <a:t>Rx</a:t>
                </a:r>
                <a:r>
                  <a:rPr lang="en-GB" sz="1600" b="1" dirty="0"/>
                  <a:t>: </a:t>
                </a:r>
                <a:r>
                  <a:rPr lang="en-GB" sz="1600" dirty="0"/>
                  <a:t>	Antenna gain of the received station e.g., FS towards the IMT network (</a:t>
                </a:r>
                <a:r>
                  <a:rPr lang="en-GB" sz="1600" dirty="0" err="1"/>
                  <a:t>dBi</a:t>
                </a:r>
                <a:r>
                  <a:rPr lang="en-GB" sz="1600" dirty="0"/>
                  <a:t>)</a:t>
                </a:r>
                <a:endParaRPr lang="en-US" sz="1600" dirty="0"/>
              </a:p>
              <a:p>
                <a:pPr marL="0" indent="0">
                  <a:buNone/>
                </a:pPr>
                <a:r>
                  <a:rPr lang="en-GB" sz="1600" b="1" i="1" dirty="0" err="1"/>
                  <a:t>L</a:t>
                </a:r>
                <a:r>
                  <a:rPr lang="en-GB" sz="1600" b="1" i="1" baseline="-25000" dirty="0" err="1"/>
                  <a:t>pol</a:t>
                </a:r>
                <a:r>
                  <a:rPr lang="en-GB" sz="1600" b="1" dirty="0"/>
                  <a:t>:</a:t>
                </a:r>
                <a:r>
                  <a:rPr lang="en-GB" sz="1600" dirty="0"/>
                  <a:t>	Polarization loss, e.g., 3dB if there is mismatch between the Tx and Rx antennas (dB)</a:t>
                </a:r>
                <a:endParaRPr lang="en-US" sz="1600" dirty="0"/>
              </a:p>
              <a:p>
                <a:pPr marL="0" indent="0">
                  <a:buNone/>
                </a:pPr>
                <a:r>
                  <a:rPr lang="en-GB" sz="1600" b="1" i="1" dirty="0" err="1"/>
                  <a:t>L</a:t>
                </a:r>
                <a:r>
                  <a:rPr lang="en-GB" sz="1600" b="1" i="1" baseline="-25000" dirty="0" err="1"/>
                  <a:t>f</a:t>
                </a:r>
                <a:r>
                  <a:rPr lang="en-GB" sz="1600" b="1" dirty="0"/>
                  <a:t>: </a:t>
                </a:r>
                <a:r>
                  <a:rPr lang="en-GB" sz="2000" dirty="0"/>
                  <a:t>	</a:t>
                </a:r>
                <a:r>
                  <a:rPr lang="en-GB" sz="1600" dirty="0"/>
                  <a:t>Feeder loss (dB)</a:t>
                </a:r>
                <a:endParaRPr lang="en-US" sz="1600" dirty="0"/>
              </a:p>
              <a:p>
                <a:r>
                  <a:rPr lang="en-US" sz="1800" dirty="0"/>
                  <a:t>The aggregate interference </a:t>
                </a:r>
                <a14:m>
                  <m:oMath xmlns:m="http://schemas.openxmlformats.org/officeDocument/2006/math">
                    <m:sSub>
                      <m:sSubPr>
                        <m:ctrlPr>
                          <a:rPr lang="en-US" sz="1800" b="1" i="1">
                            <a:latin typeface="Cambria Math" panose="02040503050406030204" pitchFamily="18" charset="0"/>
                          </a:rPr>
                        </m:ctrlPr>
                      </m:sSubPr>
                      <m:e>
                        <m:r>
                          <a:rPr lang="en-GB" sz="1800" b="1" i="1">
                            <a:latin typeface="Cambria Math" panose="02040503050406030204" pitchFamily="18" charset="0"/>
                          </a:rPr>
                          <m:t>𝑰</m:t>
                        </m:r>
                      </m:e>
                      <m:sub>
                        <m:r>
                          <a:rPr lang="en-GB" sz="1800" b="1" i="1">
                            <a:latin typeface="Cambria Math" panose="02040503050406030204" pitchFamily="18" charset="0"/>
                          </a:rPr>
                          <m:t>𝒂𝒈𝒈</m:t>
                        </m:r>
                      </m:sub>
                    </m:sSub>
                  </m:oMath>
                </a14:m>
                <a:r>
                  <a:rPr lang="en-US" sz="1800" dirty="0"/>
                  <a:t> from all IMT links towards the victim receiver can be represented as following: </a:t>
                </a:r>
              </a:p>
              <a:p>
                <a:pPr marL="0" indent="0">
                  <a:buNone/>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GB" sz="1400" i="1">
                              <a:latin typeface="Cambria Math" panose="02040503050406030204" pitchFamily="18" charset="0"/>
                            </a:rPr>
                            <m:t>𝐼</m:t>
                          </m:r>
                        </m:e>
                        <m:sub>
                          <m:r>
                            <a:rPr lang="en-GB" sz="1400" i="1">
                              <a:latin typeface="Cambria Math" panose="02040503050406030204" pitchFamily="18" charset="0"/>
                            </a:rPr>
                            <m:t>𝑎𝑔𝑔</m:t>
                          </m:r>
                        </m:sub>
                      </m:sSub>
                      <m:r>
                        <a:rPr lang="en-GB" sz="1400" i="1">
                          <a:latin typeface="Cambria Math" panose="02040503050406030204" pitchFamily="18" charset="0"/>
                        </a:rPr>
                        <m:t>=10</m:t>
                      </m:r>
                      <m:sSub>
                        <m:sSubPr>
                          <m:ctrlPr>
                            <a:rPr lang="en-US" sz="1400" i="1">
                              <a:latin typeface="Cambria Math" panose="02040503050406030204" pitchFamily="18" charset="0"/>
                            </a:rPr>
                          </m:ctrlPr>
                        </m:sSubPr>
                        <m:e>
                          <m:r>
                            <a:rPr lang="en-GB" sz="1400" i="1">
                              <a:latin typeface="Cambria Math" panose="02040503050406030204" pitchFamily="18" charset="0"/>
                            </a:rPr>
                            <m:t>𝐼𝑜𝑔</m:t>
                          </m:r>
                        </m:e>
                        <m:sub>
                          <m:r>
                            <a:rPr lang="en-GB" sz="1400" i="1">
                              <a:latin typeface="Cambria Math" panose="02040503050406030204" pitchFamily="18" charset="0"/>
                            </a:rPr>
                            <m:t>10</m:t>
                          </m:r>
                        </m:sub>
                      </m:sSub>
                      <m:d>
                        <m:dPr>
                          <m:ctrlPr>
                            <a:rPr lang="en-US" sz="1400" i="1">
                              <a:latin typeface="Cambria Math" panose="02040503050406030204" pitchFamily="18" charset="0"/>
                            </a:rPr>
                          </m:ctrlPr>
                        </m:dPr>
                        <m:e>
                          <m:nary>
                            <m:naryPr>
                              <m:chr m:val="∑"/>
                              <m:ctrlPr>
                                <a:rPr lang="en-US" sz="1400" i="1">
                                  <a:latin typeface="Cambria Math" panose="02040503050406030204" pitchFamily="18" charset="0"/>
                                </a:rPr>
                              </m:ctrlPr>
                            </m:naryPr>
                            <m:sub>
                              <m:r>
                                <a:rPr lang="en-GB" sz="1400" i="1">
                                  <a:latin typeface="Cambria Math" panose="02040503050406030204" pitchFamily="18" charset="0"/>
                                </a:rPr>
                                <m:t>𝑛</m:t>
                              </m:r>
                              <m:r>
                                <a:rPr lang="en-GB" sz="1400" i="1">
                                  <a:latin typeface="Cambria Math" panose="02040503050406030204" pitchFamily="18" charset="0"/>
                                </a:rPr>
                                <m:t>=1</m:t>
                              </m:r>
                            </m:sub>
                            <m:sup>
                              <m:r>
                                <a:rPr lang="en-GB" sz="1400" i="1">
                                  <a:latin typeface="Cambria Math" panose="02040503050406030204" pitchFamily="18" charset="0"/>
                                </a:rPr>
                                <m:t>𝑛</m:t>
                              </m:r>
                              <m:r>
                                <a:rPr lang="en-GB" sz="1400" i="1">
                                  <a:latin typeface="Cambria Math" panose="02040503050406030204" pitchFamily="18" charset="0"/>
                                </a:rPr>
                                <m:t>=</m:t>
                              </m:r>
                              <m:r>
                                <a:rPr lang="en-GB" sz="1400" i="1">
                                  <a:latin typeface="Cambria Math" panose="02040503050406030204" pitchFamily="18" charset="0"/>
                                </a:rPr>
                                <m:t>𝑁</m:t>
                              </m:r>
                            </m:sup>
                            <m:e>
                              <m:r>
                                <a:rPr lang="en-GB" sz="1400" i="1">
                                  <a:latin typeface="Cambria Math" panose="02040503050406030204" pitchFamily="18" charset="0"/>
                                </a:rPr>
                                <m:t>1</m:t>
                              </m:r>
                              <m:sSup>
                                <m:sSupPr>
                                  <m:ctrlPr>
                                    <a:rPr lang="en-US" sz="1400" i="1">
                                      <a:latin typeface="Cambria Math" panose="02040503050406030204" pitchFamily="18" charset="0"/>
                                    </a:rPr>
                                  </m:ctrlPr>
                                </m:sSupPr>
                                <m:e>
                                  <m:r>
                                    <a:rPr lang="en-GB" sz="1400" i="1">
                                      <a:latin typeface="Cambria Math" panose="02040503050406030204" pitchFamily="18" charset="0"/>
                                    </a:rPr>
                                    <m:t>0</m:t>
                                  </m:r>
                                </m:e>
                                <m:sup>
                                  <m:f>
                                    <m:fPr>
                                      <m:ctrlPr>
                                        <a:rPr lang="en-US" sz="1400" i="1">
                                          <a:latin typeface="Cambria Math" panose="02040503050406030204" pitchFamily="18" charset="0"/>
                                        </a:rPr>
                                      </m:ctrlPr>
                                    </m:fPr>
                                    <m:num>
                                      <m:r>
                                        <a:rPr lang="en-GB" sz="1400" i="1">
                                          <a:latin typeface="Cambria Math" panose="02040503050406030204" pitchFamily="18" charset="0"/>
                                        </a:rPr>
                                        <m:t>𝐼𝑖</m:t>
                                      </m:r>
                                    </m:num>
                                    <m:den>
                                      <m:r>
                                        <a:rPr lang="en-GB" sz="1400" i="1">
                                          <a:latin typeface="Cambria Math" panose="02040503050406030204" pitchFamily="18" charset="0"/>
                                        </a:rPr>
                                        <m:t>10</m:t>
                                      </m:r>
                                    </m:den>
                                  </m:f>
                                </m:sup>
                              </m:sSup>
                            </m:e>
                          </m:nary>
                        </m:e>
                      </m:d>
                    </m:oMath>
                  </m:oMathPara>
                </a14:m>
                <a:endParaRPr lang="en-US" sz="1600" dirty="0"/>
              </a:p>
            </p:txBody>
          </p:sp>
        </mc:Choice>
        <mc:Fallback xmlns="">
          <p:sp>
            <p:nvSpPr>
              <p:cNvPr id="35" name="Content Placeholder 3">
                <a:extLst>
                  <a:ext uri="{FF2B5EF4-FFF2-40B4-BE49-F238E27FC236}">
                    <a16:creationId xmlns:a16="http://schemas.microsoft.com/office/drawing/2014/main" id="{56E8CDA9-3F2A-DBD4-51A3-38FFBC80ED6F}"/>
                  </a:ext>
                </a:extLst>
              </p:cNvPr>
              <p:cNvSpPr>
                <a:spLocks noGrp="1" noRot="1" noChangeAspect="1" noMove="1" noResize="1" noEditPoints="1" noAdjustHandles="1" noChangeArrowheads="1" noChangeShapeType="1" noTextEdit="1"/>
              </p:cNvSpPr>
              <p:nvPr>
                <p:ph idx="1"/>
              </p:nvPr>
            </p:nvSpPr>
            <p:spPr>
              <a:xfrm>
                <a:off x="609600" y="1676400"/>
                <a:ext cx="10972800" cy="4664076"/>
              </a:xfrm>
              <a:blipFill>
                <a:blip r:embed="rId3"/>
                <a:stretch>
                  <a:fillRect l="-231" t="-1087" b="-18478"/>
                </a:stretch>
              </a:blipFill>
            </p:spPr>
            <p:txBody>
              <a:bodyPr/>
              <a:lstStyle/>
              <a:p>
                <a:r>
                  <a:rPr lang="en-US">
                    <a:noFill/>
                  </a:rPr>
                  <a:t> </a:t>
                </a:r>
              </a:p>
            </p:txBody>
          </p:sp>
        </mc:Fallback>
      </mc:AlternateContent>
    </p:spTree>
    <p:extLst>
      <p:ext uri="{BB962C8B-B14F-4D97-AF65-F5344CB8AC3E}">
        <p14:creationId xmlns:p14="http://schemas.microsoft.com/office/powerpoint/2010/main" val="2284704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3F023-F1ED-7D68-4DE7-650D8AB5F5F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6F71A56-1660-4108-AECF-D327C615FE11}"/>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DB8DAFC4-B61C-7DD4-11A5-DF9701B7A5A5}"/>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10" name="Slide Number Placeholder 4">
            <a:extLst>
              <a:ext uri="{FF2B5EF4-FFF2-40B4-BE49-F238E27FC236}">
                <a16:creationId xmlns:a16="http://schemas.microsoft.com/office/drawing/2014/main" id="{C5B922C9-4ACD-CF73-948B-CDD891690EC0}"/>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38</a:t>
            </a:fld>
            <a:endParaRPr lang="en-US" dirty="0">
              <a:solidFill>
                <a:srgbClr val="00B050"/>
              </a:solidFill>
            </a:endParaRPr>
          </a:p>
        </p:txBody>
      </p:sp>
      <p:sp>
        <p:nvSpPr>
          <p:cNvPr id="3" name="TextBox 2">
            <a:extLst>
              <a:ext uri="{FF2B5EF4-FFF2-40B4-BE49-F238E27FC236}">
                <a16:creationId xmlns:a16="http://schemas.microsoft.com/office/drawing/2014/main" id="{4408F62A-4E97-A253-3B84-B079E3506EAB}"/>
              </a:ext>
            </a:extLst>
          </p:cNvPr>
          <p:cNvSpPr txBox="1"/>
          <p:nvPr/>
        </p:nvSpPr>
        <p:spPr>
          <a:xfrm>
            <a:off x="609600" y="1170980"/>
            <a:ext cx="10521870" cy="369332"/>
          </a:xfrm>
          <a:prstGeom prst="rect">
            <a:avLst/>
          </a:prstGeom>
          <a:noFill/>
        </p:spPr>
        <p:txBody>
          <a:bodyPr wrap="square">
            <a:spAutoFit/>
          </a:bodyPr>
          <a:lstStyle/>
          <a:p>
            <a:r>
              <a:rPr lang="en-US" b="1" dirty="0"/>
              <a:t>Step 6: Determine separation distances based on protection level for the existing services</a:t>
            </a:r>
            <a:endParaRPr lang="en-US" dirty="0"/>
          </a:p>
        </p:txBody>
      </p:sp>
      <mc:AlternateContent xmlns:mc="http://schemas.openxmlformats.org/markup-compatibility/2006" xmlns:a14="http://schemas.microsoft.com/office/drawing/2010/main">
        <mc:Choice Requires="a14">
          <p:sp>
            <p:nvSpPr>
              <p:cNvPr id="35" name="Content Placeholder 3">
                <a:extLst>
                  <a:ext uri="{FF2B5EF4-FFF2-40B4-BE49-F238E27FC236}">
                    <a16:creationId xmlns:a16="http://schemas.microsoft.com/office/drawing/2014/main" id="{E6D64732-48B1-62C5-E874-A15E5BCE9270}"/>
                  </a:ext>
                </a:extLst>
              </p:cNvPr>
              <p:cNvSpPr>
                <a:spLocks noGrp="1"/>
              </p:cNvSpPr>
              <p:nvPr>
                <p:ph idx="1"/>
              </p:nvPr>
            </p:nvSpPr>
            <p:spPr>
              <a:xfrm>
                <a:off x="609600" y="1676400"/>
                <a:ext cx="10972800" cy="4511676"/>
              </a:xfrm>
            </p:spPr>
            <p:txBody>
              <a:bodyPr>
                <a:normAutofit/>
              </a:bodyPr>
              <a:lstStyle/>
              <a:p>
                <a:r>
                  <a:rPr lang="en-US" sz="1800" dirty="0"/>
                  <a:t>The </a:t>
                </a:r>
                <a:r>
                  <a:rPr lang="en-GB" sz="1800" b="1" i="1" dirty="0"/>
                  <a:t>I/N</a:t>
                </a:r>
                <a:r>
                  <a:rPr lang="en-GB" sz="1800" b="1" dirty="0"/>
                  <a:t> </a:t>
                </a:r>
                <a:r>
                  <a:rPr lang="en-GB" sz="1800" dirty="0"/>
                  <a:t>is calculated from the </a:t>
                </a:r>
                <a14:m>
                  <m:oMath xmlns:m="http://schemas.openxmlformats.org/officeDocument/2006/math">
                    <m:sSub>
                      <m:sSubPr>
                        <m:ctrlPr>
                          <a:rPr lang="en-US" sz="1800" b="1" i="1">
                            <a:latin typeface="Cambria Math" panose="02040503050406030204" pitchFamily="18" charset="0"/>
                          </a:rPr>
                        </m:ctrlPr>
                      </m:sSubPr>
                      <m:e>
                        <m:r>
                          <a:rPr lang="en-GB" sz="1800" b="1" i="1">
                            <a:latin typeface="Cambria Math" panose="02040503050406030204" pitchFamily="18" charset="0"/>
                          </a:rPr>
                          <m:t>𝑰</m:t>
                        </m:r>
                      </m:e>
                      <m:sub>
                        <m:r>
                          <a:rPr lang="en-GB" sz="1800" b="1" i="1">
                            <a:latin typeface="Cambria Math" panose="02040503050406030204" pitchFamily="18" charset="0"/>
                          </a:rPr>
                          <m:t>𝒂𝒈𝒈</m:t>
                        </m:r>
                      </m:sub>
                    </m:sSub>
                    <m:r>
                      <a:rPr lang="en-GB" sz="1800" b="1" i="1">
                        <a:latin typeface="Cambria Math" panose="02040503050406030204" pitchFamily="18" charset="0"/>
                      </a:rPr>
                      <m:t> </m:t>
                    </m:r>
                  </m:oMath>
                </a14:m>
                <a:r>
                  <a:rPr lang="en-GB" sz="1800" dirty="0"/>
                  <a:t> and the victim receiver noise power density </a:t>
                </a:r>
                <a:r>
                  <a:rPr lang="en-GB" sz="1800" b="1" i="1" dirty="0"/>
                  <a:t>N</a:t>
                </a:r>
                <a:r>
                  <a:rPr lang="en-GB" sz="1800" b="1" dirty="0"/>
                  <a:t> </a:t>
                </a:r>
                <a:r>
                  <a:rPr lang="en-GB" sz="1800" dirty="0"/>
                  <a:t>(dBm/MHz):</a:t>
                </a:r>
                <a:endParaRPr lang="en-US" sz="1800" dirty="0"/>
              </a:p>
              <a:p>
                <a:pPr marL="0" indent="0" algn="ctr">
                  <a:buNone/>
                </a:pPr>
                <a:r>
                  <a:rPr lang="en-GB" sz="1800" i="1" dirty="0"/>
                  <a:t>I/N = </a:t>
                </a:r>
                <a:r>
                  <a:rPr lang="en-GB" sz="1800" i="1" dirty="0" err="1"/>
                  <a:t>I</a:t>
                </a:r>
                <a:r>
                  <a:rPr lang="en-GB" sz="1800" i="1" baseline="-25000" dirty="0" err="1"/>
                  <a:t>agg</a:t>
                </a:r>
                <a:r>
                  <a:rPr lang="en-GB" sz="1800" i="1" dirty="0"/>
                  <a:t> – N</a:t>
                </a:r>
              </a:p>
              <a:p>
                <a:endParaRPr lang="en-GB" sz="1800" dirty="0"/>
              </a:p>
              <a:p>
                <a:r>
                  <a:rPr lang="en-GB" sz="1800" dirty="0"/>
                  <a:t>The steps are repeated for several separation distances (5,10,50,.. km) and angles between the IMT cluster and the victim receiver, such as the terrestrial FS station </a:t>
                </a:r>
              </a:p>
              <a:p>
                <a:r>
                  <a:rPr lang="en-GB" sz="1800" dirty="0"/>
                  <a:t>For each separation distance and/or angle the computed </a:t>
                </a:r>
                <a:r>
                  <a:rPr lang="en-GB" sz="1800" b="1" i="1" dirty="0"/>
                  <a:t>I/N</a:t>
                </a:r>
                <a:r>
                  <a:rPr lang="en-GB" sz="1800" dirty="0"/>
                  <a:t> CDF is compared with the </a:t>
                </a:r>
                <a:r>
                  <a:rPr lang="en-GB" sz="1800" dirty="0">
                    <a:solidFill>
                      <a:schemeClr val="accent5">
                        <a:lumMod val="75000"/>
                      </a:schemeClr>
                    </a:solidFill>
                  </a:rPr>
                  <a:t>protection criteria level of the existing service</a:t>
                </a:r>
                <a:r>
                  <a:rPr lang="en-GB" sz="1800" dirty="0">
                    <a:solidFill>
                      <a:schemeClr val="accent1"/>
                    </a:solidFill>
                  </a:rPr>
                  <a:t> </a:t>
                </a:r>
              </a:p>
              <a:p>
                <a:r>
                  <a:rPr lang="en-US" sz="1800" dirty="0"/>
                  <a:t>Once the protection level is achieved, other scenarios can be done, e.g., in suburban or rural areas considering different deployment parameters </a:t>
                </a:r>
              </a:p>
            </p:txBody>
          </p:sp>
        </mc:Choice>
        <mc:Fallback xmlns="">
          <p:sp>
            <p:nvSpPr>
              <p:cNvPr id="35" name="Content Placeholder 3">
                <a:extLst>
                  <a:ext uri="{FF2B5EF4-FFF2-40B4-BE49-F238E27FC236}">
                    <a16:creationId xmlns:a16="http://schemas.microsoft.com/office/drawing/2014/main" id="{E6D64732-48B1-62C5-E874-A15E5BCE9270}"/>
                  </a:ext>
                </a:extLst>
              </p:cNvPr>
              <p:cNvSpPr>
                <a:spLocks noGrp="1" noRot="1" noChangeAspect="1" noMove="1" noResize="1" noEditPoints="1" noAdjustHandles="1" noChangeArrowheads="1" noChangeShapeType="1" noTextEdit="1"/>
              </p:cNvSpPr>
              <p:nvPr>
                <p:ph idx="1"/>
              </p:nvPr>
            </p:nvSpPr>
            <p:spPr>
              <a:xfrm>
                <a:off x="609600" y="1676400"/>
                <a:ext cx="10972800" cy="4511676"/>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46301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4EA5B-A4C6-C6DF-4CBE-496101E86DF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C0881B1-4D8B-8AA4-0ACB-BAB961705B97}"/>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42CB749C-8947-BF45-9AB4-309E25E58894}"/>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3" name="TextBox 2">
            <a:extLst>
              <a:ext uri="{FF2B5EF4-FFF2-40B4-BE49-F238E27FC236}">
                <a16:creationId xmlns:a16="http://schemas.microsoft.com/office/drawing/2014/main" id="{4AAD6405-6657-4ED6-764D-920FC74EBA5B}"/>
              </a:ext>
            </a:extLst>
          </p:cNvPr>
          <p:cNvSpPr txBox="1"/>
          <p:nvPr/>
        </p:nvSpPr>
        <p:spPr>
          <a:xfrm>
            <a:off x="609600" y="1170980"/>
            <a:ext cx="10521870" cy="369332"/>
          </a:xfrm>
          <a:prstGeom prst="rect">
            <a:avLst/>
          </a:prstGeom>
          <a:noFill/>
        </p:spPr>
        <p:txBody>
          <a:bodyPr wrap="square">
            <a:spAutoFit/>
          </a:bodyPr>
          <a:lstStyle/>
          <a:p>
            <a:r>
              <a:rPr lang="en-US" b="1" dirty="0"/>
              <a:t>Example of CDFs of I/N results for study between IMT and FS</a:t>
            </a:r>
            <a:endParaRPr lang="en-US" dirty="0"/>
          </a:p>
        </p:txBody>
      </p:sp>
      <p:sp>
        <p:nvSpPr>
          <p:cNvPr id="35" name="Content Placeholder 3">
            <a:extLst>
              <a:ext uri="{FF2B5EF4-FFF2-40B4-BE49-F238E27FC236}">
                <a16:creationId xmlns:a16="http://schemas.microsoft.com/office/drawing/2014/main" id="{1CD6228D-026B-55CD-3193-0056ABF367B2}"/>
              </a:ext>
            </a:extLst>
          </p:cNvPr>
          <p:cNvSpPr>
            <a:spLocks noGrp="1"/>
          </p:cNvSpPr>
          <p:nvPr>
            <p:ph idx="1"/>
          </p:nvPr>
        </p:nvSpPr>
        <p:spPr>
          <a:xfrm>
            <a:off x="609600" y="1676400"/>
            <a:ext cx="4495800" cy="4906962"/>
          </a:xfrm>
        </p:spPr>
        <p:txBody>
          <a:bodyPr>
            <a:normAutofit fontScale="92500" lnSpcReduction="10000"/>
          </a:bodyPr>
          <a:lstStyle/>
          <a:p>
            <a:r>
              <a:rPr lang="en-US" sz="2400" dirty="0"/>
              <a:t>The protection criteria for FS is </a:t>
            </a:r>
            <a:r>
              <a:rPr lang="en-US" sz="2400" dirty="0">
                <a:solidFill>
                  <a:schemeClr val="accent5">
                    <a:lumMod val="75000"/>
                  </a:schemeClr>
                </a:solidFill>
              </a:rPr>
              <a:t>I/N -10 dB at 20% time </a:t>
            </a:r>
            <a:r>
              <a:rPr lang="en-US" sz="2400" dirty="0"/>
              <a:t>of the CDF</a:t>
            </a:r>
          </a:p>
          <a:p>
            <a:r>
              <a:rPr lang="en-US" sz="2400" dirty="0"/>
              <a:t>The calculated </a:t>
            </a:r>
            <a:r>
              <a:rPr lang="en-US" sz="2400" dirty="0">
                <a:solidFill>
                  <a:schemeClr val="accent5">
                    <a:lumMod val="75000"/>
                  </a:schemeClr>
                </a:solidFill>
              </a:rPr>
              <a:t>I/N</a:t>
            </a:r>
            <a:r>
              <a:rPr lang="en-US" sz="2400" dirty="0"/>
              <a:t> value considering the IMT interference </a:t>
            </a:r>
            <a:r>
              <a:rPr lang="en-US" sz="2400" dirty="0">
                <a:solidFill>
                  <a:schemeClr val="accent5">
                    <a:lumMod val="75000"/>
                  </a:schemeClr>
                </a:solidFill>
              </a:rPr>
              <a:t>I</a:t>
            </a:r>
            <a:r>
              <a:rPr lang="en-US" sz="2400" dirty="0"/>
              <a:t> over thermal Noise </a:t>
            </a:r>
            <a:r>
              <a:rPr lang="en-US" sz="2400" dirty="0">
                <a:solidFill>
                  <a:schemeClr val="accent5">
                    <a:lumMod val="75000"/>
                  </a:schemeClr>
                </a:solidFill>
              </a:rPr>
              <a:t>N</a:t>
            </a:r>
            <a:r>
              <a:rPr lang="en-US" sz="2400" dirty="0"/>
              <a:t> of the FS must be lower the protection criteria at this 20% time of the CDF</a:t>
            </a:r>
          </a:p>
          <a:p>
            <a:r>
              <a:rPr lang="en-US" sz="2400" dirty="0"/>
              <a:t>Several separation distances and angle variations between IMT and FS are simulated in order to find the scenarios in which the protection criteria is met</a:t>
            </a:r>
          </a:p>
          <a:p>
            <a:pPr lvl="2">
              <a:buFont typeface="Wingdings" panose="05000000000000000000" pitchFamily="2" charset="2"/>
              <a:buChar char="v"/>
            </a:pPr>
            <a:endParaRPr lang="en-US" sz="1800" dirty="0"/>
          </a:p>
        </p:txBody>
      </p:sp>
      <p:pic>
        <p:nvPicPr>
          <p:cNvPr id="4" name="Picture 3">
            <a:extLst>
              <a:ext uri="{FF2B5EF4-FFF2-40B4-BE49-F238E27FC236}">
                <a16:creationId xmlns:a16="http://schemas.microsoft.com/office/drawing/2014/main" id="{38469638-A0B5-FBD1-B296-E15E356E3A50}"/>
              </a:ext>
            </a:extLst>
          </p:cNvPr>
          <p:cNvPicPr>
            <a:picLocks noChangeAspect="1"/>
          </p:cNvPicPr>
          <p:nvPr/>
        </p:nvPicPr>
        <p:blipFill>
          <a:blip r:embed="rId3"/>
          <a:stretch>
            <a:fillRect/>
          </a:stretch>
        </p:blipFill>
        <p:spPr>
          <a:xfrm>
            <a:off x="5522053" y="1769059"/>
            <a:ext cx="6154009" cy="4686954"/>
          </a:xfrm>
          <a:prstGeom prst="rect">
            <a:avLst/>
          </a:prstGeom>
        </p:spPr>
      </p:pic>
      <p:sp>
        <p:nvSpPr>
          <p:cNvPr id="5" name="Slide Number Placeholder 4">
            <a:extLst>
              <a:ext uri="{FF2B5EF4-FFF2-40B4-BE49-F238E27FC236}">
                <a16:creationId xmlns:a16="http://schemas.microsoft.com/office/drawing/2014/main" id="{9874E4BF-B6AE-A866-23AC-99A9202DBE43}"/>
              </a:ext>
            </a:extLst>
          </p:cNvPr>
          <p:cNvSpPr>
            <a:spLocks noGrp="1"/>
          </p:cNvSpPr>
          <p:nvPr>
            <p:ph type="sldNum" sz="quarter" idx="4"/>
          </p:nvPr>
        </p:nvSpPr>
        <p:spPr>
          <a:xfrm>
            <a:off x="9550400" y="6340476"/>
            <a:ext cx="2012949" cy="365125"/>
          </a:xfrm>
        </p:spPr>
        <p:txBody>
          <a:bodyPr/>
          <a:lstStyle/>
          <a:p>
            <a:pPr>
              <a:defRPr/>
            </a:pPr>
            <a:r>
              <a:rPr lang="en-US" dirty="0">
                <a:solidFill>
                  <a:srgbClr val="00B050"/>
                </a:solidFill>
              </a:rPr>
              <a:t>Slide </a:t>
            </a:r>
            <a:fld id="{B459924E-2CE5-475B-ADDA-65D47DD898A7}" type="slidenum">
              <a:rPr lang="en-US" smtClean="0">
                <a:solidFill>
                  <a:srgbClr val="00B050"/>
                </a:solidFill>
              </a:rPr>
              <a:t>39</a:t>
            </a:fld>
            <a:endParaRPr lang="en-US" dirty="0">
              <a:solidFill>
                <a:srgbClr val="00B050"/>
              </a:solidFill>
            </a:endParaRPr>
          </a:p>
        </p:txBody>
      </p:sp>
      <p:sp>
        <p:nvSpPr>
          <p:cNvPr id="10" name="Oval 9">
            <a:extLst>
              <a:ext uri="{FF2B5EF4-FFF2-40B4-BE49-F238E27FC236}">
                <a16:creationId xmlns:a16="http://schemas.microsoft.com/office/drawing/2014/main" id="{535B6DA2-CA99-9753-DD33-1D581E112D99}"/>
              </a:ext>
            </a:extLst>
          </p:cNvPr>
          <p:cNvSpPr>
            <a:spLocks/>
          </p:cNvSpPr>
          <p:nvPr/>
        </p:nvSpPr>
        <p:spPr>
          <a:xfrm>
            <a:off x="10134600" y="243840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85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919D-2BE1-1E35-6ACF-FC40100219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899E844-374E-F653-162B-D506BE0B66EB}"/>
              </a:ext>
            </a:extLst>
          </p:cNvPr>
          <p:cNvSpPr>
            <a:spLocks noGrp="1"/>
          </p:cNvSpPr>
          <p:nvPr>
            <p:ph type="body" sz="quarter" idx="10"/>
          </p:nvPr>
        </p:nvSpPr>
        <p:spPr/>
        <p:txBody>
          <a:bodyPr/>
          <a:lstStyle/>
          <a:p>
            <a:r>
              <a:rPr lang="en-US" dirty="0"/>
              <a:t>ATU survey results on current use of the bands in the region</a:t>
            </a:r>
          </a:p>
        </p:txBody>
      </p:sp>
    </p:spTree>
    <p:extLst>
      <p:ext uri="{BB962C8B-B14F-4D97-AF65-F5344CB8AC3E}">
        <p14:creationId xmlns:p14="http://schemas.microsoft.com/office/powerpoint/2010/main" val="3629955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CC12C-E257-1CD2-3E45-0CE786CB4A4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CB82B3A-C827-6AD3-EF66-F1049D3A8A9D}"/>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7D65AC2A-4B24-1A64-52B0-C90475E91AA5}"/>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3" name="TextBox 2">
            <a:extLst>
              <a:ext uri="{FF2B5EF4-FFF2-40B4-BE49-F238E27FC236}">
                <a16:creationId xmlns:a16="http://schemas.microsoft.com/office/drawing/2014/main" id="{81F2DE2A-EBF3-5DBC-569B-58339426BB27}"/>
              </a:ext>
            </a:extLst>
          </p:cNvPr>
          <p:cNvSpPr txBox="1"/>
          <p:nvPr/>
        </p:nvSpPr>
        <p:spPr>
          <a:xfrm>
            <a:off x="609600" y="1170980"/>
            <a:ext cx="10521870" cy="646331"/>
          </a:xfrm>
          <a:prstGeom prst="rect">
            <a:avLst/>
          </a:prstGeom>
          <a:noFill/>
        </p:spPr>
        <p:txBody>
          <a:bodyPr wrap="square">
            <a:spAutoFit/>
          </a:bodyPr>
          <a:lstStyle/>
          <a:p>
            <a:r>
              <a:rPr lang="en-US" b="1" dirty="0"/>
              <a:t>Step 7: Determine if mitigation techniques or coordination between IMT and existing services could reduce the separation distances</a:t>
            </a:r>
          </a:p>
        </p:txBody>
      </p:sp>
      <p:sp>
        <p:nvSpPr>
          <p:cNvPr id="35" name="Content Placeholder 3">
            <a:extLst>
              <a:ext uri="{FF2B5EF4-FFF2-40B4-BE49-F238E27FC236}">
                <a16:creationId xmlns:a16="http://schemas.microsoft.com/office/drawing/2014/main" id="{7D03E33E-D9ED-7CBD-048C-4C0A37C58CAB}"/>
              </a:ext>
            </a:extLst>
          </p:cNvPr>
          <p:cNvSpPr>
            <a:spLocks noGrp="1"/>
          </p:cNvSpPr>
          <p:nvPr>
            <p:ph idx="1"/>
          </p:nvPr>
        </p:nvSpPr>
        <p:spPr>
          <a:xfrm>
            <a:off x="609599" y="1981200"/>
            <a:ext cx="9448801" cy="4724400"/>
          </a:xfrm>
        </p:spPr>
        <p:txBody>
          <a:bodyPr>
            <a:normAutofit fontScale="70000" lnSpcReduction="20000"/>
          </a:bodyPr>
          <a:lstStyle/>
          <a:p>
            <a:r>
              <a:rPr lang="en-US" sz="2900" dirty="0">
                <a:solidFill>
                  <a:schemeClr val="accent5">
                    <a:lumMod val="75000"/>
                  </a:schemeClr>
                </a:solidFill>
              </a:rPr>
              <a:t>Mitigation techniques </a:t>
            </a:r>
            <a:r>
              <a:rPr lang="en-US" sz="2900" dirty="0"/>
              <a:t>can also be studied to reduce separation distances</a:t>
            </a:r>
            <a:endParaRPr lang="en-US" sz="2900" dirty="0">
              <a:solidFill>
                <a:schemeClr val="accent1"/>
              </a:solidFill>
            </a:endParaRPr>
          </a:p>
          <a:p>
            <a:r>
              <a:rPr lang="en-GB" sz="2900" dirty="0"/>
              <a:t>Possible separation approach between IMT and FS</a:t>
            </a:r>
          </a:p>
          <a:p>
            <a:pPr lvl="1"/>
            <a:r>
              <a:rPr lang="en-GB" dirty="0"/>
              <a:t>Separation in geography/space</a:t>
            </a:r>
          </a:p>
          <a:p>
            <a:pPr lvl="1"/>
            <a:r>
              <a:rPr lang="en-GB" dirty="0"/>
              <a:t>Separation in frequency</a:t>
            </a:r>
          </a:p>
          <a:p>
            <a:pPr lvl="1"/>
            <a:r>
              <a:rPr lang="en-GB" dirty="0"/>
              <a:t>Angular discrimination</a:t>
            </a:r>
          </a:p>
          <a:p>
            <a:pPr lvl="1"/>
            <a:r>
              <a:rPr lang="en-GB" dirty="0"/>
              <a:t>Combination of the above</a:t>
            </a:r>
          </a:p>
          <a:p>
            <a:r>
              <a:rPr lang="en-US" sz="2900" dirty="0"/>
              <a:t>Examples of mitigation techniques and other considerations</a:t>
            </a:r>
          </a:p>
          <a:p>
            <a:pPr lvl="1"/>
            <a:r>
              <a:rPr lang="en-US" dirty="0"/>
              <a:t>Example techniques applicable to fixed service</a:t>
            </a:r>
          </a:p>
          <a:p>
            <a:pPr lvl="2"/>
            <a:r>
              <a:rPr lang="en-US" dirty="0"/>
              <a:t>Adding an antenna shroud to the antenna of the FS receiver can improve isolation by:</a:t>
            </a:r>
          </a:p>
          <a:p>
            <a:pPr lvl="3"/>
            <a:r>
              <a:rPr lang="en-US" dirty="0"/>
              <a:t>around 15 dB at azimuth angles from around 20 to 85 degrees;</a:t>
            </a:r>
          </a:p>
          <a:p>
            <a:pPr lvl="3"/>
            <a:r>
              <a:rPr lang="en-US" dirty="0"/>
              <a:t>around 7 dB in the Front-to-Back (F/B) ratio.</a:t>
            </a:r>
          </a:p>
          <a:p>
            <a:pPr lvl="1"/>
            <a:r>
              <a:rPr lang="en-GB" dirty="0"/>
              <a:t>Examples of mitigation techniques applicable for IMT</a:t>
            </a:r>
            <a:endParaRPr lang="en-US" dirty="0"/>
          </a:p>
          <a:p>
            <a:pPr lvl="2"/>
            <a:r>
              <a:rPr lang="en-US" dirty="0"/>
              <a:t>Careful choice of the IMT site locations;</a:t>
            </a:r>
          </a:p>
          <a:p>
            <a:pPr lvl="2"/>
            <a:r>
              <a:rPr lang="en-US" dirty="0"/>
              <a:t>Reduction of antenna height;</a:t>
            </a:r>
          </a:p>
          <a:p>
            <a:pPr lvl="2"/>
            <a:r>
              <a:rPr lang="en-US" dirty="0"/>
              <a:t>Reduction of transmitter power; </a:t>
            </a:r>
          </a:p>
          <a:p>
            <a:pPr lvl="2"/>
            <a:r>
              <a:rPr lang="en-US" dirty="0"/>
              <a:t>Increased antenna tilt;</a:t>
            </a:r>
          </a:p>
          <a:p>
            <a:pPr lvl="2"/>
            <a:r>
              <a:rPr lang="en-US" dirty="0"/>
              <a:t>Ensuring Non-Line-of-Sight (</a:t>
            </a:r>
            <a:r>
              <a:rPr lang="en-US" dirty="0" err="1"/>
              <a:t>NLoS</a:t>
            </a:r>
            <a:r>
              <a:rPr lang="en-US" dirty="0"/>
              <a:t>) propagation between IMT and FS stations.</a:t>
            </a:r>
          </a:p>
          <a:p>
            <a:pPr lvl="2">
              <a:buFont typeface="Wingdings" panose="05000000000000000000" pitchFamily="2" charset="2"/>
              <a:buChar char="v"/>
            </a:pPr>
            <a:endParaRPr lang="en-US" sz="1800" dirty="0"/>
          </a:p>
        </p:txBody>
      </p:sp>
      <p:sp>
        <p:nvSpPr>
          <p:cNvPr id="5" name="Slide Number Placeholder 4">
            <a:extLst>
              <a:ext uri="{FF2B5EF4-FFF2-40B4-BE49-F238E27FC236}">
                <a16:creationId xmlns:a16="http://schemas.microsoft.com/office/drawing/2014/main" id="{F44A3F3F-48D1-2C5C-683F-01197B27AAA6}"/>
              </a:ext>
            </a:extLst>
          </p:cNvPr>
          <p:cNvSpPr>
            <a:spLocks noGrp="1"/>
          </p:cNvSpPr>
          <p:nvPr>
            <p:ph type="sldNum" sz="quarter" idx="4"/>
          </p:nvPr>
        </p:nvSpPr>
        <p:spPr>
          <a:xfrm>
            <a:off x="9550400" y="6340476"/>
            <a:ext cx="2012949" cy="365125"/>
          </a:xfrm>
        </p:spPr>
        <p:txBody>
          <a:bodyPr/>
          <a:lstStyle/>
          <a:p>
            <a:pPr>
              <a:defRPr/>
            </a:pPr>
            <a:r>
              <a:rPr lang="en-US" dirty="0">
                <a:solidFill>
                  <a:srgbClr val="00B050"/>
                </a:solidFill>
              </a:rPr>
              <a:t>Slide </a:t>
            </a:r>
            <a:fld id="{B459924E-2CE5-475B-ADDA-65D47DD898A7}" type="slidenum">
              <a:rPr lang="en-US" smtClean="0">
                <a:solidFill>
                  <a:srgbClr val="00B050"/>
                </a:solidFill>
              </a:rPr>
              <a:t>40</a:t>
            </a:fld>
            <a:endParaRPr lang="en-US" dirty="0">
              <a:solidFill>
                <a:srgbClr val="00B050"/>
              </a:solidFill>
            </a:endParaRPr>
          </a:p>
        </p:txBody>
      </p:sp>
      <p:pic>
        <p:nvPicPr>
          <p:cNvPr id="7" name="Picture 2">
            <a:extLst>
              <a:ext uri="{FF2B5EF4-FFF2-40B4-BE49-F238E27FC236}">
                <a16:creationId xmlns:a16="http://schemas.microsoft.com/office/drawing/2014/main" id="{16238A9F-6919-459D-87BB-0DBDE6B0133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3000" y="2603842"/>
            <a:ext cx="12319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26B763F-A531-B014-335C-8CEA0D03B8AB}"/>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79591" y="2641942"/>
            <a:ext cx="1371600"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62A71A5B-2B57-1640-6940-8886C5729AF6}"/>
              </a:ext>
            </a:extLst>
          </p:cNvPr>
          <p:cNvSpPr>
            <a:spLocks noChangeArrowheads="1"/>
          </p:cNvSpPr>
          <p:nvPr/>
        </p:nvSpPr>
        <p:spPr bwMode="auto">
          <a:xfrm>
            <a:off x="8763000" y="2366343"/>
            <a:ext cx="2986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1187450" algn="l"/>
                <a:tab pos="1439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20725" algn="l"/>
                <a:tab pos="1187450" algn="l"/>
                <a:tab pos="1439863" algn="l"/>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Bold" panose="02020803070505020304" pitchFamily="18" charset="0"/>
                <a:cs typeface="Times New Roman" panose="02020603050405020304" pitchFamily="18" charset="0"/>
              </a:rPr>
              <a:t>FS antenna without shroud and with shroud</a:t>
            </a:r>
            <a:endParaRPr kumimoji="0" lang="en-US" altLang="zh-CN"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20725" algn="l"/>
                <a:tab pos="1187450" algn="l"/>
                <a:tab pos="1439863" algn="l"/>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4767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5462A-3342-A972-4CF4-346938CE5A9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4E607EA-8F1D-DC5C-BF63-76877E551BED}"/>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0DC998D4-B615-7276-643D-53468DF7F66F}"/>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10" name="Slide Number Placeholder 4">
            <a:extLst>
              <a:ext uri="{FF2B5EF4-FFF2-40B4-BE49-F238E27FC236}">
                <a16:creationId xmlns:a16="http://schemas.microsoft.com/office/drawing/2014/main" id="{780DBAF4-41F2-F835-3920-E2936BED967D}"/>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41</a:t>
            </a:fld>
            <a:endParaRPr lang="en-US" dirty="0">
              <a:solidFill>
                <a:srgbClr val="00B050"/>
              </a:solidFill>
            </a:endParaRPr>
          </a:p>
        </p:txBody>
      </p:sp>
      <p:sp>
        <p:nvSpPr>
          <p:cNvPr id="3" name="TextBox 2">
            <a:extLst>
              <a:ext uri="{FF2B5EF4-FFF2-40B4-BE49-F238E27FC236}">
                <a16:creationId xmlns:a16="http://schemas.microsoft.com/office/drawing/2014/main" id="{E5EDC94A-7C67-7EF8-6370-9EC3544E8B94}"/>
              </a:ext>
            </a:extLst>
          </p:cNvPr>
          <p:cNvSpPr txBox="1"/>
          <p:nvPr/>
        </p:nvSpPr>
        <p:spPr>
          <a:xfrm>
            <a:off x="609600" y="1170980"/>
            <a:ext cx="10521870" cy="646331"/>
          </a:xfrm>
          <a:prstGeom prst="rect">
            <a:avLst/>
          </a:prstGeom>
          <a:noFill/>
        </p:spPr>
        <p:txBody>
          <a:bodyPr wrap="square">
            <a:spAutoFit/>
          </a:bodyPr>
          <a:lstStyle/>
          <a:p>
            <a:r>
              <a:rPr lang="en-US" b="1" dirty="0"/>
              <a:t>Step 8: Analyze the results and summarize the findings</a:t>
            </a:r>
          </a:p>
          <a:p>
            <a:endParaRPr lang="en-US" dirty="0"/>
          </a:p>
        </p:txBody>
      </p:sp>
      <p:sp>
        <p:nvSpPr>
          <p:cNvPr id="35" name="Content Placeholder 3">
            <a:extLst>
              <a:ext uri="{FF2B5EF4-FFF2-40B4-BE49-F238E27FC236}">
                <a16:creationId xmlns:a16="http://schemas.microsoft.com/office/drawing/2014/main" id="{AA8D0278-E341-BACB-C6D4-57C39506EC40}"/>
              </a:ext>
            </a:extLst>
          </p:cNvPr>
          <p:cNvSpPr>
            <a:spLocks noGrp="1"/>
          </p:cNvSpPr>
          <p:nvPr>
            <p:ph idx="1"/>
          </p:nvPr>
        </p:nvSpPr>
        <p:spPr>
          <a:xfrm>
            <a:off x="609600" y="1676400"/>
            <a:ext cx="10972800" cy="4664076"/>
          </a:xfrm>
        </p:spPr>
        <p:txBody>
          <a:bodyPr>
            <a:normAutofit fontScale="92500" lnSpcReduction="10000"/>
          </a:bodyPr>
          <a:lstStyle/>
          <a:p>
            <a:r>
              <a:rPr lang="en-US" sz="1800" dirty="0"/>
              <a:t>The summary should contain the key parameters and considerations of the study to facilitate the comparison with other studies</a:t>
            </a:r>
          </a:p>
          <a:p>
            <a:r>
              <a:rPr lang="en-US" sz="1800" dirty="0"/>
              <a:t>It should highlight the main findings and whether any mitigation technique is necessary in order to prove feasibility</a:t>
            </a:r>
          </a:p>
          <a:p>
            <a:endParaRPr lang="en-US" sz="1800" dirty="0"/>
          </a:p>
          <a:p>
            <a:r>
              <a:rPr lang="en-US" sz="1800" dirty="0"/>
              <a:t>Example:</a:t>
            </a:r>
          </a:p>
          <a:p>
            <a:pPr marL="392113" lvl="1" indent="0">
              <a:buNone/>
            </a:pPr>
            <a:r>
              <a:rPr lang="en-US" sz="1400" i="1" dirty="0"/>
              <a:t>The study has addressed a scenario for IMT stations interfering to the FS station for </a:t>
            </a:r>
            <a:r>
              <a:rPr lang="en-US" sz="1400" i="1" dirty="0">
                <a:solidFill>
                  <a:schemeClr val="accent5">
                    <a:lumMod val="75000"/>
                  </a:schemeClr>
                </a:solidFill>
              </a:rPr>
              <a:t>co-frequency</a:t>
            </a:r>
            <a:r>
              <a:rPr lang="en-US" sz="1400" i="1" dirty="0"/>
              <a:t> situation, assuming the receiving FS station faces to an IMT network in azimuth angle and with a flat (smooth-Earth) profile. The aggregate interference simulations from an IMT network towards the FS station have been performed in the </a:t>
            </a:r>
            <a:r>
              <a:rPr lang="en-US" sz="1400" i="1" dirty="0">
                <a:solidFill>
                  <a:schemeClr val="accent5">
                    <a:lumMod val="75000"/>
                  </a:schemeClr>
                </a:solidFill>
              </a:rPr>
              <a:t>7 125-8 400 MHz frequency band</a:t>
            </a:r>
            <a:r>
              <a:rPr lang="en-US" sz="1400" i="1" dirty="0"/>
              <a:t>. This study provided separation distances to achieve </a:t>
            </a:r>
            <a:r>
              <a:rPr lang="en-US" sz="1400" i="1" dirty="0">
                <a:solidFill>
                  <a:schemeClr val="accent5">
                    <a:lumMod val="75000"/>
                  </a:schemeClr>
                </a:solidFill>
              </a:rPr>
              <a:t>I/N −10 dB not exceeded by 20% </a:t>
            </a:r>
            <a:r>
              <a:rPr lang="en-US" sz="1400" i="1" dirty="0"/>
              <a:t>of time for the four different examples of the FS systems, namely, Examples 1 and 2 for </a:t>
            </a:r>
            <a:r>
              <a:rPr lang="en-US" sz="1400" i="1" dirty="0">
                <a:solidFill>
                  <a:schemeClr val="accent5">
                    <a:lumMod val="75000"/>
                  </a:schemeClr>
                </a:solidFill>
              </a:rPr>
              <a:t>rural area</a:t>
            </a:r>
            <a:r>
              <a:rPr lang="en-US" sz="1400" i="1" dirty="0"/>
              <a:t>, as well as Examples 3 and 4 for </a:t>
            </a:r>
            <a:r>
              <a:rPr lang="en-US" sz="1400" i="1" dirty="0">
                <a:solidFill>
                  <a:schemeClr val="accent5">
                    <a:lumMod val="75000"/>
                  </a:schemeClr>
                </a:solidFill>
              </a:rPr>
              <a:t>urban area</a:t>
            </a:r>
            <a:r>
              <a:rPr lang="en-US" sz="1400" i="1" dirty="0"/>
              <a:t>. Those Examples, provided for the frequency band below 7 025 MHz by WP 5C, were assumed as </a:t>
            </a:r>
            <a:r>
              <a:rPr lang="en-US" sz="1400" i="1" dirty="0">
                <a:solidFill>
                  <a:schemeClr val="accent5">
                    <a:lumMod val="75000"/>
                  </a:schemeClr>
                </a:solidFill>
              </a:rPr>
              <a:t>typical parameters of the FS </a:t>
            </a:r>
            <a:r>
              <a:rPr lang="en-US" sz="1400" i="1" dirty="0"/>
              <a:t>in the frequency band 7 125-8 400 </a:t>
            </a:r>
            <a:r>
              <a:rPr lang="en-US" sz="1400" i="1" dirty="0" err="1"/>
              <a:t>MHz.</a:t>
            </a:r>
            <a:r>
              <a:rPr lang="en-US" sz="1400" i="1" dirty="0"/>
              <a:t> </a:t>
            </a:r>
          </a:p>
          <a:p>
            <a:pPr marL="392113" lvl="1" indent="0">
              <a:buNone/>
            </a:pPr>
            <a:endParaRPr lang="en-US" sz="1400" i="1" dirty="0"/>
          </a:p>
          <a:p>
            <a:pPr marL="392113" lvl="1" indent="0">
              <a:buNone/>
            </a:pPr>
            <a:r>
              <a:rPr lang="en-US" sz="1400" i="1" dirty="0"/>
              <a:t>In the case of assuming </a:t>
            </a:r>
            <a:r>
              <a:rPr lang="en-US" sz="1400" i="1" dirty="0">
                <a:solidFill>
                  <a:schemeClr val="accent5">
                    <a:lumMod val="75000"/>
                  </a:schemeClr>
                </a:solidFill>
              </a:rPr>
              <a:t>20% of network loading factor </a:t>
            </a:r>
            <a:r>
              <a:rPr lang="en-US" sz="1400" i="1" dirty="0"/>
              <a:t>and </a:t>
            </a:r>
            <a:r>
              <a:rPr lang="en-US" sz="1400" i="1" dirty="0">
                <a:solidFill>
                  <a:schemeClr val="accent5">
                    <a:lumMod val="75000"/>
                  </a:schemeClr>
                </a:solidFill>
              </a:rPr>
              <a:t>clutter loss applied to all IMT BSs</a:t>
            </a:r>
            <a:r>
              <a:rPr lang="en-US" sz="1400" i="1" dirty="0"/>
              <a:t>, the </a:t>
            </a:r>
            <a:r>
              <a:rPr lang="en-US" sz="1400" i="1" dirty="0">
                <a:solidFill>
                  <a:schemeClr val="accent5">
                    <a:lumMod val="75000"/>
                  </a:schemeClr>
                </a:solidFill>
              </a:rPr>
              <a:t>separation distances ranged from less than 5 km to 57 km</a:t>
            </a:r>
            <a:r>
              <a:rPr lang="en-US" sz="1400" i="1" dirty="0"/>
              <a:t>, depending on the type of deployment of IMT network and the FS station. When the </a:t>
            </a:r>
            <a:r>
              <a:rPr lang="en-US" sz="1400" i="1" dirty="0">
                <a:solidFill>
                  <a:schemeClr val="accent5">
                    <a:lumMod val="75000"/>
                  </a:schemeClr>
                </a:solidFill>
              </a:rPr>
              <a:t>50% of network loading factor </a:t>
            </a:r>
            <a:r>
              <a:rPr lang="en-US" sz="1400" i="1" dirty="0"/>
              <a:t>was assumed, the </a:t>
            </a:r>
            <a:r>
              <a:rPr lang="en-US" sz="1400" i="1" dirty="0">
                <a:solidFill>
                  <a:schemeClr val="accent5">
                    <a:lumMod val="75000"/>
                  </a:schemeClr>
                </a:solidFill>
              </a:rPr>
              <a:t>separation distances increased to less than 5 km to 61 km</a:t>
            </a:r>
            <a:r>
              <a:rPr lang="en-US" sz="1400" i="1" dirty="0"/>
              <a:t>. Alternatively, when </a:t>
            </a:r>
            <a:r>
              <a:rPr lang="en-US" sz="1400" i="1" dirty="0">
                <a:solidFill>
                  <a:schemeClr val="accent5">
                    <a:lumMod val="75000"/>
                  </a:schemeClr>
                </a:solidFill>
              </a:rPr>
              <a:t>clutter loss applied to below rooftop BSs</a:t>
            </a:r>
            <a:r>
              <a:rPr lang="en-US" sz="1400" i="1" dirty="0"/>
              <a:t> was assumed, the </a:t>
            </a:r>
            <a:r>
              <a:rPr lang="en-US" sz="1400" i="1" dirty="0">
                <a:solidFill>
                  <a:schemeClr val="accent5">
                    <a:lumMod val="75000"/>
                  </a:schemeClr>
                </a:solidFill>
              </a:rPr>
              <a:t>separation distances increased to 35 to 95 km</a:t>
            </a:r>
            <a:r>
              <a:rPr lang="en-US" sz="1400" i="1" dirty="0"/>
              <a:t>. Overall, the study showed that the separation distances from an IMT network to the FS station ranged from less than 5 km to 95 km, depending on the assumed network loading factor, clutter loss and deployment types of FS, when the nearest IMT BS faces to the FS main beam direction in azimuth. It should be noted that the separation distance might be decreased if the interference from IMT network was received at side lobe of the FS receiver or terrain profile was considered in the path between IMT and the FS stations.  </a:t>
            </a:r>
          </a:p>
          <a:p>
            <a:endParaRPr lang="en-US" sz="1800" dirty="0"/>
          </a:p>
        </p:txBody>
      </p:sp>
    </p:spTree>
    <p:extLst>
      <p:ext uri="{BB962C8B-B14F-4D97-AF65-F5344CB8AC3E}">
        <p14:creationId xmlns:p14="http://schemas.microsoft.com/office/powerpoint/2010/main" val="933218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7C4DB-5151-803B-9678-CBE5413A5DB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6ACFD2F-D1D0-7C19-67CB-60BCFC227F7C}"/>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2A36806C-E7B9-C6C6-7A37-030A6B70179E}"/>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10" name="Slide Number Placeholder 4">
            <a:extLst>
              <a:ext uri="{FF2B5EF4-FFF2-40B4-BE49-F238E27FC236}">
                <a16:creationId xmlns:a16="http://schemas.microsoft.com/office/drawing/2014/main" id="{6E77F0B3-B949-08BB-665D-70A600E652FE}"/>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42</a:t>
            </a:fld>
            <a:endParaRPr lang="en-US" dirty="0">
              <a:solidFill>
                <a:srgbClr val="00B050"/>
              </a:solidFill>
            </a:endParaRPr>
          </a:p>
        </p:txBody>
      </p:sp>
      <p:sp>
        <p:nvSpPr>
          <p:cNvPr id="3" name="TextBox 2">
            <a:extLst>
              <a:ext uri="{FF2B5EF4-FFF2-40B4-BE49-F238E27FC236}">
                <a16:creationId xmlns:a16="http://schemas.microsoft.com/office/drawing/2014/main" id="{7707FA12-6BC4-3983-599F-604486EDEBCC}"/>
              </a:ext>
            </a:extLst>
          </p:cNvPr>
          <p:cNvSpPr txBox="1"/>
          <p:nvPr/>
        </p:nvSpPr>
        <p:spPr>
          <a:xfrm>
            <a:off x="609600" y="1170980"/>
            <a:ext cx="10521870" cy="369332"/>
          </a:xfrm>
          <a:prstGeom prst="rect">
            <a:avLst/>
          </a:prstGeom>
          <a:noFill/>
        </p:spPr>
        <p:txBody>
          <a:bodyPr wrap="square">
            <a:spAutoFit/>
          </a:bodyPr>
          <a:lstStyle/>
          <a:p>
            <a:r>
              <a:rPr lang="en-US" b="1" dirty="0"/>
              <a:t>Summary of the results of the studies already provided with FS</a:t>
            </a:r>
          </a:p>
        </p:txBody>
      </p:sp>
      <p:sp>
        <p:nvSpPr>
          <p:cNvPr id="35" name="Content Placeholder 3">
            <a:extLst>
              <a:ext uri="{FF2B5EF4-FFF2-40B4-BE49-F238E27FC236}">
                <a16:creationId xmlns:a16="http://schemas.microsoft.com/office/drawing/2014/main" id="{F8D973E7-5C81-0FDB-37C6-955815B37AAD}"/>
              </a:ext>
            </a:extLst>
          </p:cNvPr>
          <p:cNvSpPr>
            <a:spLocks noGrp="1"/>
          </p:cNvSpPr>
          <p:nvPr>
            <p:ph idx="1"/>
          </p:nvPr>
        </p:nvSpPr>
        <p:spPr>
          <a:xfrm>
            <a:off x="609600" y="1676400"/>
            <a:ext cx="10972800" cy="4664076"/>
          </a:xfrm>
        </p:spPr>
        <p:txBody>
          <a:bodyPr>
            <a:normAutofit/>
          </a:bodyPr>
          <a:lstStyle/>
          <a:p>
            <a:r>
              <a:rPr lang="en-US" sz="2000" dirty="0"/>
              <a:t>Six different studies have been provided up to the 49 meeting of WP 5D</a:t>
            </a:r>
          </a:p>
          <a:p>
            <a:endParaRPr lang="en-US" sz="2000" dirty="0"/>
          </a:p>
          <a:p>
            <a:r>
              <a:rPr lang="en-US" sz="2000" dirty="0"/>
              <a:t>Some of them already provide results and summaries:</a:t>
            </a:r>
          </a:p>
          <a:p>
            <a:pPr lvl="1"/>
            <a:r>
              <a:rPr lang="en-US" sz="1600" dirty="0"/>
              <a:t>Brazil: up to </a:t>
            </a:r>
            <a:r>
              <a:rPr lang="en-US" sz="1600" dirty="0">
                <a:solidFill>
                  <a:schemeClr val="accent5">
                    <a:lumMod val="75000"/>
                  </a:schemeClr>
                </a:solidFill>
              </a:rPr>
              <a:t>40 km </a:t>
            </a:r>
            <a:r>
              <a:rPr lang="en-US" sz="1600" dirty="0"/>
              <a:t>based on sidelobe/</a:t>
            </a:r>
            <a:r>
              <a:rPr lang="en-US" sz="1600" dirty="0" err="1"/>
              <a:t>backlobe</a:t>
            </a:r>
            <a:endParaRPr lang="en-US" sz="1600" dirty="0"/>
          </a:p>
          <a:p>
            <a:pPr lvl="1"/>
            <a:r>
              <a:rPr lang="en-US" sz="1600" dirty="0"/>
              <a:t>Croatia, Turkey: initial study with no results</a:t>
            </a:r>
          </a:p>
          <a:p>
            <a:pPr lvl="1"/>
            <a:r>
              <a:rPr lang="en-US" sz="1600" dirty="0"/>
              <a:t>India: initial study with no results </a:t>
            </a:r>
          </a:p>
          <a:p>
            <a:pPr lvl="1"/>
            <a:r>
              <a:rPr lang="en-US" sz="1600" dirty="0"/>
              <a:t>Japan: </a:t>
            </a:r>
            <a:r>
              <a:rPr lang="en-US" sz="1600" dirty="0">
                <a:solidFill>
                  <a:schemeClr val="accent5">
                    <a:lumMod val="75000"/>
                  </a:schemeClr>
                </a:solidFill>
              </a:rPr>
              <a:t>5 to 95 km </a:t>
            </a:r>
            <a:r>
              <a:rPr lang="en-US" sz="1600" dirty="0"/>
              <a:t>based on clutter options</a:t>
            </a:r>
          </a:p>
          <a:p>
            <a:pPr lvl="1"/>
            <a:r>
              <a:rPr lang="en-US" sz="1600" dirty="0"/>
              <a:t>United States:  </a:t>
            </a:r>
            <a:r>
              <a:rPr lang="en-US" sz="1600" dirty="0">
                <a:solidFill>
                  <a:schemeClr val="accent5">
                    <a:lumMod val="75000"/>
                  </a:schemeClr>
                </a:solidFill>
              </a:rPr>
              <a:t>2 to 53 km </a:t>
            </a:r>
            <a:r>
              <a:rPr lang="en-US" sz="1600" dirty="0"/>
              <a:t>based on sidelobe/</a:t>
            </a:r>
            <a:r>
              <a:rPr lang="en-US" sz="1600" dirty="0" err="1"/>
              <a:t>backlobe</a:t>
            </a:r>
            <a:endParaRPr lang="en-US" sz="1600" dirty="0"/>
          </a:p>
          <a:p>
            <a:pPr lvl="1"/>
            <a:r>
              <a:rPr lang="en-US" sz="1600" dirty="0"/>
              <a:t>Saudi Arabia:  </a:t>
            </a:r>
            <a:r>
              <a:rPr lang="en-US" sz="1600" dirty="0">
                <a:solidFill>
                  <a:schemeClr val="accent5">
                    <a:lumMod val="75000"/>
                  </a:schemeClr>
                </a:solidFill>
              </a:rPr>
              <a:t>2 to 51 km </a:t>
            </a:r>
            <a:r>
              <a:rPr lang="en-US" sz="1600" dirty="0"/>
              <a:t>based on sidelobe/</a:t>
            </a:r>
            <a:r>
              <a:rPr lang="en-US" sz="1600" dirty="0" err="1"/>
              <a:t>backlobe</a:t>
            </a:r>
            <a:endParaRPr lang="en-US" sz="16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371579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C1ADD-AA09-04BA-EB53-E05339434BB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FF60ECD-2599-5527-228A-F1982D6A6E89}"/>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77627C15-E18D-0B3C-A241-6E4A69E3D555}"/>
              </a:ext>
            </a:extLst>
          </p:cNvPr>
          <p:cNvSpPr>
            <a:spLocks noGrp="1"/>
          </p:cNvSpPr>
          <p:nvPr>
            <p:ph type="title"/>
          </p:nvPr>
        </p:nvSpPr>
        <p:spPr/>
        <p:txBody>
          <a:bodyPr>
            <a:noAutofit/>
          </a:bodyPr>
          <a:lstStyle/>
          <a:p>
            <a:r>
              <a:rPr lang="en-US" sz="2800" dirty="0"/>
              <a:t>Sharing and compatibility between the fixed service and IMT in the 7 125-8 400 MHz band</a:t>
            </a:r>
          </a:p>
        </p:txBody>
      </p:sp>
      <p:sp>
        <p:nvSpPr>
          <p:cNvPr id="10" name="Slide Number Placeholder 4">
            <a:extLst>
              <a:ext uri="{FF2B5EF4-FFF2-40B4-BE49-F238E27FC236}">
                <a16:creationId xmlns:a16="http://schemas.microsoft.com/office/drawing/2014/main" id="{2A59F1D7-A7CE-CF80-A1AE-3AA2F4CF7E70}"/>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43</a:t>
            </a:fld>
            <a:endParaRPr lang="en-US" dirty="0">
              <a:solidFill>
                <a:srgbClr val="00B050"/>
              </a:solidFill>
            </a:endParaRPr>
          </a:p>
        </p:txBody>
      </p:sp>
      <p:sp>
        <p:nvSpPr>
          <p:cNvPr id="3" name="TextBox 2">
            <a:extLst>
              <a:ext uri="{FF2B5EF4-FFF2-40B4-BE49-F238E27FC236}">
                <a16:creationId xmlns:a16="http://schemas.microsoft.com/office/drawing/2014/main" id="{537B2794-395F-C9BF-B047-A2708FEB65A0}"/>
              </a:ext>
            </a:extLst>
          </p:cNvPr>
          <p:cNvSpPr txBox="1"/>
          <p:nvPr/>
        </p:nvSpPr>
        <p:spPr>
          <a:xfrm>
            <a:off x="609600" y="1170980"/>
            <a:ext cx="10521870" cy="369332"/>
          </a:xfrm>
          <a:prstGeom prst="rect">
            <a:avLst/>
          </a:prstGeom>
          <a:noFill/>
        </p:spPr>
        <p:txBody>
          <a:bodyPr wrap="square">
            <a:spAutoFit/>
          </a:bodyPr>
          <a:lstStyle/>
          <a:p>
            <a:r>
              <a:rPr lang="en-US" b="1" dirty="0"/>
              <a:t>Study results and related regulatory conditions</a:t>
            </a:r>
          </a:p>
        </p:txBody>
      </p:sp>
      <p:sp>
        <p:nvSpPr>
          <p:cNvPr id="35" name="Content Placeholder 3">
            <a:extLst>
              <a:ext uri="{FF2B5EF4-FFF2-40B4-BE49-F238E27FC236}">
                <a16:creationId xmlns:a16="http://schemas.microsoft.com/office/drawing/2014/main" id="{A8EC3901-3E75-C6F7-5F1D-8F1DC44E64CD}"/>
              </a:ext>
            </a:extLst>
          </p:cNvPr>
          <p:cNvSpPr>
            <a:spLocks noGrp="1"/>
          </p:cNvSpPr>
          <p:nvPr>
            <p:ph idx="1"/>
          </p:nvPr>
        </p:nvSpPr>
        <p:spPr>
          <a:xfrm>
            <a:off x="609600" y="1676400"/>
            <a:ext cx="10972800" cy="4664076"/>
          </a:xfrm>
        </p:spPr>
        <p:txBody>
          <a:bodyPr>
            <a:normAutofit fontScale="92500" lnSpcReduction="10000"/>
          </a:bodyPr>
          <a:lstStyle/>
          <a:p>
            <a:r>
              <a:rPr lang="en-US" sz="1700" dirty="0"/>
              <a:t>Specific mitigation measures applicable to terrestrial IMT network to ensure protection of incumbent systems depend on the existing system to be protected</a:t>
            </a:r>
          </a:p>
          <a:p>
            <a:pPr lvl="1"/>
            <a:r>
              <a:rPr lang="en-US" sz="1300" dirty="0"/>
              <a:t>In case of a terrestrial victim system, typical mitigation measures involve a separation distance or coordination zone around the existing service’s stations</a:t>
            </a:r>
          </a:p>
          <a:p>
            <a:pPr lvl="1"/>
            <a:r>
              <a:rPr lang="en-US" sz="1300" dirty="0"/>
              <a:t>In case the goal is to protect satellite stations, the typical measures involve control of the base station power </a:t>
            </a:r>
          </a:p>
          <a:p>
            <a:r>
              <a:rPr lang="en-US" sz="1700" dirty="0"/>
              <a:t>With the introduction of large antenna arrays and AAS in IMT deployments, different techniques can be adopted to facilitate sharing and coexistence between IMT and existing systems, such as side lobe suppression, antenna steering as well as nulling in a specific direction</a:t>
            </a:r>
          </a:p>
          <a:p>
            <a:endParaRPr lang="en-US" sz="1700" dirty="0"/>
          </a:p>
          <a:p>
            <a:pPr marL="109537" indent="0">
              <a:buNone/>
            </a:pPr>
            <a:r>
              <a:rPr lang="en-US" sz="1700" b="1" dirty="0">
                <a:solidFill>
                  <a:schemeClr val="accent5">
                    <a:lumMod val="75000"/>
                  </a:schemeClr>
                </a:solidFill>
              </a:rPr>
              <a:t>Regulatory considerations:</a:t>
            </a:r>
          </a:p>
          <a:p>
            <a:r>
              <a:rPr lang="en-US" sz="1700" dirty="0"/>
              <a:t>Distances provided in the FS studies so far indicate separation distances mostly related to national level considerations, leading to possible examples of regulatory text as in previous cycles:</a:t>
            </a:r>
          </a:p>
          <a:p>
            <a:endParaRPr lang="en-US" sz="2000" dirty="0"/>
          </a:p>
          <a:p>
            <a:pPr marL="392113" lvl="1" indent="0">
              <a:buNone/>
            </a:pPr>
            <a:r>
              <a:rPr lang="en-US" sz="1700" i="1" dirty="0"/>
              <a:t>invites the ITU Radiocommunication Sector</a:t>
            </a:r>
          </a:p>
          <a:p>
            <a:pPr marL="392113" lvl="1" indent="0">
              <a:buNone/>
            </a:pPr>
            <a:endParaRPr lang="en-US" sz="1700" dirty="0"/>
          </a:p>
          <a:p>
            <a:pPr marL="392113" lvl="1" indent="0">
              <a:buNone/>
            </a:pPr>
            <a:r>
              <a:rPr lang="en-US" sz="1700" dirty="0"/>
              <a:t>3	to update existing ITU‑R Recommendations/Reports or develop new ITU‑R Recommendations/Reports, as appropriate, to provide information and assistance to the administrations concerned on possible coordination of stations in the fixed service with IMT stations in the frequency band 7 125-8 400 MHz;</a:t>
            </a:r>
          </a:p>
          <a:p>
            <a:pPr lvl="1"/>
            <a:endParaRPr lang="en-US" sz="16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736005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23211-7492-E625-077C-C39CD49085B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F18FB70-9DC6-8887-592D-C6BBF30B42A5}"/>
              </a:ext>
            </a:extLst>
          </p:cNvPr>
          <p:cNvSpPr>
            <a:spLocks noGrp="1"/>
          </p:cNvSpPr>
          <p:nvPr>
            <p:ph type="body" sz="quarter" idx="10"/>
          </p:nvPr>
        </p:nvSpPr>
        <p:spPr/>
        <p:txBody>
          <a:bodyPr/>
          <a:lstStyle/>
          <a:p>
            <a:r>
              <a:rPr lang="en-US" sz="5400" dirty="0"/>
              <a:t>Conclusions, next steps, and closing remarks</a:t>
            </a:r>
            <a:endParaRPr lang="en-US" dirty="0"/>
          </a:p>
        </p:txBody>
      </p:sp>
    </p:spTree>
    <p:extLst>
      <p:ext uri="{BB962C8B-B14F-4D97-AF65-F5344CB8AC3E}">
        <p14:creationId xmlns:p14="http://schemas.microsoft.com/office/powerpoint/2010/main" val="2374241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pattFill prst="pct10">
          <a:fgClr>
            <a:srgbClr val="00B050"/>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3276600"/>
            <a:ext cx="8229600" cy="609601"/>
          </a:xfrm>
        </p:spPr>
        <p:txBody>
          <a:bodyPr/>
          <a:lstStyle/>
          <a:p>
            <a:pPr algn="ctr">
              <a:buNone/>
            </a:pPr>
            <a:r>
              <a:rPr lang="en-US" sz="4800" b="1" dirty="0"/>
              <a:t>THANK YOU</a:t>
            </a:r>
          </a:p>
        </p:txBody>
      </p:sp>
      <p:sp>
        <p:nvSpPr>
          <p:cNvPr id="3" name="Title 2"/>
          <p:cNvSpPr>
            <a:spLocks noGrp="1"/>
          </p:cNvSpPr>
          <p:nvPr>
            <p:ph type="title"/>
          </p:nvPr>
        </p:nvSpPr>
        <p:spPr/>
        <p:txBody>
          <a:bodyPr>
            <a:normAutofit fontScale="90000"/>
          </a:bodyPr>
          <a:lstStyle/>
          <a:p>
            <a:br>
              <a:rPr lang="en-US" dirty="0"/>
            </a:br>
            <a:endParaRPr lang="en-US" dirty="0"/>
          </a:p>
        </p:txBody>
      </p:sp>
      <p:pic>
        <p:nvPicPr>
          <p:cNvPr id="9" name="Picture 8" descr="E:\ATU logo 2020\ATU_UAT LOGO PRESS_No tag-P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72682"/>
            <a:ext cx="3048000" cy="1989518"/>
          </a:xfrm>
          <a:prstGeom prst="rect">
            <a:avLst/>
          </a:prstGeom>
          <a:noFill/>
          <a:ln>
            <a:noFill/>
          </a:ln>
        </p:spPr>
      </p:pic>
      <p:sp>
        <p:nvSpPr>
          <p:cNvPr id="12" name="Date Placeholder 3"/>
          <p:cNvSpPr>
            <a:spLocks noGrp="1"/>
          </p:cNvSpPr>
          <p:nvPr>
            <p:ph type="dt" sz="half" idx="4294967295"/>
          </p:nvPr>
        </p:nvSpPr>
        <p:spPr>
          <a:xfrm>
            <a:off x="3429000" y="4952999"/>
            <a:ext cx="5181600" cy="609601"/>
          </a:xfrm>
          <a:prstGeom prst="rect">
            <a:avLst/>
          </a:prstGeom>
        </p:spPr>
        <p:txBody>
          <a:bodyPr/>
          <a:lstStyle/>
          <a:p>
            <a:pPr algn="ctr">
              <a:defRPr/>
            </a:pPr>
            <a:r>
              <a:rPr lang="en-US" sz="1800" dirty="0">
                <a:solidFill>
                  <a:srgbClr val="009900"/>
                </a:solidFill>
              </a:rPr>
              <a:t>www.atuuat.africa</a:t>
            </a:r>
          </a:p>
          <a:p>
            <a:pPr algn="ctr">
              <a:defRPr/>
            </a:pPr>
            <a:r>
              <a:rPr lang="en-US" sz="1800" dirty="0">
                <a:solidFill>
                  <a:srgbClr val="009900"/>
                </a:solidFill>
              </a:rPr>
              <a:t>May 2025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630D9-F5CB-7045-7C45-7A857876EE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2E09664-7DAB-6451-DE96-BEFBA70738D2}"/>
              </a:ext>
            </a:extLst>
          </p:cNvPr>
          <p:cNvSpPr>
            <a:spLocks noGrp="1"/>
          </p:cNvSpPr>
          <p:nvPr>
            <p:ph type="body" sz="quarter" idx="10"/>
          </p:nvPr>
        </p:nvSpPr>
        <p:spPr/>
        <p:txBody>
          <a:bodyPr/>
          <a:lstStyle/>
          <a:p>
            <a:r>
              <a:rPr lang="en-US" dirty="0"/>
              <a:t>Back Up Slides</a:t>
            </a:r>
          </a:p>
        </p:txBody>
      </p:sp>
    </p:spTree>
    <p:extLst>
      <p:ext uri="{BB962C8B-B14F-4D97-AF65-F5344CB8AC3E}">
        <p14:creationId xmlns:p14="http://schemas.microsoft.com/office/powerpoint/2010/main" val="3661878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BD5B1-6E72-D0BD-698F-EEB98B4887B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050AEEB-57CF-9F2E-6A97-9B7F5F1C2675}"/>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E0986C9B-FECF-E93D-6D1B-57FD81871BA0}"/>
              </a:ext>
            </a:extLst>
          </p:cNvPr>
          <p:cNvSpPr>
            <a:spLocks noGrp="1"/>
          </p:cNvSpPr>
          <p:nvPr>
            <p:ph idx="1"/>
          </p:nvPr>
        </p:nvSpPr>
        <p:spPr>
          <a:xfrm>
            <a:off x="609600" y="1447800"/>
            <a:ext cx="10972800" cy="4559300"/>
          </a:xfrm>
        </p:spPr>
        <p:txBody>
          <a:bodyPr>
            <a:normAutofit lnSpcReduction="10000"/>
          </a:bodyPr>
          <a:lstStyle/>
          <a:p>
            <a:pPr defTabSz="228600">
              <a:defRPr/>
            </a:pPr>
            <a:r>
              <a:rPr lang="en-US" sz="2400" dirty="0"/>
              <a:t>During sub-regional consultations, several Administrations expressed interest in pursuing joint government-industry work aimed at developing technical studies to WP 5D</a:t>
            </a:r>
          </a:p>
          <a:p>
            <a:pPr defTabSz="228600">
              <a:defRPr/>
            </a:pPr>
            <a:r>
              <a:rPr lang="en-US" sz="2400" dirty="0"/>
              <a:t>Thus far, attention has focused on sharing and compatibility studies between the fixed service and IMT in the frequency band 7125-8400 MHz – particularly with respect to scenarios that mirror real-world, national conditions</a:t>
            </a:r>
          </a:p>
          <a:p>
            <a:pPr defTabSz="228600">
              <a:defRPr/>
            </a:pPr>
            <a:r>
              <a:rPr lang="en-US" sz="2400" dirty="0"/>
              <a:t>This side event aims to support regional preparation for WRC-27 agenda item 1.7 by fostering technical understanding, information exchange, and industry-government collaboration</a:t>
            </a:r>
          </a:p>
          <a:p>
            <a:pPr defTabSz="228600">
              <a:defRPr/>
            </a:pPr>
            <a:r>
              <a:rPr lang="en-US" sz="2400" dirty="0"/>
              <a:t>The event lays the groundwork for collaborative contributions that reflect local realities and strengthen the region’s voice in ITU discussions</a:t>
            </a:r>
          </a:p>
        </p:txBody>
      </p:sp>
      <p:sp>
        <p:nvSpPr>
          <p:cNvPr id="2" name="Title 1">
            <a:extLst>
              <a:ext uri="{FF2B5EF4-FFF2-40B4-BE49-F238E27FC236}">
                <a16:creationId xmlns:a16="http://schemas.microsoft.com/office/drawing/2014/main" id="{CB658D31-7220-9F7F-B57F-5953409E8F8F}"/>
              </a:ext>
            </a:extLst>
          </p:cNvPr>
          <p:cNvSpPr>
            <a:spLocks noGrp="1"/>
          </p:cNvSpPr>
          <p:nvPr>
            <p:ph type="title"/>
          </p:nvPr>
        </p:nvSpPr>
        <p:spPr/>
        <p:txBody>
          <a:bodyPr>
            <a:noAutofit/>
          </a:bodyPr>
          <a:lstStyle/>
          <a:p>
            <a:r>
              <a:rPr lang="en-US" sz="2800" dirty="0"/>
              <a:t>Supporting joint government-industry work to develop technical contributions to WP 5D</a:t>
            </a:r>
          </a:p>
        </p:txBody>
      </p:sp>
      <p:sp>
        <p:nvSpPr>
          <p:cNvPr id="10" name="Slide Number Placeholder 4">
            <a:extLst>
              <a:ext uri="{FF2B5EF4-FFF2-40B4-BE49-F238E27FC236}">
                <a16:creationId xmlns:a16="http://schemas.microsoft.com/office/drawing/2014/main" id="{8726EE61-7570-76B1-582E-191CD10A637C}"/>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47</a:t>
            </a:fld>
            <a:endParaRPr lang="en-US" dirty="0">
              <a:solidFill>
                <a:srgbClr val="00B050"/>
              </a:solidFill>
            </a:endParaRPr>
          </a:p>
        </p:txBody>
      </p:sp>
    </p:spTree>
    <p:extLst>
      <p:ext uri="{BB962C8B-B14F-4D97-AF65-F5344CB8AC3E}">
        <p14:creationId xmlns:p14="http://schemas.microsoft.com/office/powerpoint/2010/main" val="750308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7C5F7-2E91-7734-D8BD-59A0DC35777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B0EC146-63E6-F8F0-BA4A-0F1716FCD080}"/>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40DA5061-4D4F-96DD-87A6-21FB00BA2A08}"/>
              </a:ext>
            </a:extLst>
          </p:cNvPr>
          <p:cNvSpPr>
            <a:spLocks noGrp="1"/>
          </p:cNvSpPr>
          <p:nvPr>
            <p:ph idx="1"/>
          </p:nvPr>
        </p:nvSpPr>
        <p:spPr>
          <a:xfrm>
            <a:off x="609599" y="1981200"/>
            <a:ext cx="5221225" cy="4359276"/>
          </a:xfrm>
        </p:spPr>
        <p:txBody>
          <a:bodyPr>
            <a:noAutofit/>
          </a:bodyPr>
          <a:lstStyle/>
          <a:p>
            <a:r>
              <a:rPr lang="en-US" sz="1500" dirty="0"/>
              <a:t>As of September 2024, 79 operators in 41 countries have invested in 5G mobile or fixed wireless access services</a:t>
            </a:r>
          </a:p>
          <a:p>
            <a:pPr lvl="1"/>
            <a:r>
              <a:rPr lang="en-US" sz="1500" dirty="0"/>
              <a:t>35 operators in 21 countries have already launched 5G networks</a:t>
            </a:r>
          </a:p>
          <a:p>
            <a:pPr lvl="1"/>
            <a:r>
              <a:rPr lang="en-US" sz="1500" dirty="0"/>
              <a:t>26 operators in 19 countries have soft-launched or tested 5G networks</a:t>
            </a:r>
          </a:p>
          <a:p>
            <a:pPr lvl="1"/>
            <a:r>
              <a:rPr lang="en-US" sz="1500" dirty="0"/>
              <a:t>17 operators in 14 countries are currently planning 5G deployments</a:t>
            </a:r>
          </a:p>
          <a:p>
            <a:pPr defTabSz="228600">
              <a:defRPr/>
            </a:pPr>
            <a:r>
              <a:rPr lang="en-US" sz="1500" dirty="0"/>
              <a:t>By 2030, 5G is projected to account for more than 226 million mobile connections in the region</a:t>
            </a:r>
          </a:p>
          <a:p>
            <a:pPr defTabSz="228600">
              <a:defRPr/>
            </a:pPr>
            <a:r>
              <a:rPr lang="en-US" sz="1500" dirty="0"/>
              <a:t>As the foundation for current and future connectivity needs, including 6G, additional IMT spectrum can help expand access, close the digital divide, and support the implementation of next-generation connectivity infrastructure across the region</a:t>
            </a:r>
          </a:p>
        </p:txBody>
      </p:sp>
      <p:sp>
        <p:nvSpPr>
          <p:cNvPr id="2" name="Title 1">
            <a:extLst>
              <a:ext uri="{FF2B5EF4-FFF2-40B4-BE49-F238E27FC236}">
                <a16:creationId xmlns:a16="http://schemas.microsoft.com/office/drawing/2014/main" id="{5C143DD8-FEFC-6C67-22E3-FBBC1B5372A3}"/>
              </a:ext>
            </a:extLst>
          </p:cNvPr>
          <p:cNvSpPr>
            <a:spLocks noGrp="1"/>
          </p:cNvSpPr>
          <p:nvPr>
            <p:ph type="title"/>
          </p:nvPr>
        </p:nvSpPr>
        <p:spPr/>
        <p:txBody>
          <a:bodyPr>
            <a:noAutofit/>
          </a:bodyPr>
          <a:lstStyle/>
          <a:p>
            <a:r>
              <a:rPr lang="en-US" sz="2400" dirty="0">
                <a:highlight>
                  <a:srgbClr val="FFFF00"/>
                </a:highlight>
              </a:rPr>
              <a:t>Allocating additional IMT spectrum to advance connectivity goals</a:t>
            </a:r>
          </a:p>
        </p:txBody>
      </p:sp>
      <p:sp>
        <p:nvSpPr>
          <p:cNvPr id="10" name="Slide Number Placeholder 4">
            <a:extLst>
              <a:ext uri="{FF2B5EF4-FFF2-40B4-BE49-F238E27FC236}">
                <a16:creationId xmlns:a16="http://schemas.microsoft.com/office/drawing/2014/main" id="{92B15DE4-5A87-BB51-2769-484D7E3832C9}"/>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48</a:t>
            </a:fld>
            <a:endParaRPr lang="en-US" dirty="0">
              <a:solidFill>
                <a:srgbClr val="00B050"/>
              </a:solidFill>
            </a:endParaRPr>
          </a:p>
        </p:txBody>
      </p:sp>
      <p:pic>
        <p:nvPicPr>
          <p:cNvPr id="3" name="Content Placeholder 5" descr="A map of africa with different colored states&#10;&#10;AI-generated content may be incorrect.">
            <a:extLst>
              <a:ext uri="{FF2B5EF4-FFF2-40B4-BE49-F238E27FC236}">
                <a16:creationId xmlns:a16="http://schemas.microsoft.com/office/drawing/2014/main" id="{93D8D4A3-9D50-F6FC-D51D-1235C3380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176" y="1719484"/>
            <a:ext cx="5075094" cy="4233673"/>
          </a:xfrm>
          <a:prstGeom prst="rect">
            <a:avLst/>
          </a:prstGeom>
        </p:spPr>
      </p:pic>
      <p:sp>
        <p:nvSpPr>
          <p:cNvPr id="5" name="Footer Placeholder 1">
            <a:extLst>
              <a:ext uri="{FF2B5EF4-FFF2-40B4-BE49-F238E27FC236}">
                <a16:creationId xmlns:a16="http://schemas.microsoft.com/office/drawing/2014/main" id="{C6A0B0DE-9E84-C389-B20D-241A01C3375E}"/>
              </a:ext>
            </a:extLst>
          </p:cNvPr>
          <p:cNvSpPr txBox="1">
            <a:spLocks/>
          </p:cNvSpPr>
          <p:nvPr/>
        </p:nvSpPr>
        <p:spPr>
          <a:xfrm>
            <a:off x="8687800" y="5961704"/>
            <a:ext cx="2748470" cy="1422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3E4D63"/>
                </a:solidFill>
              </a:rPr>
              <a:t>Source: </a:t>
            </a:r>
            <a:r>
              <a:rPr lang="fr-FR" sz="800" dirty="0">
                <a:solidFill>
                  <a:srgbClr val="3E4D63"/>
                </a:solidFill>
              </a:rPr>
              <a:t>Global mobile </a:t>
            </a:r>
            <a:r>
              <a:rPr lang="fr-FR" sz="800" dirty="0" err="1">
                <a:solidFill>
                  <a:srgbClr val="3E4D63"/>
                </a:solidFill>
              </a:rPr>
              <a:t>Suppliers</a:t>
            </a:r>
            <a:r>
              <a:rPr lang="fr-FR" sz="800" dirty="0">
                <a:solidFill>
                  <a:srgbClr val="3E4D63"/>
                </a:solidFill>
              </a:rPr>
              <a:t> Association (GSA), GSMA</a:t>
            </a:r>
            <a:endParaRPr lang="en-US" sz="800" dirty="0">
              <a:solidFill>
                <a:srgbClr val="3E4D63"/>
              </a:solidFill>
            </a:endParaRPr>
          </a:p>
        </p:txBody>
      </p:sp>
      <p:sp>
        <p:nvSpPr>
          <p:cNvPr id="8" name="TextBox 7">
            <a:extLst>
              <a:ext uri="{FF2B5EF4-FFF2-40B4-BE49-F238E27FC236}">
                <a16:creationId xmlns:a16="http://schemas.microsoft.com/office/drawing/2014/main" id="{79971C92-7F93-996C-E823-58809542E246}"/>
              </a:ext>
            </a:extLst>
          </p:cNvPr>
          <p:cNvSpPr txBox="1"/>
          <p:nvPr/>
        </p:nvSpPr>
        <p:spPr>
          <a:xfrm>
            <a:off x="609600" y="1170980"/>
            <a:ext cx="10521870" cy="646331"/>
          </a:xfrm>
          <a:prstGeom prst="rect">
            <a:avLst/>
          </a:prstGeom>
          <a:noFill/>
        </p:spPr>
        <p:txBody>
          <a:bodyPr wrap="square">
            <a:spAutoFit/>
          </a:bodyPr>
          <a:lstStyle/>
          <a:p>
            <a:r>
              <a:rPr lang="en-US" sz="1800" b="1" dirty="0"/>
              <a:t>Africa’s connectivity ecosystem continues to grow, but more spectrum could help support advanced wireless use cases</a:t>
            </a:r>
            <a:endParaRPr lang="en-US" dirty="0"/>
          </a:p>
        </p:txBody>
      </p:sp>
    </p:spTree>
    <p:extLst>
      <p:ext uri="{BB962C8B-B14F-4D97-AF65-F5344CB8AC3E}">
        <p14:creationId xmlns:p14="http://schemas.microsoft.com/office/powerpoint/2010/main" val="2063716015"/>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DC6E3-87C3-A2C6-FFF7-C55018D829E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AB351E5-6D8B-4F86-5F68-8E08813DAF51}"/>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97E53116-6DBE-EC32-4010-FFEF2A5A6485}"/>
              </a:ext>
            </a:extLst>
          </p:cNvPr>
          <p:cNvSpPr>
            <a:spLocks noGrp="1"/>
          </p:cNvSpPr>
          <p:nvPr>
            <p:ph idx="1"/>
          </p:nvPr>
        </p:nvSpPr>
        <p:spPr>
          <a:xfrm>
            <a:off x="609599" y="1924736"/>
            <a:ext cx="6019801" cy="4415739"/>
          </a:xfrm>
        </p:spPr>
        <p:txBody>
          <a:bodyPr>
            <a:noAutofit/>
          </a:bodyPr>
          <a:lstStyle/>
          <a:p>
            <a:r>
              <a:rPr lang="en-US" sz="1600" dirty="0"/>
              <a:t>The frequency band 7125-8400 MHz offers significant potential for high-capacity IMT deployments, especially in regard to emerging 6G applications</a:t>
            </a:r>
          </a:p>
          <a:p>
            <a:pPr defTabSz="228600">
              <a:defRPr/>
            </a:pPr>
            <a:r>
              <a:rPr lang="en-US" sz="1600" dirty="0"/>
              <a:t>WRC-27 studies must evaluate the feasibility of coexistence between IMT and incumbent fixed service links</a:t>
            </a:r>
          </a:p>
          <a:p>
            <a:pPr defTabSz="228600">
              <a:defRPr/>
            </a:pPr>
            <a:r>
              <a:rPr lang="en-US" sz="1600" dirty="0"/>
              <a:t>Nationally representative scenarios are essential to ensure credible study outcomes, including:</a:t>
            </a:r>
          </a:p>
          <a:p>
            <a:pPr lvl="1" defTabSz="228600">
              <a:defRPr/>
            </a:pPr>
            <a:r>
              <a:rPr lang="en-US" sz="1600" dirty="0"/>
              <a:t>Existing fixed service deployments</a:t>
            </a:r>
          </a:p>
          <a:p>
            <a:pPr lvl="1" defTabSz="228600">
              <a:defRPr/>
            </a:pPr>
            <a:r>
              <a:rPr lang="en-US" sz="1600" dirty="0"/>
              <a:t>IMT rollout projections and spectrum demands by geography</a:t>
            </a:r>
          </a:p>
          <a:p>
            <a:pPr lvl="1" defTabSz="228600">
              <a:defRPr/>
            </a:pPr>
            <a:r>
              <a:rPr lang="en-US" sz="1600" dirty="0"/>
              <a:t>Typical link distances, antenna heights, and terrain types</a:t>
            </a:r>
          </a:p>
          <a:p>
            <a:pPr defTabSz="228600">
              <a:defRPr/>
            </a:pPr>
            <a:r>
              <a:rPr lang="en-US" sz="1600" dirty="0"/>
              <a:t>These conversations will help improve the relevance of sharing studies and help shape discussions at WRC-27</a:t>
            </a:r>
          </a:p>
        </p:txBody>
      </p:sp>
      <p:sp>
        <p:nvSpPr>
          <p:cNvPr id="2" name="Title 1">
            <a:extLst>
              <a:ext uri="{FF2B5EF4-FFF2-40B4-BE49-F238E27FC236}">
                <a16:creationId xmlns:a16="http://schemas.microsoft.com/office/drawing/2014/main" id="{0F04F4A1-D170-EA83-EAD2-450AFC7BBE45}"/>
              </a:ext>
            </a:extLst>
          </p:cNvPr>
          <p:cNvSpPr>
            <a:spLocks noGrp="1"/>
          </p:cNvSpPr>
          <p:nvPr>
            <p:ph type="title"/>
          </p:nvPr>
        </p:nvSpPr>
        <p:spPr/>
        <p:txBody>
          <a:bodyPr>
            <a:noAutofit/>
          </a:bodyPr>
          <a:lstStyle/>
          <a:p>
            <a:r>
              <a:rPr lang="en-US" sz="2800" dirty="0"/>
              <a:t>Leveraging the frequency band 7125-8400 MHz</a:t>
            </a:r>
          </a:p>
        </p:txBody>
      </p:sp>
      <p:sp>
        <p:nvSpPr>
          <p:cNvPr id="10" name="Slide Number Placeholder 4">
            <a:extLst>
              <a:ext uri="{FF2B5EF4-FFF2-40B4-BE49-F238E27FC236}">
                <a16:creationId xmlns:a16="http://schemas.microsoft.com/office/drawing/2014/main" id="{84BF084D-BF41-FF17-1013-09F4C0D44C72}"/>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49</a:t>
            </a:fld>
            <a:endParaRPr lang="en-US" dirty="0">
              <a:solidFill>
                <a:srgbClr val="00B050"/>
              </a:solidFill>
            </a:endParaRPr>
          </a:p>
        </p:txBody>
      </p:sp>
      <p:sp>
        <p:nvSpPr>
          <p:cNvPr id="8" name="TextBox 7">
            <a:extLst>
              <a:ext uri="{FF2B5EF4-FFF2-40B4-BE49-F238E27FC236}">
                <a16:creationId xmlns:a16="http://schemas.microsoft.com/office/drawing/2014/main" id="{DA960AE0-DD9C-64FB-A97F-1E19E2128382}"/>
              </a:ext>
            </a:extLst>
          </p:cNvPr>
          <p:cNvSpPr txBox="1"/>
          <p:nvPr/>
        </p:nvSpPr>
        <p:spPr>
          <a:xfrm>
            <a:off x="609600" y="1170980"/>
            <a:ext cx="10521870" cy="369332"/>
          </a:xfrm>
          <a:prstGeom prst="rect">
            <a:avLst/>
          </a:prstGeom>
          <a:noFill/>
        </p:spPr>
        <p:txBody>
          <a:bodyPr wrap="square">
            <a:spAutoFit/>
          </a:bodyPr>
          <a:lstStyle/>
          <a:p>
            <a:r>
              <a:rPr lang="en-US" b="1" dirty="0"/>
              <a:t>Balancing IMT growth with protection of existing fixed service deployments</a:t>
            </a:r>
            <a:endParaRPr lang="en-US" dirty="0"/>
          </a:p>
        </p:txBody>
      </p:sp>
      <p:pic>
        <p:nvPicPr>
          <p:cNvPr id="7" name="Graphic 6" descr="Cell Tower with solid fill">
            <a:extLst>
              <a:ext uri="{FF2B5EF4-FFF2-40B4-BE49-F238E27FC236}">
                <a16:creationId xmlns:a16="http://schemas.microsoft.com/office/drawing/2014/main" id="{D003CF65-FCC9-21C1-2A92-8000EE3F35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8170" y="1875891"/>
            <a:ext cx="4031313" cy="4031313"/>
          </a:xfrm>
          <a:prstGeom prst="rect">
            <a:avLst/>
          </a:prstGeom>
        </p:spPr>
      </p:pic>
    </p:spTree>
    <p:extLst>
      <p:ext uri="{BB962C8B-B14F-4D97-AF65-F5344CB8AC3E}">
        <p14:creationId xmlns:p14="http://schemas.microsoft.com/office/powerpoint/2010/main" val="168129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39C49-2B3F-3F4B-1E17-02D29CD5380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A5D5FE2-12D1-5591-14CC-7D13740E3833}"/>
              </a:ext>
            </a:extLst>
          </p:cNvPr>
          <p:cNvSpPr>
            <a:spLocks noGrp="1"/>
          </p:cNvSpPr>
          <p:nvPr>
            <p:ph type="body" sz="quarter" idx="10"/>
          </p:nvPr>
        </p:nvSpPr>
        <p:spPr>
          <a:xfrm>
            <a:off x="3124200" y="740702"/>
            <a:ext cx="8982511" cy="829021"/>
          </a:xfrm>
        </p:spPr>
        <p:txBody>
          <a:bodyPr/>
          <a:lstStyle/>
          <a:p>
            <a:r>
              <a:rPr lang="en-US" dirty="0"/>
              <a:t>Frequency band 7/8 GHz for IMT in the context of 6G developments</a:t>
            </a:r>
          </a:p>
        </p:txBody>
      </p:sp>
    </p:spTree>
    <p:extLst>
      <p:ext uri="{BB962C8B-B14F-4D97-AF65-F5344CB8AC3E}">
        <p14:creationId xmlns:p14="http://schemas.microsoft.com/office/powerpoint/2010/main" val="1558713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58736-9C8E-4184-5113-F0F81DCA40B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F69A343-0747-6A57-BAB1-B63B205BFDB6}"/>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F744B755-9578-F8F1-FE8C-AF3A4DB52953}"/>
              </a:ext>
            </a:extLst>
          </p:cNvPr>
          <p:cNvSpPr>
            <a:spLocks noGrp="1"/>
          </p:cNvSpPr>
          <p:nvPr>
            <p:ph idx="1"/>
          </p:nvPr>
        </p:nvSpPr>
        <p:spPr>
          <a:xfrm>
            <a:off x="609599" y="1924736"/>
            <a:ext cx="4572001" cy="4415739"/>
          </a:xfrm>
        </p:spPr>
        <p:txBody>
          <a:bodyPr>
            <a:noAutofit/>
          </a:bodyPr>
          <a:lstStyle/>
          <a:p>
            <a:pPr lvl="0"/>
            <a:r>
              <a:rPr lang="en-GB" sz="2000" dirty="0"/>
              <a:t>All ATU Member States deployed FS in </a:t>
            </a:r>
            <a:r>
              <a:rPr lang="en-GB" sz="2000" b="1" dirty="0"/>
              <a:t>7075-7145 </a:t>
            </a:r>
            <a:r>
              <a:rPr lang="en-GB" sz="2000" b="1" dirty="0" err="1"/>
              <a:t>MHz</a:t>
            </a:r>
            <a:r>
              <a:rPr lang="en-GB" sz="2000" dirty="0" err="1"/>
              <a:t>.</a:t>
            </a:r>
            <a:r>
              <a:rPr lang="en-GB" sz="2000" dirty="0"/>
              <a:t> </a:t>
            </a:r>
            <a:endParaRPr lang="en-US" sz="2000" dirty="0"/>
          </a:p>
          <a:p>
            <a:pPr defTabSz="228600">
              <a:defRPr/>
            </a:pPr>
            <a:r>
              <a:rPr lang="en-GB" sz="2000" dirty="0"/>
              <a:t>All ATU Member States deployed FS in </a:t>
            </a:r>
            <a:r>
              <a:rPr lang="en-GB" sz="2000" b="1" dirty="0"/>
              <a:t>7145-7190 </a:t>
            </a:r>
            <a:r>
              <a:rPr lang="en-GB" sz="2000" b="1" dirty="0" err="1"/>
              <a:t>MHz</a:t>
            </a:r>
            <a:r>
              <a:rPr lang="en-GB" sz="2000" dirty="0" err="1"/>
              <a:t>.</a:t>
            </a:r>
            <a:r>
              <a:rPr lang="en-GB" sz="2000" dirty="0"/>
              <a:t> </a:t>
            </a:r>
            <a:endParaRPr lang="en-US" sz="2000" dirty="0"/>
          </a:p>
          <a:p>
            <a:pPr defTabSz="228600">
              <a:defRPr/>
            </a:pPr>
            <a:r>
              <a:rPr lang="en-GB" sz="2000" dirty="0"/>
              <a:t>The majority of ATU Member States deployed FS in </a:t>
            </a:r>
            <a:r>
              <a:rPr lang="en-GB" sz="2000" b="1" dirty="0"/>
              <a:t>7190-7235 </a:t>
            </a:r>
            <a:r>
              <a:rPr lang="en-GB" sz="2000" b="1" dirty="0" err="1"/>
              <a:t>MHz</a:t>
            </a:r>
            <a:r>
              <a:rPr lang="en-GB" sz="2000" dirty="0" err="1"/>
              <a:t>.</a:t>
            </a:r>
            <a:r>
              <a:rPr lang="en-GB" sz="2000" dirty="0"/>
              <a:t> </a:t>
            </a:r>
            <a:endParaRPr lang="en-US" sz="2000" dirty="0"/>
          </a:p>
          <a:p>
            <a:pPr defTabSz="228600">
              <a:defRPr/>
            </a:pPr>
            <a:r>
              <a:rPr lang="en-GB" sz="2000" dirty="0"/>
              <a:t>The majority of ATU Members States deployed FS in </a:t>
            </a:r>
            <a:r>
              <a:rPr lang="en-GB" sz="2000" b="1" dirty="0"/>
              <a:t>7235-7250 </a:t>
            </a:r>
            <a:r>
              <a:rPr lang="en-GB" sz="2000" b="1" dirty="0" err="1"/>
              <a:t>MHz.</a:t>
            </a:r>
            <a:endParaRPr lang="en-US" sz="2000" dirty="0"/>
          </a:p>
        </p:txBody>
      </p:sp>
      <p:sp>
        <p:nvSpPr>
          <p:cNvPr id="2" name="Title 1">
            <a:extLst>
              <a:ext uri="{FF2B5EF4-FFF2-40B4-BE49-F238E27FC236}">
                <a16:creationId xmlns:a16="http://schemas.microsoft.com/office/drawing/2014/main" id="{D838ADB4-9061-46CC-4B54-FA8827A8FD8B}"/>
              </a:ext>
            </a:extLst>
          </p:cNvPr>
          <p:cNvSpPr>
            <a:spLocks noGrp="1"/>
          </p:cNvSpPr>
          <p:nvPr>
            <p:ph type="title"/>
          </p:nvPr>
        </p:nvSpPr>
        <p:spPr/>
        <p:txBody>
          <a:bodyPr>
            <a:noAutofit/>
          </a:bodyPr>
          <a:lstStyle/>
          <a:p>
            <a:r>
              <a:rPr lang="en-GB" sz="2800" dirty="0"/>
              <a:t>The current utilization of the 7/8 GHz band in ATU</a:t>
            </a:r>
            <a:endParaRPr lang="en-US" sz="2800" dirty="0"/>
          </a:p>
        </p:txBody>
      </p:sp>
      <p:sp>
        <p:nvSpPr>
          <p:cNvPr id="10" name="Slide Number Placeholder 4">
            <a:extLst>
              <a:ext uri="{FF2B5EF4-FFF2-40B4-BE49-F238E27FC236}">
                <a16:creationId xmlns:a16="http://schemas.microsoft.com/office/drawing/2014/main" id="{7521AB17-D919-3498-A737-1FAA8DC2E04E}"/>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50</a:t>
            </a:fld>
            <a:endParaRPr lang="en-US" dirty="0">
              <a:solidFill>
                <a:srgbClr val="00B050"/>
              </a:solidFill>
            </a:endParaRPr>
          </a:p>
        </p:txBody>
      </p:sp>
      <p:sp>
        <p:nvSpPr>
          <p:cNvPr id="8" name="TextBox 7">
            <a:extLst>
              <a:ext uri="{FF2B5EF4-FFF2-40B4-BE49-F238E27FC236}">
                <a16:creationId xmlns:a16="http://schemas.microsoft.com/office/drawing/2014/main" id="{4B3C46AF-1595-9144-6B15-09E9FAF6D00F}"/>
              </a:ext>
            </a:extLst>
          </p:cNvPr>
          <p:cNvSpPr txBox="1"/>
          <p:nvPr/>
        </p:nvSpPr>
        <p:spPr>
          <a:xfrm>
            <a:off x="609600" y="1170980"/>
            <a:ext cx="10521870" cy="646331"/>
          </a:xfrm>
          <a:prstGeom prst="rect">
            <a:avLst/>
          </a:prstGeom>
          <a:noFill/>
        </p:spPr>
        <p:txBody>
          <a:bodyPr wrap="square">
            <a:spAutoFit/>
          </a:bodyPr>
          <a:lstStyle/>
          <a:p>
            <a:r>
              <a:rPr lang="en-US" b="1" dirty="0"/>
              <a:t>7075-7250 MHz</a:t>
            </a:r>
          </a:p>
          <a:p>
            <a:endParaRPr lang="en-US" dirty="0"/>
          </a:p>
        </p:txBody>
      </p:sp>
      <p:pic>
        <p:nvPicPr>
          <p:cNvPr id="3" name="image15.png">
            <a:extLst>
              <a:ext uri="{FF2B5EF4-FFF2-40B4-BE49-F238E27FC236}">
                <a16:creationId xmlns:a16="http://schemas.microsoft.com/office/drawing/2014/main" id="{91B0A750-0EFC-55D1-2EDA-C2943A778781}"/>
              </a:ext>
            </a:extLst>
          </p:cNvPr>
          <p:cNvPicPr>
            <a:picLocks/>
          </p:cNvPicPr>
          <p:nvPr/>
        </p:nvPicPr>
        <p:blipFill>
          <a:blip r:embed="rId3"/>
          <a:srcRect l="-12" t="-16" r="-11" b="-15"/>
          <a:stretch>
            <a:fillRect/>
          </a:stretch>
        </p:blipFill>
        <p:spPr>
          <a:xfrm>
            <a:off x="5364153" y="1519830"/>
            <a:ext cx="3074107" cy="2299413"/>
          </a:xfrm>
          <a:prstGeom prst="rect">
            <a:avLst/>
          </a:prstGeom>
          <a:ln/>
        </p:spPr>
      </p:pic>
      <p:pic>
        <p:nvPicPr>
          <p:cNvPr id="5" name="image14.png">
            <a:extLst>
              <a:ext uri="{FF2B5EF4-FFF2-40B4-BE49-F238E27FC236}">
                <a16:creationId xmlns:a16="http://schemas.microsoft.com/office/drawing/2014/main" id="{78DC7F1F-6155-484F-8C6B-0E89962ECBD5}"/>
              </a:ext>
            </a:extLst>
          </p:cNvPr>
          <p:cNvPicPr>
            <a:picLocks/>
          </p:cNvPicPr>
          <p:nvPr/>
        </p:nvPicPr>
        <p:blipFill>
          <a:blip r:embed="rId4"/>
          <a:srcRect l="-12" t="-16" r="-11" b="-15"/>
          <a:stretch>
            <a:fillRect/>
          </a:stretch>
        </p:blipFill>
        <p:spPr>
          <a:xfrm>
            <a:off x="8718557" y="1545237"/>
            <a:ext cx="3010592" cy="2248597"/>
          </a:xfrm>
          <a:prstGeom prst="rect">
            <a:avLst/>
          </a:prstGeom>
          <a:ln/>
        </p:spPr>
      </p:pic>
      <p:pic>
        <p:nvPicPr>
          <p:cNvPr id="9" name="image2.png">
            <a:extLst>
              <a:ext uri="{FF2B5EF4-FFF2-40B4-BE49-F238E27FC236}">
                <a16:creationId xmlns:a16="http://schemas.microsoft.com/office/drawing/2014/main" id="{1731FEB9-80D3-6260-496D-136F41C7EF42}"/>
              </a:ext>
            </a:extLst>
          </p:cNvPr>
          <p:cNvPicPr>
            <a:picLocks/>
          </p:cNvPicPr>
          <p:nvPr/>
        </p:nvPicPr>
        <p:blipFill>
          <a:blip r:embed="rId5"/>
          <a:srcRect l="-11" t="-17" r="-11" b="-17"/>
          <a:stretch>
            <a:fillRect/>
          </a:stretch>
        </p:blipFill>
        <p:spPr>
          <a:xfrm>
            <a:off x="5218087" y="3960823"/>
            <a:ext cx="3366240" cy="2159734"/>
          </a:xfrm>
          <a:prstGeom prst="rect">
            <a:avLst/>
          </a:prstGeom>
          <a:ln/>
        </p:spPr>
      </p:pic>
      <p:pic>
        <p:nvPicPr>
          <p:cNvPr id="11" name="image10.png">
            <a:extLst>
              <a:ext uri="{FF2B5EF4-FFF2-40B4-BE49-F238E27FC236}">
                <a16:creationId xmlns:a16="http://schemas.microsoft.com/office/drawing/2014/main" id="{24056993-5C9E-1239-AB5A-A523ECA7D41C}"/>
              </a:ext>
            </a:extLst>
          </p:cNvPr>
          <p:cNvPicPr>
            <a:picLocks/>
          </p:cNvPicPr>
          <p:nvPr/>
        </p:nvPicPr>
        <p:blipFill>
          <a:blip r:embed="rId6"/>
          <a:srcRect l="-12" t="-16" r="-11" b="-15"/>
          <a:stretch>
            <a:fillRect/>
          </a:stretch>
        </p:blipFill>
        <p:spPr>
          <a:xfrm>
            <a:off x="8686800" y="3960823"/>
            <a:ext cx="3074107" cy="2248597"/>
          </a:xfrm>
          <a:prstGeom prst="rect">
            <a:avLst/>
          </a:prstGeom>
          <a:ln/>
        </p:spPr>
      </p:pic>
    </p:spTree>
    <p:extLst>
      <p:ext uri="{BB962C8B-B14F-4D97-AF65-F5344CB8AC3E}">
        <p14:creationId xmlns:p14="http://schemas.microsoft.com/office/powerpoint/2010/main" val="184662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706A3-9C76-82F7-616F-A5F77ED488B2}"/>
            </a:ext>
          </a:extLst>
        </p:cNvPr>
        <p:cNvGrpSpPr/>
        <p:nvPr/>
      </p:nvGrpSpPr>
      <p:grpSpPr>
        <a:xfrm>
          <a:off x="0" y="0"/>
          <a:ext cx="0" cy="0"/>
          <a:chOff x="0" y="0"/>
          <a:chExt cx="0" cy="0"/>
        </a:xfrm>
      </p:grpSpPr>
      <p:pic>
        <p:nvPicPr>
          <p:cNvPr id="15" name="image6.png">
            <a:extLst>
              <a:ext uri="{FF2B5EF4-FFF2-40B4-BE49-F238E27FC236}">
                <a16:creationId xmlns:a16="http://schemas.microsoft.com/office/drawing/2014/main" id="{E2787195-6143-D367-519A-ABDF1686B3FC}"/>
              </a:ext>
            </a:extLst>
          </p:cNvPr>
          <p:cNvPicPr/>
          <p:nvPr/>
        </p:nvPicPr>
        <p:blipFill>
          <a:blip r:embed="rId3"/>
          <a:srcRect l="-11" t="-16" r="-11" b="-15"/>
          <a:stretch>
            <a:fillRect/>
          </a:stretch>
        </p:blipFill>
        <p:spPr>
          <a:xfrm>
            <a:off x="7318197" y="3456299"/>
            <a:ext cx="2673350" cy="1986915"/>
          </a:xfrm>
          <a:prstGeom prst="rect">
            <a:avLst/>
          </a:prstGeom>
          <a:ln/>
        </p:spPr>
      </p:pic>
      <p:pic>
        <p:nvPicPr>
          <p:cNvPr id="13" name="image19.png">
            <a:extLst>
              <a:ext uri="{FF2B5EF4-FFF2-40B4-BE49-F238E27FC236}">
                <a16:creationId xmlns:a16="http://schemas.microsoft.com/office/drawing/2014/main" id="{1A437775-E9A6-862C-1671-C49401AF5BAF}"/>
              </a:ext>
            </a:extLst>
          </p:cNvPr>
          <p:cNvPicPr/>
          <p:nvPr/>
        </p:nvPicPr>
        <p:blipFill>
          <a:blip r:embed="rId4"/>
          <a:srcRect l="-12" t="-18" r="-11" b="-18"/>
          <a:stretch>
            <a:fillRect/>
          </a:stretch>
        </p:blipFill>
        <p:spPr>
          <a:xfrm>
            <a:off x="5108603" y="4757598"/>
            <a:ext cx="2753995" cy="1722120"/>
          </a:xfrm>
          <a:prstGeom prst="rect">
            <a:avLst/>
          </a:prstGeom>
          <a:ln/>
        </p:spPr>
      </p:pic>
      <p:sp>
        <p:nvSpPr>
          <p:cNvPr id="6" name="Title 1">
            <a:extLst>
              <a:ext uri="{FF2B5EF4-FFF2-40B4-BE49-F238E27FC236}">
                <a16:creationId xmlns:a16="http://schemas.microsoft.com/office/drawing/2014/main" id="{651DB248-1237-0BA0-7C2E-FDC032FC066D}"/>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8288C2AC-EB73-3DA5-8DF6-246B04F36333}"/>
              </a:ext>
            </a:extLst>
          </p:cNvPr>
          <p:cNvSpPr>
            <a:spLocks noGrp="1"/>
          </p:cNvSpPr>
          <p:nvPr>
            <p:ph idx="1"/>
          </p:nvPr>
        </p:nvSpPr>
        <p:spPr>
          <a:xfrm>
            <a:off x="609599" y="1924736"/>
            <a:ext cx="4572001" cy="4415739"/>
          </a:xfrm>
        </p:spPr>
        <p:txBody>
          <a:bodyPr>
            <a:noAutofit/>
          </a:bodyPr>
          <a:lstStyle/>
          <a:p>
            <a:r>
              <a:rPr lang="en-GB" sz="2000" dirty="0"/>
              <a:t>All ATU Member States deployed FS in </a:t>
            </a:r>
            <a:r>
              <a:rPr lang="en-GB" sz="2000" b="1" dirty="0"/>
              <a:t>7750-7900</a:t>
            </a:r>
            <a:r>
              <a:rPr lang="en-US" sz="2000" dirty="0"/>
              <a:t> </a:t>
            </a:r>
            <a:r>
              <a:rPr lang="en-GB" sz="2000" b="1" dirty="0" err="1"/>
              <a:t>MHz</a:t>
            </a:r>
            <a:r>
              <a:rPr lang="en-GB" sz="2000" dirty="0" err="1"/>
              <a:t>.</a:t>
            </a:r>
            <a:endParaRPr lang="en-GB" sz="2000" dirty="0"/>
          </a:p>
          <a:p>
            <a:pPr lvl="0"/>
            <a:r>
              <a:rPr lang="en-GB" sz="2000" dirty="0"/>
              <a:t>All ATU Member States deployed FS in </a:t>
            </a:r>
            <a:r>
              <a:rPr lang="en-GB" sz="2000" b="1" dirty="0"/>
              <a:t>7900-8025</a:t>
            </a:r>
            <a:r>
              <a:rPr lang="en-GB" sz="2000" dirty="0"/>
              <a:t> </a:t>
            </a:r>
            <a:r>
              <a:rPr lang="en-GB" sz="2000" b="1" dirty="0" err="1"/>
              <a:t>MHz</a:t>
            </a:r>
            <a:r>
              <a:rPr lang="en-GB" sz="2000" dirty="0" err="1"/>
              <a:t>.</a:t>
            </a:r>
            <a:r>
              <a:rPr lang="en-GB" sz="2000" dirty="0"/>
              <a:t> </a:t>
            </a:r>
            <a:endParaRPr lang="en-US" sz="2000" dirty="0"/>
          </a:p>
          <a:p>
            <a:r>
              <a:rPr lang="en-GB" sz="2000" dirty="0"/>
              <a:t>All ATU Member States deployed FS in </a:t>
            </a:r>
            <a:r>
              <a:rPr lang="en-GB" sz="2000" b="1" dirty="0"/>
              <a:t>8025-8175</a:t>
            </a:r>
            <a:r>
              <a:rPr lang="en-GB" sz="2000" dirty="0"/>
              <a:t> </a:t>
            </a:r>
            <a:r>
              <a:rPr lang="en-GB" sz="2000" b="1" dirty="0" err="1"/>
              <a:t>MHz</a:t>
            </a:r>
            <a:r>
              <a:rPr lang="en-GB" sz="2000" dirty="0" err="1"/>
              <a:t>.</a:t>
            </a:r>
            <a:endParaRPr lang="en-US" sz="2000" dirty="0"/>
          </a:p>
          <a:p>
            <a:pPr defTabSz="228600">
              <a:defRPr/>
            </a:pPr>
            <a:r>
              <a:rPr lang="en-GB" sz="2000" dirty="0"/>
              <a:t>All ATU Member States deployed FS in </a:t>
            </a:r>
            <a:r>
              <a:rPr lang="en-GB" sz="2000" b="1" dirty="0"/>
              <a:t>8175-8215</a:t>
            </a:r>
            <a:r>
              <a:rPr lang="en-GB" sz="2000" dirty="0"/>
              <a:t> </a:t>
            </a:r>
            <a:r>
              <a:rPr lang="en-GB" sz="2000" b="1" dirty="0" err="1"/>
              <a:t>MHz</a:t>
            </a:r>
            <a:r>
              <a:rPr lang="en-GB" sz="2000" dirty="0" err="1"/>
              <a:t>.</a:t>
            </a:r>
            <a:endParaRPr lang="en-US" sz="2000" dirty="0"/>
          </a:p>
          <a:p>
            <a:pPr defTabSz="228600">
              <a:defRPr/>
            </a:pPr>
            <a:r>
              <a:rPr lang="en-GB" sz="2000" dirty="0"/>
              <a:t>All ATU Member States deployed FS in </a:t>
            </a:r>
            <a:r>
              <a:rPr lang="en-GB" sz="2000" b="1" dirty="0"/>
              <a:t>8215-8400</a:t>
            </a:r>
            <a:r>
              <a:rPr lang="en-GB" sz="2000" dirty="0"/>
              <a:t> </a:t>
            </a:r>
            <a:r>
              <a:rPr lang="en-GB" sz="2000" b="1" dirty="0" err="1"/>
              <a:t>MHz</a:t>
            </a:r>
            <a:r>
              <a:rPr lang="en-GB" sz="2000" dirty="0" err="1"/>
              <a:t>.</a:t>
            </a:r>
            <a:endParaRPr lang="en-US" sz="2000" dirty="0"/>
          </a:p>
        </p:txBody>
      </p:sp>
      <p:sp>
        <p:nvSpPr>
          <p:cNvPr id="2" name="Title 1">
            <a:extLst>
              <a:ext uri="{FF2B5EF4-FFF2-40B4-BE49-F238E27FC236}">
                <a16:creationId xmlns:a16="http://schemas.microsoft.com/office/drawing/2014/main" id="{74408E9A-2172-351F-2501-53EEA2079588}"/>
              </a:ext>
            </a:extLst>
          </p:cNvPr>
          <p:cNvSpPr>
            <a:spLocks noGrp="1"/>
          </p:cNvSpPr>
          <p:nvPr>
            <p:ph type="title"/>
          </p:nvPr>
        </p:nvSpPr>
        <p:spPr/>
        <p:txBody>
          <a:bodyPr>
            <a:noAutofit/>
          </a:bodyPr>
          <a:lstStyle/>
          <a:p>
            <a:r>
              <a:rPr lang="en-GB" sz="2800" dirty="0"/>
              <a:t>The current utilization of the 7/8 GHz band in ATU</a:t>
            </a:r>
            <a:endParaRPr lang="en-US" sz="2800" dirty="0"/>
          </a:p>
        </p:txBody>
      </p:sp>
      <p:sp>
        <p:nvSpPr>
          <p:cNvPr id="10" name="Slide Number Placeholder 4">
            <a:extLst>
              <a:ext uri="{FF2B5EF4-FFF2-40B4-BE49-F238E27FC236}">
                <a16:creationId xmlns:a16="http://schemas.microsoft.com/office/drawing/2014/main" id="{9C86BFEE-658E-7997-54A2-12E5E844D89D}"/>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51</a:t>
            </a:fld>
            <a:endParaRPr lang="en-US" dirty="0">
              <a:solidFill>
                <a:srgbClr val="00B050"/>
              </a:solidFill>
            </a:endParaRPr>
          </a:p>
        </p:txBody>
      </p:sp>
      <p:sp>
        <p:nvSpPr>
          <p:cNvPr id="8" name="TextBox 7">
            <a:extLst>
              <a:ext uri="{FF2B5EF4-FFF2-40B4-BE49-F238E27FC236}">
                <a16:creationId xmlns:a16="http://schemas.microsoft.com/office/drawing/2014/main" id="{ED75F252-E08C-4C93-0F5E-FB3B404DFC2C}"/>
              </a:ext>
            </a:extLst>
          </p:cNvPr>
          <p:cNvSpPr txBox="1"/>
          <p:nvPr/>
        </p:nvSpPr>
        <p:spPr>
          <a:xfrm>
            <a:off x="609600" y="1170980"/>
            <a:ext cx="10521870" cy="369332"/>
          </a:xfrm>
          <a:prstGeom prst="rect">
            <a:avLst/>
          </a:prstGeom>
          <a:noFill/>
        </p:spPr>
        <p:txBody>
          <a:bodyPr wrap="square">
            <a:spAutoFit/>
          </a:bodyPr>
          <a:lstStyle/>
          <a:p>
            <a:r>
              <a:rPr lang="en-US" b="1" dirty="0"/>
              <a:t>7750-8400 MHz</a:t>
            </a:r>
            <a:endParaRPr lang="en-US" dirty="0"/>
          </a:p>
        </p:txBody>
      </p:sp>
      <p:pic>
        <p:nvPicPr>
          <p:cNvPr id="7" name="image7.png">
            <a:extLst>
              <a:ext uri="{FF2B5EF4-FFF2-40B4-BE49-F238E27FC236}">
                <a16:creationId xmlns:a16="http://schemas.microsoft.com/office/drawing/2014/main" id="{B87CACEF-91A8-0E12-E556-EAD971A5ACFA}"/>
              </a:ext>
            </a:extLst>
          </p:cNvPr>
          <p:cNvPicPr>
            <a:picLocks/>
          </p:cNvPicPr>
          <p:nvPr/>
        </p:nvPicPr>
        <p:blipFill>
          <a:blip r:embed="rId5"/>
          <a:srcRect l="-12" t="-17" r="-11" b="-17"/>
          <a:stretch>
            <a:fillRect/>
          </a:stretch>
        </p:blipFill>
        <p:spPr>
          <a:xfrm>
            <a:off x="5523206" y="1287510"/>
            <a:ext cx="2997889" cy="2096212"/>
          </a:xfrm>
          <a:prstGeom prst="rect">
            <a:avLst/>
          </a:prstGeom>
          <a:ln/>
        </p:spPr>
      </p:pic>
      <p:pic>
        <p:nvPicPr>
          <p:cNvPr id="12" name="image17.png">
            <a:extLst>
              <a:ext uri="{FF2B5EF4-FFF2-40B4-BE49-F238E27FC236}">
                <a16:creationId xmlns:a16="http://schemas.microsoft.com/office/drawing/2014/main" id="{686A5467-C213-39ED-5D6D-F68BC570CFA9}"/>
              </a:ext>
            </a:extLst>
          </p:cNvPr>
          <p:cNvPicPr/>
          <p:nvPr/>
        </p:nvPicPr>
        <p:blipFill>
          <a:blip r:embed="rId6"/>
          <a:srcRect l="-12" t="-17" r="-11" b="-17"/>
          <a:stretch>
            <a:fillRect/>
          </a:stretch>
        </p:blipFill>
        <p:spPr>
          <a:xfrm>
            <a:off x="8812086" y="1439483"/>
            <a:ext cx="2749550" cy="1822450"/>
          </a:xfrm>
          <a:prstGeom prst="rect">
            <a:avLst/>
          </a:prstGeom>
          <a:ln/>
        </p:spPr>
      </p:pic>
      <p:pic>
        <p:nvPicPr>
          <p:cNvPr id="14" name="image5.png">
            <a:extLst>
              <a:ext uri="{FF2B5EF4-FFF2-40B4-BE49-F238E27FC236}">
                <a16:creationId xmlns:a16="http://schemas.microsoft.com/office/drawing/2014/main" id="{29F516D0-9797-E7C5-F750-A911D7859B13}"/>
              </a:ext>
            </a:extLst>
          </p:cNvPr>
          <p:cNvPicPr/>
          <p:nvPr/>
        </p:nvPicPr>
        <p:blipFill>
          <a:blip r:embed="rId7"/>
          <a:srcRect l="-12" t="-16" r="-11" b="-15"/>
          <a:stretch>
            <a:fillRect/>
          </a:stretch>
        </p:blipFill>
        <p:spPr>
          <a:xfrm>
            <a:off x="9395776" y="4522013"/>
            <a:ext cx="2626360" cy="1957705"/>
          </a:xfrm>
          <a:prstGeom prst="rect">
            <a:avLst/>
          </a:prstGeom>
          <a:ln/>
        </p:spPr>
      </p:pic>
    </p:spTree>
    <p:extLst>
      <p:ext uri="{BB962C8B-B14F-4D97-AF65-F5344CB8AC3E}">
        <p14:creationId xmlns:p14="http://schemas.microsoft.com/office/powerpoint/2010/main" val="412724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7066C-8353-91F3-BD89-AF047CD2670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CC06E9C-3F85-28E9-3A1D-0AC77327E4C2}"/>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10BCBE9A-DFBE-1651-74F9-59CF6F4A9A68}"/>
              </a:ext>
            </a:extLst>
          </p:cNvPr>
          <p:cNvSpPr>
            <a:spLocks noGrp="1"/>
          </p:cNvSpPr>
          <p:nvPr>
            <p:ph idx="1"/>
          </p:nvPr>
        </p:nvSpPr>
        <p:spPr>
          <a:xfrm>
            <a:off x="609600" y="1981200"/>
            <a:ext cx="10972800" cy="4025900"/>
          </a:xfrm>
        </p:spPr>
        <p:txBody>
          <a:bodyPr>
            <a:normAutofit/>
          </a:bodyPr>
          <a:lstStyle/>
          <a:p>
            <a:pPr defTabSz="228600">
              <a:defRPr/>
            </a:pPr>
            <a:r>
              <a:rPr lang="en-US" sz="2400" dirty="0"/>
              <a:t>Positioned between traditional mid-band and </a:t>
            </a:r>
            <a:r>
              <a:rPr lang="en-US" sz="2400" dirty="0" err="1"/>
              <a:t>mmWave</a:t>
            </a:r>
            <a:r>
              <a:rPr lang="en-US" sz="2400" dirty="0"/>
              <a:t> spectrum, the frequency band 7125-8400 MHz is perfectly positioned for low-latency, high-throughput IMT use</a:t>
            </a:r>
          </a:p>
          <a:p>
            <a:pPr defTabSz="228600">
              <a:defRPr/>
            </a:pPr>
            <a:r>
              <a:rPr lang="en-US" sz="2400" dirty="0"/>
              <a:t>This band has similar propagation characteristics to mid-band spectrum, enabling coverage and allowing operators to increase network capacity </a:t>
            </a:r>
          </a:p>
          <a:p>
            <a:pPr defTabSz="228600">
              <a:defRPr/>
            </a:pPr>
            <a:r>
              <a:rPr lang="en-US" sz="2400" dirty="0"/>
              <a:t>Balances capacity and coverage, making it an ideal band for urban deployments</a:t>
            </a:r>
          </a:p>
          <a:p>
            <a:pPr defTabSz="228600">
              <a:defRPr/>
            </a:pPr>
            <a:r>
              <a:rPr lang="en-US" sz="2400" dirty="0"/>
              <a:t>Wider bandwidths in the upper-mid band range allow for high-performance applications </a:t>
            </a:r>
          </a:p>
        </p:txBody>
      </p:sp>
      <p:sp>
        <p:nvSpPr>
          <p:cNvPr id="2" name="Title 1">
            <a:extLst>
              <a:ext uri="{FF2B5EF4-FFF2-40B4-BE49-F238E27FC236}">
                <a16:creationId xmlns:a16="http://schemas.microsoft.com/office/drawing/2014/main" id="{8F813F2D-57FF-AAEC-CBD2-F7B15D3C635B}"/>
              </a:ext>
            </a:extLst>
          </p:cNvPr>
          <p:cNvSpPr>
            <a:spLocks noGrp="1"/>
          </p:cNvSpPr>
          <p:nvPr>
            <p:ph type="title"/>
          </p:nvPr>
        </p:nvSpPr>
        <p:spPr/>
        <p:txBody>
          <a:bodyPr>
            <a:noAutofit/>
          </a:bodyPr>
          <a:lstStyle/>
          <a:p>
            <a:r>
              <a:rPr lang="en-US" sz="2800" dirty="0"/>
              <a:t>The 7/8 GHz band and the future of IMT</a:t>
            </a:r>
          </a:p>
        </p:txBody>
      </p:sp>
      <p:sp>
        <p:nvSpPr>
          <p:cNvPr id="10" name="Slide Number Placeholder 4">
            <a:extLst>
              <a:ext uri="{FF2B5EF4-FFF2-40B4-BE49-F238E27FC236}">
                <a16:creationId xmlns:a16="http://schemas.microsoft.com/office/drawing/2014/main" id="{6B664388-31AC-3D4F-BE19-A198C4578376}"/>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6</a:t>
            </a:fld>
            <a:endParaRPr lang="en-US" dirty="0">
              <a:solidFill>
                <a:srgbClr val="00B050"/>
              </a:solidFill>
            </a:endParaRPr>
          </a:p>
        </p:txBody>
      </p:sp>
      <p:sp>
        <p:nvSpPr>
          <p:cNvPr id="3" name="TextBox 2">
            <a:extLst>
              <a:ext uri="{FF2B5EF4-FFF2-40B4-BE49-F238E27FC236}">
                <a16:creationId xmlns:a16="http://schemas.microsoft.com/office/drawing/2014/main" id="{3381E540-0F81-1CB5-309A-7D690AB3A0B2}"/>
              </a:ext>
            </a:extLst>
          </p:cNvPr>
          <p:cNvSpPr txBox="1"/>
          <p:nvPr/>
        </p:nvSpPr>
        <p:spPr>
          <a:xfrm>
            <a:off x="609600" y="1170980"/>
            <a:ext cx="10521870" cy="646331"/>
          </a:xfrm>
          <a:prstGeom prst="rect">
            <a:avLst/>
          </a:prstGeom>
          <a:noFill/>
        </p:spPr>
        <p:txBody>
          <a:bodyPr wrap="square">
            <a:spAutoFit/>
          </a:bodyPr>
          <a:lstStyle/>
          <a:p>
            <a:r>
              <a:rPr lang="en-US" b="1" dirty="0"/>
              <a:t>High-capacity upper-mid band spectrum is essential to support 6G development and deployment</a:t>
            </a:r>
            <a:endParaRPr lang="en-US" dirty="0"/>
          </a:p>
        </p:txBody>
      </p:sp>
    </p:spTree>
    <p:extLst>
      <p:ext uri="{BB962C8B-B14F-4D97-AF65-F5344CB8AC3E}">
        <p14:creationId xmlns:p14="http://schemas.microsoft.com/office/powerpoint/2010/main" val="216819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A4F1-08CE-DAE7-8232-4E0A810EAF8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633453B-397E-A8BB-823F-7BEB5C4F42B4}"/>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2" name="Title 1">
            <a:extLst>
              <a:ext uri="{FF2B5EF4-FFF2-40B4-BE49-F238E27FC236}">
                <a16:creationId xmlns:a16="http://schemas.microsoft.com/office/drawing/2014/main" id="{BFE61371-7E2C-0337-FB2D-F56FFAF81290}"/>
              </a:ext>
            </a:extLst>
          </p:cNvPr>
          <p:cNvSpPr>
            <a:spLocks noGrp="1"/>
          </p:cNvSpPr>
          <p:nvPr>
            <p:ph type="title"/>
          </p:nvPr>
        </p:nvSpPr>
        <p:spPr/>
        <p:txBody>
          <a:bodyPr>
            <a:noAutofit/>
          </a:bodyPr>
          <a:lstStyle/>
          <a:p>
            <a:r>
              <a:rPr lang="en-US" sz="2800" dirty="0"/>
              <a:t>The 7/8 GHz band is a key piece of the 6G spectrum puzzle</a:t>
            </a:r>
          </a:p>
        </p:txBody>
      </p:sp>
      <p:sp>
        <p:nvSpPr>
          <p:cNvPr id="10" name="Slide Number Placeholder 4">
            <a:extLst>
              <a:ext uri="{FF2B5EF4-FFF2-40B4-BE49-F238E27FC236}">
                <a16:creationId xmlns:a16="http://schemas.microsoft.com/office/drawing/2014/main" id="{192502F5-6B23-A8AD-7760-EB85E5B4432B}"/>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7</a:t>
            </a:fld>
            <a:endParaRPr lang="en-US" dirty="0">
              <a:solidFill>
                <a:srgbClr val="00B050"/>
              </a:solidFill>
            </a:endParaRPr>
          </a:p>
        </p:txBody>
      </p:sp>
      <p:pic>
        <p:nvPicPr>
          <p:cNvPr id="7" name="Content Placeholder 5" descr="A blue and white screen with text&#10;&#10;AI-generated content may be incorrect.">
            <a:extLst>
              <a:ext uri="{FF2B5EF4-FFF2-40B4-BE49-F238E27FC236}">
                <a16:creationId xmlns:a16="http://schemas.microsoft.com/office/drawing/2014/main" id="{1EA90BA7-5FFD-1358-4A67-24A90FCDFBE8}"/>
              </a:ext>
            </a:extLst>
          </p:cNvPr>
          <p:cNvPicPr>
            <a:picLocks noChangeAspect="1"/>
          </p:cNvPicPr>
          <p:nvPr/>
        </p:nvPicPr>
        <p:blipFill>
          <a:blip r:embed="rId3"/>
          <a:stretch>
            <a:fillRect/>
          </a:stretch>
        </p:blipFill>
        <p:spPr bwMode="auto">
          <a:xfrm>
            <a:off x="1724590" y="1313669"/>
            <a:ext cx="8952366" cy="5037081"/>
          </a:xfrm>
          <a:prstGeom prst="rect">
            <a:avLst/>
          </a:prstGeom>
          <a:noFill/>
          <a:ln w="9525">
            <a:noFill/>
            <a:miter lim="800000"/>
            <a:headEnd/>
            <a:tailEnd/>
          </a:ln>
        </p:spPr>
      </p:pic>
      <p:sp>
        <p:nvSpPr>
          <p:cNvPr id="8" name="Footer Placeholder 1">
            <a:extLst>
              <a:ext uri="{FF2B5EF4-FFF2-40B4-BE49-F238E27FC236}">
                <a16:creationId xmlns:a16="http://schemas.microsoft.com/office/drawing/2014/main" id="{94C75D0F-3252-5457-E1B6-C5CE8EE37FE4}"/>
              </a:ext>
            </a:extLst>
          </p:cNvPr>
          <p:cNvSpPr txBox="1">
            <a:spLocks/>
          </p:cNvSpPr>
          <p:nvPr/>
        </p:nvSpPr>
        <p:spPr>
          <a:xfrm>
            <a:off x="8610600" y="6098694"/>
            <a:ext cx="2748470" cy="1422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3E4D63"/>
                </a:solidFill>
              </a:rPr>
              <a:t>Source: </a:t>
            </a:r>
            <a:r>
              <a:rPr lang="en-CA" sz="800" dirty="0"/>
              <a:t>Qualcomm and RCR Wireless</a:t>
            </a:r>
            <a:endParaRPr lang="en-US" sz="800" dirty="0">
              <a:solidFill>
                <a:srgbClr val="3E4D63"/>
              </a:solidFill>
            </a:endParaRPr>
          </a:p>
        </p:txBody>
      </p:sp>
    </p:spTree>
    <p:extLst>
      <p:ext uri="{BB962C8B-B14F-4D97-AF65-F5344CB8AC3E}">
        <p14:creationId xmlns:p14="http://schemas.microsoft.com/office/powerpoint/2010/main" val="343332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BEAE1-3C24-965E-825A-F9AD3CB9464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53A667F-5151-FBBA-A8C2-ED66ADC89127}"/>
              </a:ext>
            </a:extLst>
          </p:cNvPr>
          <p:cNvSpPr txBox="1">
            <a:spLocks/>
          </p:cNvSpPr>
          <p:nvPr/>
        </p:nvSpPr>
        <p:spPr>
          <a:xfrm>
            <a:off x="838199" y="152400"/>
            <a:ext cx="10725149" cy="838200"/>
          </a:xfrm>
          <a:prstGeom prst="rect">
            <a:avLst/>
          </a:prstGeom>
        </p:spPr>
        <p:txBody>
          <a:bodyPr vert="horz" rtlCol="0" anchor="ctr">
            <a:noAutofit/>
            <a:scene3d>
              <a:camera prst="orthographicFront"/>
              <a:lightRig rig="soft" dir="t"/>
            </a:scene3d>
            <a:sp3d prstMaterial="softEdge">
              <a:bevelT w="25400" h="25400"/>
            </a:sp3d>
          </a:bodyPr>
          <a:lstStyle/>
          <a:p>
            <a:pPr marL="452437" indent="-342900" algn="ctr">
              <a:lnSpc>
                <a:spcPct val="150000"/>
              </a:lnSpc>
            </a:pPr>
            <a:endParaRPr lang="en-GB" sz="4100" b="1" dirty="0">
              <a:solidFill>
                <a:srgbClr val="00B050"/>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3">
            <a:extLst>
              <a:ext uri="{FF2B5EF4-FFF2-40B4-BE49-F238E27FC236}">
                <a16:creationId xmlns:a16="http://schemas.microsoft.com/office/drawing/2014/main" id="{C4ED68C1-3F1C-4391-AC4D-E168F2F7AC14}"/>
              </a:ext>
            </a:extLst>
          </p:cNvPr>
          <p:cNvSpPr>
            <a:spLocks noGrp="1"/>
          </p:cNvSpPr>
          <p:nvPr>
            <p:ph idx="1"/>
          </p:nvPr>
        </p:nvSpPr>
        <p:spPr>
          <a:xfrm>
            <a:off x="609599" y="1981200"/>
            <a:ext cx="4038601" cy="4359276"/>
          </a:xfrm>
        </p:spPr>
        <p:txBody>
          <a:bodyPr>
            <a:noAutofit/>
          </a:bodyPr>
          <a:lstStyle/>
          <a:p>
            <a:pPr marL="0" indent="0" defTabSz="228600">
              <a:buNone/>
              <a:defRPr/>
            </a:pPr>
            <a:r>
              <a:rPr lang="en-US" sz="1800" dirty="0"/>
              <a:t>6G will support enhanced capabilities, including:</a:t>
            </a:r>
          </a:p>
          <a:p>
            <a:pPr marL="0" indent="0" defTabSz="228600">
              <a:buNone/>
              <a:defRPr/>
            </a:pPr>
            <a:endParaRPr lang="en-US" sz="1800" dirty="0"/>
          </a:p>
          <a:p>
            <a:pPr defTabSz="228600">
              <a:defRPr/>
            </a:pPr>
            <a:r>
              <a:rPr lang="en-US" sz="1800" dirty="0"/>
              <a:t>AI-native networks and devices</a:t>
            </a:r>
          </a:p>
          <a:p>
            <a:pPr defTabSz="228600">
              <a:defRPr/>
            </a:pPr>
            <a:r>
              <a:rPr lang="en-US" sz="1800" dirty="0"/>
              <a:t>Immersive extended reality (XR)</a:t>
            </a:r>
          </a:p>
          <a:p>
            <a:pPr defTabSz="228600">
              <a:defRPr/>
            </a:pPr>
            <a:r>
              <a:rPr lang="en-US" sz="1800" dirty="0"/>
              <a:t>Smart industry and robotics</a:t>
            </a:r>
          </a:p>
          <a:p>
            <a:pPr defTabSz="228600">
              <a:defRPr/>
            </a:pPr>
            <a:r>
              <a:rPr lang="en-US" sz="1800" dirty="0"/>
              <a:t>Fixed wireless access</a:t>
            </a:r>
          </a:p>
          <a:p>
            <a:pPr defTabSz="228600">
              <a:defRPr/>
            </a:pPr>
            <a:r>
              <a:rPr lang="en-US" sz="1800" dirty="0"/>
              <a:t>IoT</a:t>
            </a:r>
          </a:p>
          <a:p>
            <a:pPr defTabSz="228600">
              <a:defRPr/>
            </a:pPr>
            <a:r>
              <a:rPr lang="en-US" sz="1800" dirty="0"/>
              <a:t>Connected transportation</a:t>
            </a:r>
          </a:p>
          <a:p>
            <a:pPr defTabSz="228600">
              <a:defRPr/>
            </a:pPr>
            <a:r>
              <a:rPr lang="en-US" sz="1800" dirty="0"/>
              <a:t>Critical communications</a:t>
            </a:r>
          </a:p>
        </p:txBody>
      </p:sp>
      <p:sp>
        <p:nvSpPr>
          <p:cNvPr id="2" name="Title 1">
            <a:extLst>
              <a:ext uri="{FF2B5EF4-FFF2-40B4-BE49-F238E27FC236}">
                <a16:creationId xmlns:a16="http://schemas.microsoft.com/office/drawing/2014/main" id="{A5B951B9-DAD5-CFE1-28E1-0A3CCAA59E2D}"/>
              </a:ext>
            </a:extLst>
          </p:cNvPr>
          <p:cNvSpPr>
            <a:spLocks noGrp="1"/>
          </p:cNvSpPr>
          <p:nvPr>
            <p:ph type="title"/>
          </p:nvPr>
        </p:nvSpPr>
        <p:spPr/>
        <p:txBody>
          <a:bodyPr>
            <a:noAutofit/>
          </a:bodyPr>
          <a:lstStyle/>
          <a:p>
            <a:r>
              <a:rPr lang="en-US" sz="2800" dirty="0"/>
              <a:t>6G will be a transformative force in mobile communications</a:t>
            </a:r>
          </a:p>
        </p:txBody>
      </p:sp>
      <p:sp>
        <p:nvSpPr>
          <p:cNvPr id="10" name="Slide Number Placeholder 4">
            <a:extLst>
              <a:ext uri="{FF2B5EF4-FFF2-40B4-BE49-F238E27FC236}">
                <a16:creationId xmlns:a16="http://schemas.microsoft.com/office/drawing/2014/main" id="{E805F17C-438E-10BC-CB71-8C5E316C1BBF}"/>
              </a:ext>
            </a:extLst>
          </p:cNvPr>
          <p:cNvSpPr>
            <a:spLocks noGrp="1"/>
          </p:cNvSpPr>
          <p:nvPr>
            <p:ph type="sldNum" sz="quarter" idx="4"/>
          </p:nvPr>
        </p:nvSpPr>
        <p:spPr/>
        <p:txBody>
          <a:bodyPr/>
          <a:lstStyle/>
          <a:p>
            <a:pPr>
              <a:defRPr/>
            </a:pPr>
            <a:r>
              <a:rPr lang="en-US" dirty="0">
                <a:solidFill>
                  <a:srgbClr val="00B050"/>
                </a:solidFill>
              </a:rPr>
              <a:t>Slide </a:t>
            </a:r>
            <a:fld id="{B459924E-2CE5-475B-ADDA-65D47DD898A7}" type="slidenum">
              <a:rPr lang="en-US" smtClean="0">
                <a:solidFill>
                  <a:srgbClr val="00B050"/>
                </a:solidFill>
              </a:rPr>
              <a:t>8</a:t>
            </a:fld>
            <a:endParaRPr lang="en-US" dirty="0">
              <a:solidFill>
                <a:srgbClr val="00B050"/>
              </a:solidFill>
            </a:endParaRPr>
          </a:p>
        </p:txBody>
      </p:sp>
      <p:sp>
        <p:nvSpPr>
          <p:cNvPr id="8" name="TextBox 7">
            <a:extLst>
              <a:ext uri="{FF2B5EF4-FFF2-40B4-BE49-F238E27FC236}">
                <a16:creationId xmlns:a16="http://schemas.microsoft.com/office/drawing/2014/main" id="{97BAFE66-A904-4A8E-3B1B-0486693E0893}"/>
              </a:ext>
            </a:extLst>
          </p:cNvPr>
          <p:cNvSpPr txBox="1"/>
          <p:nvPr/>
        </p:nvSpPr>
        <p:spPr>
          <a:xfrm>
            <a:off x="609600" y="1170980"/>
            <a:ext cx="10521870" cy="369332"/>
          </a:xfrm>
          <a:prstGeom prst="rect">
            <a:avLst/>
          </a:prstGeom>
          <a:noFill/>
        </p:spPr>
        <p:txBody>
          <a:bodyPr wrap="square">
            <a:spAutoFit/>
          </a:bodyPr>
          <a:lstStyle/>
          <a:p>
            <a:r>
              <a:rPr lang="en-US" b="1" dirty="0"/>
              <a:t>Deploying the 7/8 GHz band for IMT will enable next-generation connectivity applications</a:t>
            </a:r>
            <a:endParaRPr lang="en-US" dirty="0"/>
          </a:p>
        </p:txBody>
      </p:sp>
      <p:pic>
        <p:nvPicPr>
          <p:cNvPr id="7" name="Content Placeholder 7" descr="A screenshot of a computer&#10;&#10;AI-generated content may be incorrect.">
            <a:extLst>
              <a:ext uri="{FF2B5EF4-FFF2-40B4-BE49-F238E27FC236}">
                <a16:creationId xmlns:a16="http://schemas.microsoft.com/office/drawing/2014/main" id="{56682BA7-4A21-F2E4-C303-598141F50E1B}"/>
              </a:ext>
            </a:extLst>
          </p:cNvPr>
          <p:cNvPicPr>
            <a:picLocks noChangeAspect="1"/>
          </p:cNvPicPr>
          <p:nvPr/>
        </p:nvPicPr>
        <p:blipFill>
          <a:blip r:embed="rId3"/>
          <a:stretch>
            <a:fillRect/>
          </a:stretch>
        </p:blipFill>
        <p:spPr bwMode="auto">
          <a:xfrm>
            <a:off x="4811689" y="1976063"/>
            <a:ext cx="6770711" cy="3809564"/>
          </a:xfrm>
          <a:prstGeom prst="rect">
            <a:avLst/>
          </a:prstGeom>
          <a:noFill/>
          <a:ln w="9525">
            <a:noFill/>
            <a:miter lim="800000"/>
            <a:headEnd/>
            <a:tailEnd/>
          </a:ln>
        </p:spPr>
      </p:pic>
    </p:spTree>
    <p:extLst>
      <p:ext uri="{BB962C8B-B14F-4D97-AF65-F5344CB8AC3E}">
        <p14:creationId xmlns:p14="http://schemas.microsoft.com/office/powerpoint/2010/main" val="19781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77446-FD35-C19F-BEE9-71235F11612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40C9D61-6D63-225D-4DE6-6B2CAC9A9B1B}"/>
              </a:ext>
            </a:extLst>
          </p:cNvPr>
          <p:cNvSpPr>
            <a:spLocks noGrp="1"/>
          </p:cNvSpPr>
          <p:nvPr>
            <p:ph type="body" sz="quarter" idx="10"/>
          </p:nvPr>
        </p:nvSpPr>
        <p:spPr/>
        <p:txBody>
          <a:bodyPr/>
          <a:lstStyle/>
          <a:p>
            <a:r>
              <a:rPr lang="en-US" dirty="0"/>
              <a:t>Overview of WRC-27 agenda item 1.7</a:t>
            </a:r>
          </a:p>
        </p:txBody>
      </p:sp>
    </p:spTree>
    <p:extLst>
      <p:ext uri="{BB962C8B-B14F-4D97-AF65-F5344CB8AC3E}">
        <p14:creationId xmlns:p14="http://schemas.microsoft.com/office/powerpoint/2010/main" val="2936253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747bccc-1f7a-43de-9506-0ef23dd23464}" enabled="1" method="Privileged" siteId="{98e9ba89-e1a1-4e38-9007-8bdabc25de1d}" contentBits="0" removed="0"/>
</clbl:labelList>
</file>

<file path=docProps/app.xml><?xml version="1.0" encoding="utf-8"?>
<Properties xmlns="http://schemas.openxmlformats.org/officeDocument/2006/extended-properties" xmlns:vt="http://schemas.openxmlformats.org/officeDocument/2006/docPropsVTypes">
  <Template>Concourse</Template>
  <TotalTime>40835</TotalTime>
  <Words>6328</Words>
  <Application>Microsoft Office PowerPoint</Application>
  <PresentationFormat>Widescreen</PresentationFormat>
  <Paragraphs>836</Paragraphs>
  <Slides>51</Slides>
  <Notes>41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7" baseType="lpstr">
      <vt:lpstr>Aptos</vt:lpstr>
      <vt:lpstr>Arial</vt:lpstr>
      <vt:lpstr>Calibri</vt:lpstr>
      <vt:lpstr>Cambria Math</vt:lpstr>
      <vt:lpstr>Lucida Sans Unicode</vt:lpstr>
      <vt:lpstr>Microsoft Sans Serif</vt:lpstr>
      <vt:lpstr>Times New Roman</vt:lpstr>
      <vt:lpstr>Times New Roman Bold</vt:lpstr>
      <vt:lpstr>Trebuchet MS</vt:lpstr>
      <vt:lpstr>Verdana</vt:lpstr>
      <vt:lpstr>Wingdings</vt:lpstr>
      <vt:lpstr>Wingdings 2</vt:lpstr>
      <vt:lpstr>Wingdings 3</vt:lpstr>
      <vt:lpstr>Concourse</vt:lpstr>
      <vt:lpstr>Equation.3</vt:lpstr>
      <vt:lpstr>CorelDraw.Graphic.16</vt:lpstr>
      <vt:lpstr>PowerPoint Presentation</vt:lpstr>
      <vt:lpstr>Agenda</vt:lpstr>
      <vt:lpstr>PowerPoint Presentation</vt:lpstr>
      <vt:lpstr>PowerPoint Presentation</vt:lpstr>
      <vt:lpstr>PowerPoint Presentation</vt:lpstr>
      <vt:lpstr>The 7/8 GHz band and the future of IMT</vt:lpstr>
      <vt:lpstr>The 7/8 GHz band is a key piece of the 6G spectrum puzzle</vt:lpstr>
      <vt:lpstr>6G will be a transformative force in mobile communications</vt:lpstr>
      <vt:lpstr>PowerPoint Presentation</vt:lpstr>
      <vt:lpstr>WRC-27 agenda item 1.7</vt:lpstr>
      <vt:lpstr>WRC-27 agenda item 1.7</vt:lpstr>
      <vt:lpstr>WRC-27 agenda item 1.7</vt:lpstr>
      <vt:lpstr>WRC-27 agenda item 1.7</vt:lpstr>
      <vt:lpstr>PowerPoint Presentation</vt:lpstr>
      <vt:lpstr>WRC-27 agenda item 1.7</vt:lpstr>
      <vt:lpstr>WRC-27 agenda item 1.7</vt:lpstr>
      <vt:lpstr>WRC-27 agenda item 1.7</vt:lpstr>
      <vt:lpstr>WRC-27 agenda item 1.7</vt:lpstr>
      <vt:lpstr>PowerPoint Presentation</vt:lpstr>
      <vt:lpstr>WRC-27 agenda item 1.7</vt:lpstr>
      <vt:lpstr>PowerPoint Presentation</vt:lpstr>
      <vt:lpstr>PowerPoint Presentation</vt:lpstr>
      <vt:lpstr>Case study</vt:lpstr>
      <vt:lpstr>Introduction</vt:lpstr>
      <vt:lpstr>Sharing and compatibility between the fixed service and IMT in the 7 125-8 400 MHz band</vt:lpstr>
      <vt:lpstr>Sharing and compatibility between the fixed service and IMT in the 7 125-8 400 MHz band</vt:lpstr>
      <vt:lpstr>Sharing and compatibility between the fixed service and IMT in the 7 125-8 400 MHz band</vt:lpstr>
      <vt:lpstr>Sharing and compatibility between the fixed service and IMT in the 7 125-8 400 MHz band</vt:lpstr>
      <vt:lpstr>Sharing and compatibility between the fixed service and IMT in the 7 125-8 400 MHz band</vt:lpstr>
      <vt:lpstr>Sharing and compatibility between the fixed service and IMT in the 7 125-8 400 MHz band</vt:lpstr>
      <vt:lpstr>Discussion</vt:lpstr>
      <vt:lpstr>Sharing and compatibility between the fixed service and IMT in the 7 125-8 400 MHz band</vt:lpstr>
      <vt:lpstr>Discussion</vt:lpstr>
      <vt:lpstr>Sharing and compatibility between the fixed service and IMT in the 7 125-8 400 MHz band</vt:lpstr>
      <vt:lpstr>Sharing and compatibility between the fixed service and IMT in the 7 125-8 400 MHz band</vt:lpstr>
      <vt:lpstr>Discussion</vt:lpstr>
      <vt:lpstr>Sharing and compatibility between the fixed service and IMT in the 7 125-8 400 MHz band</vt:lpstr>
      <vt:lpstr>Sharing and compatibility between the fixed service and IMT in the 7 125-8 400 MHz band</vt:lpstr>
      <vt:lpstr>Sharing and compatibility between the fixed service and IMT in the 7 125-8 400 MHz band</vt:lpstr>
      <vt:lpstr>Sharing and compatibility between the fixed service and IMT in the 7 125-8 400 MHz band</vt:lpstr>
      <vt:lpstr>Sharing and compatibility between the fixed service and IMT in the 7 125-8 400 MHz band</vt:lpstr>
      <vt:lpstr>Sharing and compatibility between the fixed service and IMT in the 7 125-8 400 MHz band</vt:lpstr>
      <vt:lpstr>Sharing and compatibility between the fixed service and IMT in the 7 125-8 400 MHz band</vt:lpstr>
      <vt:lpstr>PowerPoint Presentation</vt:lpstr>
      <vt:lpstr> </vt:lpstr>
      <vt:lpstr>PowerPoint Presentation</vt:lpstr>
      <vt:lpstr>Supporting joint government-industry work to develop technical contributions to WP 5D</vt:lpstr>
      <vt:lpstr>Allocating additional IMT spectrum to advance connectivity goals</vt:lpstr>
      <vt:lpstr>Leveraging the frequency band 7125-8400 MHz</vt:lpstr>
      <vt:lpstr>The current utilization of the 7/8 GHz band in ATU</vt:lpstr>
      <vt:lpstr>The current utilization of the 7/8 GHz band in ATU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CONSUMER PROTECTION IN ZAMBIA</dc:title>
  <dc:creator>kmwale</dc:creator>
  <cp:lastModifiedBy>Elizabeth Migwalla</cp:lastModifiedBy>
  <cp:revision>1914</cp:revision>
  <dcterms:created xsi:type="dcterms:W3CDTF">2009-08-07T20:58:24Z</dcterms:created>
  <dcterms:modified xsi:type="dcterms:W3CDTF">2025-08-08T20:11:54Z</dcterms:modified>
</cp:coreProperties>
</file>